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comments/comment1.xml" ContentType="application/vnd.openxmlformats-officedocument.presentationml.comment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56"/>
  </p:handoutMasterIdLst>
  <p:sldIdLst>
    <p:sldId id="256" r:id="rId2"/>
    <p:sldId id="257" r:id="rId3"/>
    <p:sldId id="258" r:id="rId4"/>
    <p:sldId id="262" r:id="rId5"/>
    <p:sldId id="275" r:id="rId6"/>
    <p:sldId id="276" r:id="rId7"/>
    <p:sldId id="280" r:id="rId8"/>
    <p:sldId id="281" r:id="rId9"/>
    <p:sldId id="282" r:id="rId10"/>
    <p:sldId id="277" r:id="rId11"/>
    <p:sldId id="278" r:id="rId12"/>
    <p:sldId id="279" r:id="rId13"/>
    <p:sldId id="309" r:id="rId14"/>
    <p:sldId id="310" r:id="rId15"/>
    <p:sldId id="311" r:id="rId16"/>
    <p:sldId id="312" r:id="rId17"/>
    <p:sldId id="259" r:id="rId18"/>
    <p:sldId id="321" r:id="rId19"/>
    <p:sldId id="286" r:id="rId20"/>
    <p:sldId id="287" r:id="rId21"/>
    <p:sldId id="288" r:id="rId22"/>
    <p:sldId id="317" r:id="rId23"/>
    <p:sldId id="318" r:id="rId24"/>
    <p:sldId id="260" r:id="rId25"/>
    <p:sldId id="263" r:id="rId26"/>
    <p:sldId id="264" r:id="rId27"/>
    <p:sldId id="271" r:id="rId28"/>
    <p:sldId id="323" r:id="rId29"/>
    <p:sldId id="289" r:id="rId30"/>
    <p:sldId id="290" r:id="rId31"/>
    <p:sldId id="313" r:id="rId32"/>
    <p:sldId id="314" r:id="rId33"/>
    <p:sldId id="272" r:id="rId34"/>
    <p:sldId id="295" r:id="rId35"/>
    <p:sldId id="298" r:id="rId36"/>
    <p:sldId id="299" r:id="rId37"/>
    <p:sldId id="296" r:id="rId38"/>
    <p:sldId id="300" r:id="rId39"/>
    <p:sldId id="315" r:id="rId40"/>
    <p:sldId id="316" r:id="rId41"/>
    <p:sldId id="273" r:id="rId42"/>
    <p:sldId id="292" r:id="rId43"/>
    <p:sldId id="291" r:id="rId44"/>
    <p:sldId id="294" r:id="rId45"/>
    <p:sldId id="293" r:id="rId46"/>
    <p:sldId id="301" r:id="rId47"/>
    <p:sldId id="302" r:id="rId48"/>
    <p:sldId id="303" r:id="rId49"/>
    <p:sldId id="304" r:id="rId50"/>
    <p:sldId id="305" r:id="rId51"/>
    <p:sldId id="306" r:id="rId52"/>
    <p:sldId id="307" r:id="rId53"/>
    <p:sldId id="308" r:id="rId54"/>
    <p:sldId id="269" r:id="rId55"/>
  </p:sldIdLst>
  <p:sldSz cx="9144000" cy="6858000" type="screen4x3"/>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EX" id="{5F956882-0588-45D4-BE5B-93537D8059A6}">
          <p14:sldIdLst>
            <p14:sldId id="256"/>
            <p14:sldId id="257"/>
          </p14:sldIdLst>
        </p14:section>
        <p14:section name="Shipbuilding" id="{20D16AC3-6338-45D9-9EAF-A42C3B9D79D9}">
          <p14:sldIdLst>
            <p14:sldId id="258"/>
            <p14:sldId id="262"/>
            <p14:sldId id="275"/>
            <p14:sldId id="276"/>
            <p14:sldId id="280"/>
            <p14:sldId id="281"/>
            <p14:sldId id="282"/>
            <p14:sldId id="277"/>
            <p14:sldId id="278"/>
            <p14:sldId id="279"/>
            <p14:sldId id="309"/>
            <p14:sldId id="310"/>
            <p14:sldId id="311"/>
            <p14:sldId id="312"/>
          </p14:sldIdLst>
        </p14:section>
        <p14:section name="Railway stock" id="{98449CF7-2921-444A-BA13-FC87C8211566}">
          <p14:sldIdLst>
            <p14:sldId id="259"/>
            <p14:sldId id="321"/>
            <p14:sldId id="286"/>
            <p14:sldId id="287"/>
            <p14:sldId id="288"/>
            <p14:sldId id="317"/>
            <p14:sldId id="318"/>
          </p14:sldIdLst>
        </p14:section>
        <p14:section name="Automotive" id="{E44D70D5-2CE0-44E5-B360-D666C2B5CD43}">
          <p14:sldIdLst>
            <p14:sldId id="260"/>
            <p14:sldId id="263"/>
            <p14:sldId id="264"/>
          </p14:sldIdLst>
        </p14:section>
        <p14:section name="Pipeline" id="{1D7684FB-A21B-D94F-9E5B-3CE800BAFC07}">
          <p14:sldIdLst>
            <p14:sldId id="271"/>
            <p14:sldId id="323"/>
            <p14:sldId id="289"/>
            <p14:sldId id="290"/>
            <p14:sldId id="313"/>
            <p14:sldId id="314"/>
          </p14:sldIdLst>
        </p14:section>
        <p14:section name="Pressure vessels" id="{8431DDFB-9397-B845-8A97-4E604EE2BDD3}">
          <p14:sldIdLst>
            <p14:sldId id="272"/>
            <p14:sldId id="295"/>
            <p14:sldId id="298"/>
            <p14:sldId id="299"/>
            <p14:sldId id="296"/>
            <p14:sldId id="300"/>
            <p14:sldId id="315"/>
            <p14:sldId id="316"/>
          </p14:sldIdLst>
        </p14:section>
        <p14:section name="Civil construction" id="{AF239587-4DB4-A541-BD50-48D1FCAFE710}">
          <p14:sldIdLst>
            <p14:sldId id="273"/>
            <p14:sldId id="292"/>
            <p14:sldId id="291"/>
            <p14:sldId id="294"/>
            <p14:sldId id="293"/>
            <p14:sldId id="301"/>
            <p14:sldId id="302"/>
            <p14:sldId id="303"/>
            <p14:sldId id="304"/>
            <p14:sldId id="305"/>
            <p14:sldId id="306"/>
            <p14:sldId id="307"/>
            <p14:sldId id="308"/>
          </p14:sldIdLst>
        </p14:section>
        <p14:section name="RESOURCES REFERENCES" id="{5F5131D1-1386-CD49-9999-EEB8BA1B3EA1}">
          <p14:sldIdLst>
            <p14:sldId id="26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cio Diaz Gomez" initials="RDG" lastIdx="1" clrIdx="0">
    <p:extLst>
      <p:ext uri="{19B8F6BF-5375-455C-9EA6-DF929625EA0E}">
        <p15:presenceInfo xmlns:p15="http://schemas.microsoft.com/office/powerpoint/2012/main" userId="S::rdg@augmentedtraining.org::04f36add-b277-46a5-9def-fe7d501e8c23" providerId="AD"/>
      </p:ext>
    </p:extLst>
  </p:cmAuthor>
  <p:cmAuthor id="2" name="Danut Savu" initials="DS" lastIdx="1" clrIdx="1">
    <p:extLst>
      <p:ext uri="{19B8F6BF-5375-455C-9EA6-DF929625EA0E}">
        <p15:presenceInfo xmlns:p15="http://schemas.microsoft.com/office/powerpoint/2012/main" userId="0bb12b09d67623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8282"/>
    <a:srgbClr val="FF5675"/>
    <a:srgbClr val="D01F58"/>
    <a:srgbClr val="FDF1F5"/>
    <a:srgbClr val="7A2472"/>
    <a:srgbClr val="F2961D"/>
    <a:srgbClr val="336699"/>
    <a:srgbClr val="601E74"/>
    <a:srgbClr val="FED30D"/>
    <a:srgbClr val="FF15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il luminos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Stil mediu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il mediu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Stil mediu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Stil mediu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Stil mediu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Stil mediu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Stil luminos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Stil mediu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5BE263C-DBD7-4A20-BB59-AAB30ACAA65A}" styleName="Stil mediu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A111915-BE36-4E01-A7E5-04B1672EAD32}" styleName="Stil luminos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97" autoAdjust="0"/>
    <p:restoredTop sz="94660"/>
  </p:normalViewPr>
  <p:slideViewPr>
    <p:cSldViewPr snapToGrid="0" showGuides="1">
      <p:cViewPr varScale="1">
        <p:scale>
          <a:sx n="115" d="100"/>
          <a:sy n="115" d="100"/>
        </p:scale>
        <p:origin x="1638" y="108"/>
      </p:cViewPr>
      <p:guideLst>
        <p:guide orient="horz" pos="2160"/>
        <p:guide pos="2880"/>
      </p:guideLst>
    </p:cSldViewPr>
  </p:slideViewPr>
  <p:notesTextViewPr>
    <p:cViewPr>
      <p:scale>
        <a:sx n="1" d="1"/>
        <a:sy n="1" d="1"/>
      </p:scale>
      <p:origin x="0" y="0"/>
    </p:cViewPr>
  </p:notesTextViewPr>
  <p:notesViewPr>
    <p:cSldViewPr snapToGrid="0" showGuides="1">
      <p:cViewPr varScale="1">
        <p:scale>
          <a:sx n="102" d="100"/>
          <a:sy n="102" d="100"/>
        </p:scale>
        <p:origin x="409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17T09:18:29.338" idx="1">
    <p:pos x="5777" y="0"/>
    <p:text>Put your own image</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E02CE1-D44D-4534-B1B1-0375480904B1}" type="datetimeFigureOut">
              <a:rPr lang="en-US" smtClean="0"/>
              <a:t>3/31/2020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C75D8F-DD99-4488-B416-35759B5C8548}" type="slidenum">
              <a:rPr lang="en-US" smtClean="0"/>
              <a:t>‹#›</a:t>
            </a:fld>
            <a:endParaRPr lang="en-US"/>
          </a:p>
        </p:txBody>
      </p:sp>
    </p:spTree>
    <p:extLst>
      <p:ext uri="{BB962C8B-B14F-4D97-AF65-F5344CB8AC3E}">
        <p14:creationId xmlns:p14="http://schemas.microsoft.com/office/powerpoint/2010/main" val="186693297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634F04B-994D-4586-9FE1-710A57B7FE33}" type="datetimeFigureOut">
              <a:rPr lang="en-US" smtClean="0"/>
              <a:t>3/31/2020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E845348-1F86-491A-9567-3973FEF48B35}" type="slidenum">
              <a:rPr lang="en-US" smtClean="0"/>
              <a:t>‹#›</a:t>
            </a:fld>
            <a:endParaRPr lang="en-US"/>
          </a:p>
        </p:txBody>
      </p:sp>
    </p:spTree>
    <p:extLst>
      <p:ext uri="{BB962C8B-B14F-4D97-AF65-F5344CB8AC3E}">
        <p14:creationId xmlns:p14="http://schemas.microsoft.com/office/powerpoint/2010/main" val="77248570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NIT 8">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FF5675"/>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FF5675"/>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1936492B-E550-6D4B-9899-4423E4EBC9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016"/>
          <a:stretch/>
        </p:blipFill>
        <p:spPr>
          <a:xfrm>
            <a:off x="6908800" y="132522"/>
            <a:ext cx="2110209" cy="274879"/>
          </a:xfrm>
          <a:prstGeom prst="rect">
            <a:avLst/>
          </a:prstGeom>
        </p:spPr>
      </p:pic>
    </p:spTree>
    <p:extLst>
      <p:ext uri="{BB962C8B-B14F-4D97-AF65-F5344CB8AC3E}">
        <p14:creationId xmlns:p14="http://schemas.microsoft.com/office/powerpoint/2010/main" val="209605349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_Gre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828282"/>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828282"/>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8DF8C452-A32C-1D4C-A4DF-C3165CA76F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016"/>
          <a:stretch/>
        </p:blipFill>
        <p:spPr>
          <a:xfrm>
            <a:off x="6908800" y="132522"/>
            <a:ext cx="2110209" cy="274879"/>
          </a:xfrm>
          <a:prstGeom prst="rect">
            <a:avLst/>
          </a:prstGeom>
        </p:spPr>
      </p:pic>
    </p:spTree>
    <p:extLst>
      <p:ext uri="{BB962C8B-B14F-4D97-AF65-F5344CB8AC3E}">
        <p14:creationId xmlns:p14="http://schemas.microsoft.com/office/powerpoint/2010/main" val="403868884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65780"/>
            <a:ext cx="3664178" cy="40128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0269459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004CA6"/>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004CA6"/>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9C2ABFFB-9AD1-A843-BCE1-721961C8B2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543"/>
          <a:stretch/>
        </p:blipFill>
        <p:spPr>
          <a:xfrm>
            <a:off x="7042150" y="132522"/>
            <a:ext cx="1976859" cy="274879"/>
          </a:xfrm>
          <a:prstGeom prst="rect">
            <a:avLst/>
          </a:prstGeom>
        </p:spPr>
      </p:pic>
    </p:spTree>
    <p:extLst>
      <p:ext uri="{BB962C8B-B14F-4D97-AF65-F5344CB8AC3E}">
        <p14:creationId xmlns:p14="http://schemas.microsoft.com/office/powerpoint/2010/main" val="278186791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NIT 2">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FED30D"/>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FED30D"/>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10A9B560-3170-0142-8603-12054D5E13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016"/>
          <a:stretch/>
        </p:blipFill>
        <p:spPr>
          <a:xfrm>
            <a:off x="6908800" y="132522"/>
            <a:ext cx="2110209" cy="274879"/>
          </a:xfrm>
          <a:prstGeom prst="rect">
            <a:avLst/>
          </a:prstGeom>
        </p:spPr>
      </p:pic>
    </p:spTree>
    <p:extLst>
      <p:ext uri="{BB962C8B-B14F-4D97-AF65-F5344CB8AC3E}">
        <p14:creationId xmlns:p14="http://schemas.microsoft.com/office/powerpoint/2010/main" val="100055856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NIT 3">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FF1541"/>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FF1541"/>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573C0A26-2BB2-FD44-B958-847DFCC52B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016"/>
          <a:stretch/>
        </p:blipFill>
        <p:spPr>
          <a:xfrm>
            <a:off x="6908800" y="132522"/>
            <a:ext cx="2110209" cy="274879"/>
          </a:xfrm>
          <a:prstGeom prst="rect">
            <a:avLst/>
          </a:prstGeom>
        </p:spPr>
      </p:pic>
    </p:spTree>
    <p:extLst>
      <p:ext uri="{BB962C8B-B14F-4D97-AF65-F5344CB8AC3E}">
        <p14:creationId xmlns:p14="http://schemas.microsoft.com/office/powerpoint/2010/main" val="149079235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NIT 4">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601E74"/>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601E74"/>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F41F979F-4255-BD48-A4DA-B4A9D09B52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573" t="-14708"/>
          <a:stretch/>
        </p:blipFill>
        <p:spPr>
          <a:xfrm>
            <a:off x="6832600" y="92092"/>
            <a:ext cx="2186409" cy="315309"/>
          </a:xfrm>
          <a:prstGeom prst="rect">
            <a:avLst/>
          </a:prstGeom>
        </p:spPr>
      </p:pic>
    </p:spTree>
    <p:extLst>
      <p:ext uri="{BB962C8B-B14F-4D97-AF65-F5344CB8AC3E}">
        <p14:creationId xmlns:p14="http://schemas.microsoft.com/office/powerpoint/2010/main" val="27066397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NIT 5">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D01F58"/>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D01F58"/>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D390ED4B-53A2-DE4E-9494-091C5F4D9C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016"/>
          <a:stretch/>
        </p:blipFill>
        <p:spPr>
          <a:xfrm>
            <a:off x="6908800" y="132522"/>
            <a:ext cx="2110209" cy="274879"/>
          </a:xfrm>
          <a:prstGeom prst="rect">
            <a:avLst/>
          </a:prstGeom>
        </p:spPr>
      </p:pic>
    </p:spTree>
    <p:extLst>
      <p:ext uri="{BB962C8B-B14F-4D97-AF65-F5344CB8AC3E}">
        <p14:creationId xmlns:p14="http://schemas.microsoft.com/office/powerpoint/2010/main" val="45332988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NIT 6">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336699"/>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336699"/>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D66725F1-B704-3748-8DB8-15D8C04DE3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016"/>
          <a:stretch/>
        </p:blipFill>
        <p:spPr>
          <a:xfrm>
            <a:off x="6908800" y="132522"/>
            <a:ext cx="2110209" cy="274879"/>
          </a:xfrm>
          <a:prstGeom prst="rect">
            <a:avLst/>
          </a:prstGeom>
        </p:spPr>
      </p:pic>
    </p:spTree>
    <p:extLst>
      <p:ext uri="{BB962C8B-B14F-4D97-AF65-F5344CB8AC3E}">
        <p14:creationId xmlns:p14="http://schemas.microsoft.com/office/powerpoint/2010/main" val="7282971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NIT 7">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65780"/>
            <a:ext cx="3664178" cy="401283"/>
          </a:xfrm>
          <a:prstGeom prst="rect">
            <a:avLst/>
          </a:prstGeom>
        </p:spPr>
        <p:txBody>
          <a:bodyPr vert="horz" lIns="91440" tIns="45720" rIns="91440" bIns="45720" rtlCol="0" anchor="ctr">
            <a:normAutofit/>
          </a:bodyPr>
          <a:lstStyle>
            <a:lvl1pPr>
              <a:defRPr>
                <a:solidFill>
                  <a:srgbClr val="F2961D"/>
                </a:solidFill>
              </a:defRPr>
            </a:lvl1pPr>
          </a:lstStyle>
          <a:p>
            <a:r>
              <a:rPr lang="en-US" dirty="0"/>
              <a:t>CLICK TO EDIT MASTER TITLE STYLE</a:t>
            </a:r>
          </a:p>
        </p:txBody>
      </p:sp>
      <p:cxnSp>
        <p:nvCxnSpPr>
          <p:cNvPr id="6" name="Straight Connector 5"/>
          <p:cNvCxnSpPr/>
          <p:nvPr userDrawn="1"/>
        </p:nvCxnSpPr>
        <p:spPr>
          <a:xfrm>
            <a:off x="52627" y="480225"/>
            <a:ext cx="8966383" cy="6578"/>
          </a:xfrm>
          <a:prstGeom prst="line">
            <a:avLst/>
          </a:prstGeom>
          <a:ln w="19050">
            <a:solidFill>
              <a:srgbClr val="F2961D"/>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90BE4AC5-92BD-C048-963B-EEE2506B88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016"/>
          <a:stretch/>
        </p:blipFill>
        <p:spPr>
          <a:xfrm>
            <a:off x="6908800" y="132522"/>
            <a:ext cx="2110209" cy="274879"/>
          </a:xfrm>
          <a:prstGeom prst="rect">
            <a:avLst/>
          </a:prstGeom>
        </p:spPr>
      </p:pic>
    </p:spTree>
    <p:extLst>
      <p:ext uri="{BB962C8B-B14F-4D97-AF65-F5344CB8AC3E}">
        <p14:creationId xmlns:p14="http://schemas.microsoft.com/office/powerpoint/2010/main" val="54384684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6923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72" r:id="rId3"/>
    <p:sldLayoutId id="2147483673" r:id="rId4"/>
    <p:sldLayoutId id="2147483674" r:id="rId5"/>
    <p:sldLayoutId id="2147483667" r:id="rId6"/>
    <p:sldLayoutId id="2147483676" r:id="rId7"/>
    <p:sldLayoutId id="2147483677" r:id="rId8"/>
    <p:sldLayoutId id="2147483678" r:id="rId9"/>
    <p:sldLayoutId id="2147483679" r:id="rId10"/>
    <p:sldLayoutId id="2147483675" r:id="rId11"/>
  </p:sldLayoutIdLst>
  <p:transition spd="slow">
    <p:push dir="u"/>
  </p:transition>
  <p:txStyles>
    <p:titleStyle>
      <a:lvl1pPr algn="l" defTabSz="914400" rtl="0" eaLnBrk="1" latinLnBrk="0" hangingPunct="1">
        <a:lnSpc>
          <a:spcPct val="90000"/>
        </a:lnSpc>
        <a:spcBef>
          <a:spcPct val="0"/>
        </a:spcBef>
        <a:buNone/>
        <a:defRPr sz="1800" kern="1200">
          <a:solidFill>
            <a:srgbClr val="363346"/>
          </a:solidFill>
          <a:latin typeface="Fjalla One" panose="02000506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comments" Target="../comments/comment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27.jp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6.jpeg"/><Relationship Id="rId5" Type="http://schemas.openxmlformats.org/officeDocument/2006/relationships/slide" Target="slide2.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slide" Target="slide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30.png"/><Relationship Id="rId5" Type="http://schemas.openxmlformats.org/officeDocument/2006/relationships/slide" Target="slide2.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slide" Target="slide2.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3.png"/><Relationship Id="rId5" Type="http://schemas.openxmlformats.org/officeDocument/2006/relationships/slide" Target="slide2.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5.jp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slide" Target="slide2.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Layout" Target="../slideLayouts/slideLayout5.xml"/><Relationship Id="rId1" Type="http://schemas.openxmlformats.org/officeDocument/2006/relationships/tags" Target="../tags/tag26.xml"/><Relationship Id="rId5" Type="http://schemas.openxmlformats.org/officeDocument/2006/relationships/image" Target="../media/image38.jp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slide" Target="slide17.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42.jp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slide" Target="slide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39.png"/><Relationship Id="rId7" Type="http://schemas.openxmlformats.org/officeDocument/2006/relationships/image" Target="../media/image44.jp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slide" Target="slide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slide" Target="slide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 Target="slide3.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slide" Target="slide1.xml"/><Relationship Id="rId5" Type="http://schemas.openxmlformats.org/officeDocument/2006/relationships/image" Target="../media/image40.png"/><Relationship Id="rId10" Type="http://schemas.openxmlformats.org/officeDocument/2006/relationships/image" Target="../media/image49.emf"/><Relationship Id="rId4" Type="http://schemas.openxmlformats.org/officeDocument/2006/relationships/image" Target="../media/image39.png"/><Relationship Id="rId9" Type="http://schemas.openxmlformats.org/officeDocument/2006/relationships/image" Target="../media/image48.emf"/></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slide" Target="slide1.xml"/><Relationship Id="rId4" Type="http://schemas.openxmlformats.org/officeDocument/2006/relationships/image" Target="../media/image40.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53.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slide" Target="slide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slide" Target="slide4.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gif"/><Relationship Id="rId1" Type="http://schemas.openxmlformats.org/officeDocument/2006/relationships/slideLayout" Target="../slideLayouts/slideLayout9.xml"/><Relationship Id="rId4" Type="http://schemas.openxmlformats.org/officeDocument/2006/relationships/image" Target="../media/image71.jpg"/></Relationships>
</file>

<file path=ppt/slides/_rels/slide4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9.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9.xml"/><Relationship Id="rId5" Type="http://schemas.openxmlformats.org/officeDocument/2006/relationships/image" Target="../media/image88.jpeg"/><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www.freepik.com/" TargetMode="Externa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hyperlink" Target="http://www.flaticon.com/"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ine 13">
            <a:extLst>
              <a:ext uri="{FF2B5EF4-FFF2-40B4-BE49-F238E27FC236}">
                <a16:creationId xmlns:a16="http://schemas.microsoft.com/office/drawing/2014/main" id="{E974872C-C630-4E4B-97FF-C29CC4BB4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67610" cy="6848572"/>
          </a:xfrm>
          <a:prstGeom prst="rect">
            <a:avLst/>
          </a:prstGeom>
        </p:spPr>
      </p:pic>
      <p:sp>
        <p:nvSpPr>
          <p:cNvPr id="5" name="Rectangle 4"/>
          <p:cNvSpPr/>
          <p:nvPr/>
        </p:nvSpPr>
        <p:spPr>
          <a:xfrm>
            <a:off x="4863546" y="86138"/>
            <a:ext cx="4306957" cy="665921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174973" y="2524539"/>
            <a:ext cx="3684104" cy="523220"/>
          </a:xfrm>
          <a:prstGeom prst="rect">
            <a:avLst/>
          </a:prstGeom>
          <a:noFill/>
        </p:spPr>
        <p:txBody>
          <a:bodyPr wrap="square" rtlCol="0">
            <a:spAutoFit/>
          </a:bodyPr>
          <a:lstStyle/>
          <a:p>
            <a:pPr algn="ctr"/>
            <a:r>
              <a:rPr lang="ro-RO" sz="2800" dirty="0">
                <a:solidFill>
                  <a:srgbClr val="363346"/>
                </a:solidFill>
                <a:latin typeface="Fjalla One" panose="02000506040000020004" pitchFamily="2" charset="0"/>
              </a:rPr>
              <a:t>STUDY CASES</a:t>
            </a:r>
            <a:endParaRPr lang="en-US" sz="2800" dirty="0">
              <a:solidFill>
                <a:srgbClr val="363346"/>
              </a:solidFill>
              <a:latin typeface="Fjalla One" panose="02000506040000020004" pitchFamily="2" charset="0"/>
            </a:endParaRPr>
          </a:p>
        </p:txBody>
      </p:sp>
      <p:sp>
        <p:nvSpPr>
          <p:cNvPr id="7" name="TextBox 6"/>
          <p:cNvSpPr txBox="1"/>
          <p:nvPr/>
        </p:nvSpPr>
        <p:spPr>
          <a:xfrm>
            <a:off x="5406887" y="3047759"/>
            <a:ext cx="3273287" cy="646331"/>
          </a:xfrm>
          <a:prstGeom prst="rect">
            <a:avLst/>
          </a:prstGeom>
          <a:noFill/>
        </p:spPr>
        <p:txBody>
          <a:bodyPr wrap="square" rtlCol="0">
            <a:spAutoFit/>
          </a:bodyPr>
          <a:lstStyle/>
          <a:p>
            <a:r>
              <a:rPr lang="ro-RO" sz="1200" dirty="0">
                <a:solidFill>
                  <a:srgbClr val="363346"/>
                </a:solidFill>
                <a:latin typeface="Dosis" panose="02010503020202060003" pitchFamily="2" charset="0"/>
              </a:rPr>
              <a:t>The </a:t>
            </a:r>
            <a:r>
              <a:rPr lang="ro-RO" sz="1200" dirty="0" err="1">
                <a:solidFill>
                  <a:srgbClr val="363346"/>
                </a:solidFill>
                <a:latin typeface="Dosis" panose="02010503020202060003" pitchFamily="2" charset="0"/>
              </a:rPr>
              <a:t>booklet</a:t>
            </a:r>
            <a:r>
              <a:rPr lang="ro-RO" sz="1200" dirty="0">
                <a:solidFill>
                  <a:srgbClr val="363346"/>
                </a:solidFill>
                <a:latin typeface="Dosis" panose="02010503020202060003" pitchFamily="2" charset="0"/>
              </a:rPr>
              <a:t> </a:t>
            </a:r>
            <a:r>
              <a:rPr lang="ro-RO" sz="1200" dirty="0" err="1">
                <a:solidFill>
                  <a:srgbClr val="363346"/>
                </a:solidFill>
                <a:latin typeface="Dosis" panose="02010503020202060003" pitchFamily="2" charset="0"/>
              </a:rPr>
              <a:t>presents</a:t>
            </a:r>
            <a:r>
              <a:rPr lang="ro-RO" sz="1200" dirty="0">
                <a:solidFill>
                  <a:srgbClr val="363346"/>
                </a:solidFill>
                <a:latin typeface="Dosis" panose="02010503020202060003" pitchFamily="2" charset="0"/>
              </a:rPr>
              <a:t> specific </a:t>
            </a:r>
            <a:r>
              <a:rPr lang="ro-RO" sz="1200" dirty="0" err="1">
                <a:solidFill>
                  <a:srgbClr val="363346"/>
                </a:solidFill>
                <a:latin typeface="Dosis" panose="02010503020202060003" pitchFamily="2" charset="0"/>
              </a:rPr>
              <a:t>applications</a:t>
            </a:r>
            <a:r>
              <a:rPr lang="ro-RO" sz="1200" dirty="0">
                <a:solidFill>
                  <a:srgbClr val="363346"/>
                </a:solidFill>
                <a:latin typeface="Dosis" panose="02010503020202060003" pitchFamily="2" charset="0"/>
              </a:rPr>
              <a:t> of </a:t>
            </a:r>
            <a:r>
              <a:rPr lang="ro-RO" sz="1200" dirty="0" err="1">
                <a:solidFill>
                  <a:srgbClr val="363346"/>
                </a:solidFill>
                <a:latin typeface="Dosis" panose="02010503020202060003" pitchFamily="2" charset="0"/>
              </a:rPr>
              <a:t>the</a:t>
            </a:r>
            <a:r>
              <a:rPr lang="ro-RO" sz="1200" dirty="0">
                <a:solidFill>
                  <a:srgbClr val="363346"/>
                </a:solidFill>
                <a:latin typeface="Dosis" panose="02010503020202060003" pitchFamily="2" charset="0"/>
              </a:rPr>
              <a:t> </a:t>
            </a:r>
            <a:r>
              <a:rPr lang="ro-RO" sz="1200" dirty="0" err="1">
                <a:solidFill>
                  <a:srgbClr val="363346"/>
                </a:solidFill>
                <a:latin typeface="Dosis" panose="02010503020202060003" pitchFamily="2" charset="0"/>
              </a:rPr>
              <a:t>welding</a:t>
            </a:r>
            <a:r>
              <a:rPr lang="ro-RO" sz="1200" dirty="0">
                <a:solidFill>
                  <a:srgbClr val="363346"/>
                </a:solidFill>
                <a:latin typeface="Dosis" panose="02010503020202060003" pitchFamily="2" charset="0"/>
              </a:rPr>
              <a:t> </a:t>
            </a:r>
            <a:r>
              <a:rPr lang="ro-RO" sz="1200" dirty="0" err="1">
                <a:solidFill>
                  <a:srgbClr val="363346"/>
                </a:solidFill>
                <a:latin typeface="Dosis" panose="02010503020202060003" pitchFamily="2" charset="0"/>
              </a:rPr>
              <a:t>processes</a:t>
            </a:r>
            <a:r>
              <a:rPr lang="ro-RO" sz="1200" dirty="0">
                <a:solidFill>
                  <a:srgbClr val="363346"/>
                </a:solidFill>
                <a:latin typeface="Dosis" panose="02010503020202060003" pitchFamily="2" charset="0"/>
              </a:rPr>
              <a:t>, </a:t>
            </a:r>
            <a:r>
              <a:rPr lang="ro-RO" sz="1200" dirty="0" err="1">
                <a:solidFill>
                  <a:srgbClr val="363346"/>
                </a:solidFill>
                <a:latin typeface="Dosis" panose="02010503020202060003" pitchFamily="2" charset="0"/>
              </a:rPr>
              <a:t>gathered</a:t>
            </a:r>
            <a:r>
              <a:rPr lang="ro-RO" sz="1200" dirty="0">
                <a:solidFill>
                  <a:srgbClr val="363346"/>
                </a:solidFill>
                <a:latin typeface="Dosis" panose="02010503020202060003" pitchFamily="2" charset="0"/>
              </a:rPr>
              <a:t> </a:t>
            </a:r>
            <a:r>
              <a:rPr lang="ro-RO" sz="1200" dirty="0" err="1">
                <a:solidFill>
                  <a:srgbClr val="363346"/>
                </a:solidFill>
                <a:latin typeface="Dosis" panose="02010503020202060003" pitchFamily="2" charset="0"/>
              </a:rPr>
              <a:t>from</a:t>
            </a:r>
            <a:r>
              <a:rPr lang="ro-RO" sz="1200" dirty="0">
                <a:solidFill>
                  <a:srgbClr val="363346"/>
                </a:solidFill>
                <a:latin typeface="Dosis" panose="02010503020202060003" pitchFamily="2" charset="0"/>
              </a:rPr>
              <a:t> industrial </a:t>
            </a:r>
            <a:r>
              <a:rPr lang="ro-RO" sz="1200" dirty="0" err="1">
                <a:solidFill>
                  <a:srgbClr val="363346"/>
                </a:solidFill>
                <a:latin typeface="Dosis" panose="02010503020202060003" pitchFamily="2" charset="0"/>
              </a:rPr>
              <a:t>domains</a:t>
            </a:r>
            <a:endParaRPr lang="en-US" sz="1200" dirty="0">
              <a:solidFill>
                <a:srgbClr val="363346"/>
              </a:solidFill>
              <a:latin typeface="Dosis" panose="02010503020202060003" pitchFamily="2" charset="0"/>
            </a:endParaRPr>
          </a:p>
        </p:txBody>
      </p:sp>
      <p:sp>
        <p:nvSpPr>
          <p:cNvPr id="8" name="Rounded Rectangle 7">
            <a:hlinkClick r:id="rId4" action="ppaction://hlinksldjump"/>
          </p:cNvPr>
          <p:cNvSpPr/>
          <p:nvPr/>
        </p:nvSpPr>
        <p:spPr>
          <a:xfrm>
            <a:off x="6327913" y="4336564"/>
            <a:ext cx="1404730" cy="655983"/>
          </a:xfrm>
          <a:prstGeom prst="round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363346"/>
                </a:solidFill>
                <a:latin typeface="Fjalla One" panose="02000506040000020004" pitchFamily="2" charset="0"/>
              </a:rPr>
              <a:t>BEGIN</a:t>
            </a:r>
          </a:p>
        </p:txBody>
      </p:sp>
      <p:pic>
        <p:nvPicPr>
          <p:cNvPr id="15" name="Imagem 1">
            <a:extLst>
              <a:ext uri="{FF2B5EF4-FFF2-40B4-BE49-F238E27FC236}">
                <a16:creationId xmlns:a16="http://schemas.microsoft.com/office/drawing/2014/main" id="{46BE464A-4356-9546-8A53-231FCE6131F5}"/>
              </a:ext>
            </a:extLst>
          </p:cNvPr>
          <p:cNvPicPr>
            <a:picLocks noChangeAspect="1"/>
          </p:cNvPicPr>
          <p:nvPr/>
        </p:nvPicPr>
        <p:blipFill>
          <a:blip r:embed="rId5"/>
          <a:srcRect/>
          <a:stretch>
            <a:fillRect/>
          </a:stretch>
        </p:blipFill>
        <p:spPr>
          <a:xfrm>
            <a:off x="5518531" y="266847"/>
            <a:ext cx="3012289" cy="692328"/>
          </a:xfrm>
          <a:prstGeom prst="rect">
            <a:avLst/>
          </a:prstGeom>
          <a:noFill/>
          <a:ln cap="flat">
            <a:noFill/>
          </a:ln>
        </p:spPr>
      </p:pic>
      <p:pic>
        <p:nvPicPr>
          <p:cNvPr id="16" name="Imagem 3">
            <a:extLst>
              <a:ext uri="{FF2B5EF4-FFF2-40B4-BE49-F238E27FC236}">
                <a16:creationId xmlns:a16="http://schemas.microsoft.com/office/drawing/2014/main" id="{8CBDC7D7-C036-4554-8AFD-EA3EA52BE078}"/>
              </a:ext>
            </a:extLst>
          </p:cNvPr>
          <p:cNvPicPr/>
          <p:nvPr/>
        </p:nvPicPr>
        <p:blipFill>
          <a:blip r:embed="rId6">
            <a:extLst>
              <a:ext uri="{28A0092B-C50C-407E-A947-70E740481C1C}">
                <a14:useLocalDpi xmlns:a14="http://schemas.microsoft.com/office/drawing/2010/main" val="0"/>
              </a:ext>
            </a:extLst>
          </a:blip>
          <a:stretch>
            <a:fillRect/>
          </a:stretch>
        </p:blipFill>
        <p:spPr>
          <a:xfrm>
            <a:off x="6104058" y="6066906"/>
            <a:ext cx="1861592" cy="524247"/>
          </a:xfrm>
          <a:prstGeom prst="rect">
            <a:avLst/>
          </a:prstGeom>
        </p:spPr>
      </p:pic>
    </p:spTree>
    <p:custDataLst>
      <p:tags r:id="rId1"/>
    </p:custDataLst>
    <p:extLst>
      <p:ext uri="{BB962C8B-B14F-4D97-AF65-F5344CB8AC3E}">
        <p14:creationId xmlns:p14="http://schemas.microsoft.com/office/powerpoint/2010/main" val="2517742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UNIT 1. SHIPBUILDING</a:t>
            </a:r>
          </a:p>
        </p:txBody>
      </p:sp>
      <p:sp>
        <p:nvSpPr>
          <p:cNvPr id="8" name="TextBox 7"/>
          <p:cNvSpPr txBox="1"/>
          <p:nvPr/>
        </p:nvSpPr>
        <p:spPr>
          <a:xfrm>
            <a:off x="927652" y="982317"/>
            <a:ext cx="3459621" cy="1846659"/>
          </a:xfrm>
          <a:prstGeom prst="rect">
            <a:avLst/>
          </a:prstGeom>
          <a:noFill/>
        </p:spPr>
        <p:txBody>
          <a:bodyPr wrap="square" rtlCol="0">
            <a:spAutoFit/>
          </a:bodyPr>
          <a:lstStyle/>
          <a:p>
            <a:r>
              <a:rPr lang="en-GB" sz="1200" b="1" dirty="0">
                <a:solidFill>
                  <a:srgbClr val="363346"/>
                </a:solidFill>
                <a:latin typeface="Dosis" panose="02010503020202060003" pitchFamily="2" charset="0"/>
              </a:rPr>
              <a:t>CABIN - DESCRIPTION</a:t>
            </a:r>
          </a:p>
          <a:p>
            <a:r>
              <a:rPr lang="en-GB" sz="1200" dirty="0">
                <a:solidFill>
                  <a:srgbClr val="FF00FF"/>
                </a:solidFill>
                <a:latin typeface="Dosis" panose="02010503020202060003" pitchFamily="2" charset="0"/>
              </a:rPr>
              <a:t/>
            </a:r>
            <a:br>
              <a:rPr lang="en-GB" sz="1200" dirty="0">
                <a:solidFill>
                  <a:srgbClr val="FF00FF"/>
                </a:solidFill>
                <a:latin typeface="Dosis" panose="02010503020202060003" pitchFamily="2" charset="0"/>
              </a:rPr>
            </a:br>
            <a:r>
              <a:rPr lang="en-GB" sz="1200" dirty="0">
                <a:solidFill>
                  <a:srgbClr val="828282"/>
                </a:solidFill>
                <a:latin typeface="Calibri" panose="020F0502020204030204" pitchFamily="34" charset="0"/>
                <a:cs typeface="Helvetica Neue"/>
              </a:rPr>
              <a:t>The cabin is a thin structure of a ship, containing the equipment to conduct the ship. It, generally, has fillet welds on 5-7 mm thickness plates. The most met </a:t>
            </a:r>
            <a:r>
              <a:rPr lang="en-GB" sz="1200" dirty="0">
                <a:solidFill>
                  <a:srgbClr val="828282"/>
                </a:solidFill>
                <a:latin typeface="Calibri" panose="020F0502020204030204" pitchFamily="34" charset="0"/>
              </a:rPr>
              <a:t>joints are the welds between the wall and it own stiffeners and the welds between the wall and the decks. They were considered for the analysis.</a:t>
            </a:r>
            <a:endParaRPr lang="en-GB" sz="1200" dirty="0">
              <a:solidFill>
                <a:srgbClr val="363346"/>
              </a:solidFill>
              <a:latin typeface="Dosis" panose="02010503020202060003" pitchFamily="2" charset="0"/>
            </a:endParaRPr>
          </a:p>
          <a:p>
            <a:endParaRPr lang="en-GB"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spc="300">
                <a:latin typeface="Fjalla One" panose="02000506040000020004" pitchFamily="2" charset="0"/>
              </a:rPr>
              <a:t>STUDY CASE</a:t>
            </a:r>
          </a:p>
        </p:txBody>
      </p:sp>
      <p:sp>
        <p:nvSpPr>
          <p:cNvPr id="25" name="Round Same Side Corner Rectangle 6">
            <a:hlinkClick r:id="rId4" action="ppaction://hlinksldjump"/>
            <a:extLst>
              <a:ext uri="{FF2B5EF4-FFF2-40B4-BE49-F238E27FC236}">
                <a16:creationId xmlns:a16="http://schemas.microsoft.com/office/drawing/2014/main" id="{8BA78090-E68B-430B-861D-951AD1EE1C44}"/>
              </a:ext>
            </a:extLst>
          </p:cNvPr>
          <p:cNvSpPr/>
          <p:nvPr/>
        </p:nvSpPr>
        <p:spPr>
          <a:xfrm>
            <a:off x="7459776" y="6460435"/>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spc="300">
                <a:latin typeface="Fjalla One" panose="02000506040000020004" pitchFamily="2" charset="0"/>
              </a:rPr>
              <a:t>INDUSTRY</a:t>
            </a:r>
          </a:p>
        </p:txBody>
      </p:sp>
      <p:pic>
        <p:nvPicPr>
          <p:cNvPr id="26" name="Imagine 25">
            <a:extLst>
              <a:ext uri="{FF2B5EF4-FFF2-40B4-BE49-F238E27FC236}">
                <a16:creationId xmlns:a16="http://schemas.microsoft.com/office/drawing/2014/main" id="{38539582-E7EF-4468-B80E-11CEB2ACA3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848" y="795951"/>
            <a:ext cx="3201861" cy="2025112"/>
          </a:xfrm>
          <a:prstGeom prst="rect">
            <a:avLst/>
          </a:prstGeom>
        </p:spPr>
      </p:pic>
      <p:pic>
        <p:nvPicPr>
          <p:cNvPr id="28" name="Imagine 27">
            <a:extLst>
              <a:ext uri="{FF2B5EF4-FFF2-40B4-BE49-F238E27FC236}">
                <a16:creationId xmlns:a16="http://schemas.microsoft.com/office/drawing/2014/main" id="{59FC4F5B-3B56-41D2-8E75-181C57BAD6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18"/>
          <a:stretch/>
        </p:blipFill>
        <p:spPr>
          <a:xfrm>
            <a:off x="995936" y="2635376"/>
            <a:ext cx="3321571" cy="2082170"/>
          </a:xfrm>
          <a:prstGeom prst="rect">
            <a:avLst/>
          </a:prstGeom>
        </p:spPr>
      </p:pic>
      <p:sp>
        <p:nvSpPr>
          <p:cNvPr id="4" name="CasetăText 3">
            <a:extLst>
              <a:ext uri="{FF2B5EF4-FFF2-40B4-BE49-F238E27FC236}">
                <a16:creationId xmlns:a16="http://schemas.microsoft.com/office/drawing/2014/main" id="{19D01E58-32B2-48DF-B240-CC3CB3B6A122}"/>
              </a:ext>
            </a:extLst>
          </p:cNvPr>
          <p:cNvSpPr txBox="1"/>
          <p:nvPr/>
        </p:nvSpPr>
        <p:spPr>
          <a:xfrm>
            <a:off x="4517691" y="3676461"/>
            <a:ext cx="848635" cy="646331"/>
          </a:xfrm>
          <a:prstGeom prst="rect">
            <a:avLst/>
          </a:prstGeom>
          <a:noFill/>
        </p:spPr>
        <p:txBody>
          <a:bodyPr wrap="square" rtlCol="0">
            <a:spAutoFit/>
          </a:bodyPr>
          <a:lstStyle/>
          <a:p>
            <a:r>
              <a:rPr lang="en-GB" sz="1200" dirty="0">
                <a:solidFill>
                  <a:srgbClr val="D01F58"/>
                </a:solidFill>
              </a:rPr>
              <a:t>Weld 2</a:t>
            </a:r>
          </a:p>
          <a:p>
            <a:r>
              <a:rPr lang="en-GB" sz="1200" dirty="0">
                <a:solidFill>
                  <a:srgbClr val="D01F58"/>
                </a:solidFill>
              </a:rPr>
              <a:t>(Gusset to deck)</a:t>
            </a:r>
            <a:endParaRPr lang="en-GB" sz="1600" dirty="0">
              <a:solidFill>
                <a:srgbClr val="D01F58"/>
              </a:solidFill>
            </a:endParaRPr>
          </a:p>
        </p:txBody>
      </p:sp>
      <p:sp>
        <p:nvSpPr>
          <p:cNvPr id="21" name="CasetăText 20">
            <a:extLst>
              <a:ext uri="{FF2B5EF4-FFF2-40B4-BE49-F238E27FC236}">
                <a16:creationId xmlns:a16="http://schemas.microsoft.com/office/drawing/2014/main" id="{68151D3E-F5E6-409C-AF3F-53A555C76363}"/>
              </a:ext>
            </a:extLst>
          </p:cNvPr>
          <p:cNvSpPr txBox="1"/>
          <p:nvPr/>
        </p:nvSpPr>
        <p:spPr>
          <a:xfrm>
            <a:off x="4517691" y="2909801"/>
            <a:ext cx="848635" cy="646331"/>
          </a:xfrm>
          <a:prstGeom prst="rect">
            <a:avLst/>
          </a:prstGeom>
          <a:noFill/>
        </p:spPr>
        <p:txBody>
          <a:bodyPr wrap="square" rtlCol="0">
            <a:spAutoFit/>
          </a:bodyPr>
          <a:lstStyle/>
          <a:p>
            <a:r>
              <a:rPr lang="en-GB" sz="1200" dirty="0">
                <a:solidFill>
                  <a:srgbClr val="D01F58"/>
                </a:solidFill>
              </a:rPr>
              <a:t>Weld 1</a:t>
            </a:r>
          </a:p>
          <a:p>
            <a:r>
              <a:rPr lang="en-GB" sz="1200" dirty="0">
                <a:solidFill>
                  <a:srgbClr val="D01F58"/>
                </a:solidFill>
              </a:rPr>
              <a:t>(Gusset to wall)</a:t>
            </a:r>
            <a:endParaRPr lang="en-GB" sz="1600" dirty="0">
              <a:solidFill>
                <a:srgbClr val="D01F58"/>
              </a:solidFill>
            </a:endParaRPr>
          </a:p>
        </p:txBody>
      </p:sp>
      <p:pic>
        <p:nvPicPr>
          <p:cNvPr id="30" name="Imagine 29">
            <a:extLst>
              <a:ext uri="{FF2B5EF4-FFF2-40B4-BE49-F238E27FC236}">
                <a16:creationId xmlns:a16="http://schemas.microsoft.com/office/drawing/2014/main" id="{BD031B9F-0362-47F8-92D9-6A7D3EE9B4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857" r="77025" b="16742"/>
          <a:stretch/>
        </p:blipFill>
        <p:spPr>
          <a:xfrm>
            <a:off x="5481848" y="2909801"/>
            <a:ext cx="3201861" cy="2254274"/>
          </a:xfrm>
          <a:prstGeom prst="rect">
            <a:avLst/>
          </a:prstGeom>
        </p:spPr>
      </p:pic>
      <p:cxnSp>
        <p:nvCxnSpPr>
          <p:cNvPr id="18" name="Conector drept cu săgeată 17">
            <a:extLst>
              <a:ext uri="{FF2B5EF4-FFF2-40B4-BE49-F238E27FC236}">
                <a16:creationId xmlns:a16="http://schemas.microsoft.com/office/drawing/2014/main" id="{27E80100-6810-4F72-AF86-4B2C1616C2C5}"/>
              </a:ext>
            </a:extLst>
          </p:cNvPr>
          <p:cNvCxnSpPr>
            <a:cxnSpLocks/>
          </p:cNvCxnSpPr>
          <p:nvPr/>
        </p:nvCxnSpPr>
        <p:spPr>
          <a:xfrm>
            <a:off x="5181600" y="3429000"/>
            <a:ext cx="1293091" cy="893792"/>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drept cu săgeată 16">
            <a:extLst>
              <a:ext uri="{FF2B5EF4-FFF2-40B4-BE49-F238E27FC236}">
                <a16:creationId xmlns:a16="http://schemas.microsoft.com/office/drawing/2014/main" id="{D185CA18-8629-4C80-B37E-570A0D6D8252}"/>
              </a:ext>
            </a:extLst>
          </p:cNvPr>
          <p:cNvCxnSpPr>
            <a:cxnSpLocks/>
          </p:cNvCxnSpPr>
          <p:nvPr/>
        </p:nvCxnSpPr>
        <p:spPr>
          <a:xfrm>
            <a:off x="5366326" y="3999627"/>
            <a:ext cx="2093450" cy="842364"/>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Tabel 12">
            <a:extLst>
              <a:ext uri="{FF2B5EF4-FFF2-40B4-BE49-F238E27FC236}">
                <a16:creationId xmlns:a16="http://schemas.microsoft.com/office/drawing/2014/main" id="{7AA54763-D9FB-4CCD-8797-4C97F57B5741}"/>
              </a:ext>
            </a:extLst>
          </p:cNvPr>
          <p:cNvGraphicFramePr>
            <a:graphicFrameLocks noGrp="1"/>
          </p:cNvGraphicFramePr>
          <p:nvPr>
            <p:extLst>
              <p:ext uri="{D42A27DB-BD31-4B8C-83A1-F6EECF244321}">
                <p14:modId xmlns:p14="http://schemas.microsoft.com/office/powerpoint/2010/main" val="2746552140"/>
              </p:ext>
            </p:extLst>
          </p:nvPr>
        </p:nvGraphicFramePr>
        <p:xfrm>
          <a:off x="1003852" y="4847180"/>
          <a:ext cx="3791785" cy="759144"/>
        </p:xfrm>
        <a:graphic>
          <a:graphicData uri="http://schemas.openxmlformats.org/drawingml/2006/table">
            <a:tbl>
              <a:tblPr firstRow="1" firstCol="1" lastRow="1" lastCol="1" bandRow="1" bandCol="1">
                <a:tableStyleId>{5A111915-BE36-4E01-A7E5-04B1672EAD32}</a:tableStyleId>
              </a:tblPr>
              <a:tblGrid>
                <a:gridCol w="501437">
                  <a:extLst>
                    <a:ext uri="{9D8B030D-6E8A-4147-A177-3AD203B41FA5}">
                      <a16:colId xmlns:a16="http://schemas.microsoft.com/office/drawing/2014/main" val="979742867"/>
                    </a:ext>
                  </a:extLst>
                </a:gridCol>
                <a:gridCol w="389322">
                  <a:extLst>
                    <a:ext uri="{9D8B030D-6E8A-4147-A177-3AD203B41FA5}">
                      <a16:colId xmlns:a16="http://schemas.microsoft.com/office/drawing/2014/main" val="3593985964"/>
                    </a:ext>
                  </a:extLst>
                </a:gridCol>
                <a:gridCol w="310439">
                  <a:extLst>
                    <a:ext uri="{9D8B030D-6E8A-4147-A177-3AD203B41FA5}">
                      <a16:colId xmlns:a16="http://schemas.microsoft.com/office/drawing/2014/main" val="2200532305"/>
                    </a:ext>
                  </a:extLst>
                </a:gridCol>
                <a:gridCol w="375735">
                  <a:extLst>
                    <a:ext uri="{9D8B030D-6E8A-4147-A177-3AD203B41FA5}">
                      <a16:colId xmlns:a16="http://schemas.microsoft.com/office/drawing/2014/main" val="2524628935"/>
                    </a:ext>
                  </a:extLst>
                </a:gridCol>
                <a:gridCol w="430729">
                  <a:extLst>
                    <a:ext uri="{9D8B030D-6E8A-4147-A177-3AD203B41FA5}">
                      <a16:colId xmlns:a16="http://schemas.microsoft.com/office/drawing/2014/main" val="960794313"/>
                    </a:ext>
                  </a:extLst>
                </a:gridCol>
                <a:gridCol w="406125">
                  <a:extLst>
                    <a:ext uri="{9D8B030D-6E8A-4147-A177-3AD203B41FA5}">
                      <a16:colId xmlns:a16="http://schemas.microsoft.com/office/drawing/2014/main" val="43024556"/>
                    </a:ext>
                  </a:extLst>
                </a:gridCol>
                <a:gridCol w="356396">
                  <a:extLst>
                    <a:ext uri="{9D8B030D-6E8A-4147-A177-3AD203B41FA5}">
                      <a16:colId xmlns:a16="http://schemas.microsoft.com/office/drawing/2014/main" val="3224016326"/>
                    </a:ext>
                  </a:extLst>
                </a:gridCol>
                <a:gridCol w="410269">
                  <a:extLst>
                    <a:ext uri="{9D8B030D-6E8A-4147-A177-3AD203B41FA5}">
                      <a16:colId xmlns:a16="http://schemas.microsoft.com/office/drawing/2014/main" val="3627620094"/>
                    </a:ext>
                  </a:extLst>
                </a:gridCol>
                <a:gridCol w="611333">
                  <a:extLst>
                    <a:ext uri="{9D8B030D-6E8A-4147-A177-3AD203B41FA5}">
                      <a16:colId xmlns:a16="http://schemas.microsoft.com/office/drawing/2014/main" val="370084919"/>
                    </a:ext>
                  </a:extLst>
                </a:gridCol>
              </a:tblGrid>
              <a:tr h="0">
                <a:tc rowSpan="2">
                  <a:txBody>
                    <a:bodyPr/>
                    <a:lstStyle/>
                    <a:p>
                      <a:pPr algn="just">
                        <a:lnSpc>
                          <a:spcPct val="150000"/>
                        </a:lnSpc>
                        <a:spcAft>
                          <a:spcPts val="0"/>
                        </a:spcAft>
                      </a:pPr>
                      <a:r>
                        <a:rPr lang="ro-RO" sz="900" dirty="0">
                          <a:effectLst/>
                        </a:rPr>
                        <a:t>Grade</a:t>
                      </a:r>
                      <a:endParaRPr lang="ro-RO" sz="900" b="0" dirty="0">
                        <a:effectLst/>
                        <a:latin typeface="+mn-lt"/>
                        <a:ea typeface="Times New Roman" panose="02020603050405020304" pitchFamily="18" charset="0"/>
                      </a:endParaRPr>
                    </a:p>
                  </a:txBody>
                  <a:tcPr marL="68580" marR="68580" marT="0" marB="0"/>
                </a:tc>
                <a:tc gridSpan="8">
                  <a:txBody>
                    <a:bodyPr/>
                    <a:lstStyle/>
                    <a:p>
                      <a:pPr algn="ctr">
                        <a:lnSpc>
                          <a:spcPct val="150000"/>
                        </a:lnSpc>
                        <a:spcAft>
                          <a:spcPts val="0"/>
                        </a:spcAft>
                      </a:pPr>
                      <a:r>
                        <a:rPr lang="en-US" sz="900" noProof="0" dirty="0">
                          <a:effectLst/>
                        </a:rPr>
                        <a:t>Chemical composition, %</a:t>
                      </a:r>
                      <a:endParaRPr lang="en-US" sz="900" b="0" noProof="0" dirty="0">
                        <a:effectLst/>
                        <a:latin typeface="+mn-lt"/>
                        <a:ea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105598503"/>
                  </a:ext>
                </a:extLst>
              </a:tr>
              <a:tr h="0">
                <a:tc vMerge="1">
                  <a:txBody>
                    <a:bodyPr/>
                    <a:lstStyle/>
                    <a:p>
                      <a:endParaRPr lang="ro-RO"/>
                    </a:p>
                  </a:txBody>
                  <a:tcPr/>
                </a:tc>
                <a:tc>
                  <a:txBody>
                    <a:bodyPr/>
                    <a:lstStyle/>
                    <a:p>
                      <a:pPr algn="just">
                        <a:lnSpc>
                          <a:spcPct val="150000"/>
                        </a:lnSpc>
                        <a:spcAft>
                          <a:spcPts val="0"/>
                        </a:spcAft>
                      </a:pPr>
                      <a:r>
                        <a:rPr lang="en-US" sz="900" dirty="0">
                          <a:effectLst/>
                        </a:rPr>
                        <a:t>C≤</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Si≤</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Mn</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P≤</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S≤</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Cr</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Ni</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Al</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4382247"/>
                  </a:ext>
                </a:extLst>
              </a:tr>
              <a:tr h="0">
                <a:tc>
                  <a:txBody>
                    <a:bodyPr/>
                    <a:lstStyle/>
                    <a:p>
                      <a:pPr algn="just">
                        <a:lnSpc>
                          <a:spcPct val="150000"/>
                        </a:lnSpc>
                        <a:spcAft>
                          <a:spcPts val="0"/>
                        </a:spcAft>
                      </a:pPr>
                      <a:r>
                        <a:rPr lang="ro-RO" sz="900" b="0" dirty="0"/>
                        <a:t>A32</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.18</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0.9-</a:t>
                      </a:r>
                    </a:p>
                    <a:p>
                      <a:pPr algn="just">
                        <a:lnSpc>
                          <a:spcPct val="150000"/>
                        </a:lnSpc>
                        <a:spcAft>
                          <a:spcPts val="0"/>
                        </a:spcAft>
                      </a:pPr>
                      <a:r>
                        <a:rPr lang="en-US" sz="900" b="0" dirty="0">
                          <a:effectLst/>
                        </a:rPr>
                        <a:t>1</a:t>
                      </a:r>
                      <a:r>
                        <a:rPr lang="ro-RO" sz="900" b="0" dirty="0">
                          <a:effectLst/>
                        </a:rPr>
                        <a:t>.60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a:t>
                      </a:r>
                      <a:r>
                        <a:rPr lang="en-US" sz="900" b="0" dirty="0">
                          <a:effectLst/>
                        </a:rPr>
                        <a:t>0</a:t>
                      </a:r>
                      <a:r>
                        <a:rPr lang="ro-RO" sz="900" b="0" dirty="0">
                          <a:effectLst/>
                        </a:rPr>
                        <a:t>40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a:t>
                      </a:r>
                      <a:r>
                        <a:rPr lang="en-US" sz="900" b="0" dirty="0">
                          <a:effectLst/>
                        </a:rPr>
                        <a:t>0</a:t>
                      </a:r>
                      <a:r>
                        <a:rPr lang="ro-RO" sz="900" b="0" dirty="0">
                          <a:effectLst/>
                        </a:rPr>
                        <a:t>4</a:t>
                      </a:r>
                      <a:r>
                        <a:rPr lang="en-US" sz="900" b="0" dirty="0">
                          <a:effectLst/>
                        </a:rPr>
                        <a:t>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.20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0.20-0.40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0.020- 0.35</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87980296"/>
                  </a:ext>
                </a:extLst>
              </a:tr>
            </a:tbl>
          </a:graphicData>
        </a:graphic>
      </p:graphicFrame>
    </p:spTree>
    <p:custDataLst>
      <p:tags r:id="rId1"/>
    </p:custDataLst>
    <p:extLst>
      <p:ext uri="{BB962C8B-B14F-4D97-AF65-F5344CB8AC3E}">
        <p14:creationId xmlns:p14="http://schemas.microsoft.com/office/powerpoint/2010/main" val="355206647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643373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GUSSET TO WALL – WPS WELD (</a:t>
            </a:r>
            <a:r>
              <a:rPr lang="ro-RO" sz="1200" b="1" dirty="0" err="1">
                <a:solidFill>
                  <a:srgbClr val="363346"/>
                </a:solidFill>
                <a:latin typeface="Dosis" panose="02010503020202060003" pitchFamily="2" charset="0"/>
              </a:rPr>
              <a:t>stiffening</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wall</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by</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welding</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gussets</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graphicFrame>
        <p:nvGraphicFramePr>
          <p:cNvPr id="104" name="Tabel 103">
            <a:extLst>
              <a:ext uri="{FF2B5EF4-FFF2-40B4-BE49-F238E27FC236}">
                <a16:creationId xmlns:a16="http://schemas.microsoft.com/office/drawing/2014/main" id="{73BE99E9-BFB2-4FC6-BFB0-DCB2F32FD0EB}"/>
              </a:ext>
            </a:extLst>
          </p:cNvPr>
          <p:cNvGraphicFramePr>
            <a:graphicFrameLocks noGrp="1"/>
          </p:cNvGraphicFramePr>
          <p:nvPr>
            <p:extLst>
              <p:ext uri="{D42A27DB-BD31-4B8C-83A1-F6EECF244321}">
                <p14:modId xmlns:p14="http://schemas.microsoft.com/office/powerpoint/2010/main" val="50604724"/>
              </p:ext>
            </p:extLst>
          </p:nvPr>
        </p:nvGraphicFramePr>
        <p:xfrm>
          <a:off x="168584" y="1449175"/>
          <a:ext cx="7192798" cy="342900"/>
        </p:xfrm>
        <a:graphic>
          <a:graphicData uri="http://schemas.openxmlformats.org/drawingml/2006/table">
            <a:tbl>
              <a:tblPr firstRow="1" firstCol="1" bandRow="1">
                <a:tableStyleId>{7DF18680-E054-41AD-8BC1-D1AEF772440D}</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105" name="Tabel 104">
            <a:extLst>
              <a:ext uri="{FF2B5EF4-FFF2-40B4-BE49-F238E27FC236}">
                <a16:creationId xmlns:a16="http://schemas.microsoft.com/office/drawing/2014/main" id="{E7B360EE-6C64-49C4-BE51-F654CE30B137}"/>
              </a:ext>
            </a:extLst>
          </p:cNvPr>
          <p:cNvGraphicFramePr>
            <a:graphicFrameLocks noGrp="1"/>
          </p:cNvGraphicFramePr>
          <p:nvPr>
            <p:extLst>
              <p:ext uri="{D42A27DB-BD31-4B8C-83A1-F6EECF244321}">
                <p14:modId xmlns:p14="http://schemas.microsoft.com/office/powerpoint/2010/main" val="4071240611"/>
              </p:ext>
            </p:extLst>
          </p:nvPr>
        </p:nvGraphicFramePr>
        <p:xfrm>
          <a:off x="164984" y="1916693"/>
          <a:ext cx="7190302" cy="1767080"/>
        </p:xfrm>
        <a:graphic>
          <a:graphicData uri="http://schemas.openxmlformats.org/drawingml/2006/table">
            <a:tbl>
              <a:tblPr firstRow="1" firstCol="1" bandRow="1">
                <a:tableStyleId>{7DF18680-E054-41AD-8BC1-D1AEF772440D}</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Shipyard </a:t>
                      </a:r>
                      <a:r>
                        <a:rPr lang="ro-RO" sz="900" dirty="0" err="1">
                          <a:effectLst/>
                        </a:rPr>
                        <a:t>Severnav</a:t>
                      </a:r>
                      <a:r>
                        <a:rPr lang="ro-RO" sz="900" dirty="0">
                          <a:effectLst/>
                        </a:rPr>
                        <a:t> s.a.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Workshop, </a:t>
                      </a:r>
                      <a:r>
                        <a:rPr lang="ro-RO" sz="900" dirty="0" err="1">
                          <a:effectLst/>
                        </a:rPr>
                        <a:t>Severnav</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A32 </a:t>
                      </a:r>
                      <a:r>
                        <a:rPr lang="en-US" sz="900" dirty="0">
                          <a:effectLst/>
                        </a:rPr>
                        <a:t>/ </a:t>
                      </a:r>
                      <a:r>
                        <a:rPr lang="ro-RO" sz="900" dirty="0">
                          <a:effectLst/>
                        </a:rPr>
                        <a:t>A32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7</a:t>
                      </a:r>
                      <a:r>
                        <a:rPr lang="en-US" sz="900" dirty="0">
                          <a:effectLst/>
                        </a:rPr>
                        <a:t> to </a:t>
                      </a:r>
                      <a:r>
                        <a:rPr lang="ro-RO" sz="900" dirty="0">
                          <a:effectLst/>
                        </a:rPr>
                        <a:t>10</a:t>
                      </a:r>
                      <a:r>
                        <a:rPr lang="en-US" sz="900" dirty="0">
                          <a:effectLst/>
                        </a:rPr>
                        <a:t>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a:effectLst/>
                        </a:rPr>
                        <a:t> Joint Type:</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t>
                      </a:r>
                      <a:r>
                        <a:rPr lang="ro-RO" sz="900" dirty="0">
                          <a:effectLst/>
                        </a:rPr>
                        <a:t>F</a:t>
                      </a:r>
                      <a:r>
                        <a:rPr lang="en-US" sz="900" dirty="0">
                          <a:effectLst/>
                        </a:rPr>
                        <a:t> (</a:t>
                      </a:r>
                      <a:r>
                        <a:rPr lang="ro-RO" sz="900" dirty="0">
                          <a:effectLst/>
                        </a:rPr>
                        <a:t>vertical </a:t>
                      </a:r>
                      <a:r>
                        <a:rPr lang="ro-RO" sz="900" dirty="0" err="1">
                          <a:effectLst/>
                        </a:rPr>
                        <a:t>up</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sp>
        <p:nvSpPr>
          <p:cNvPr id="177" name="Rectangle 63">
            <a:extLst>
              <a:ext uri="{FF2B5EF4-FFF2-40B4-BE49-F238E27FC236}">
                <a16:creationId xmlns:a16="http://schemas.microsoft.com/office/drawing/2014/main" id="{BF06B8BE-B153-4ADD-BF91-261D286A24A4}"/>
              </a:ext>
            </a:extLst>
          </p:cNvPr>
          <p:cNvSpPr>
            <a:spLocks noChangeArrowheads="1"/>
          </p:cNvSpPr>
          <p:nvPr/>
        </p:nvSpPr>
        <p:spPr bwMode="auto">
          <a:xfrm>
            <a:off x="5403698" y="6607029"/>
            <a:ext cx="523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noAutofit/>
          </a:bodyPr>
          <a:lstStyle/>
          <a:p>
            <a:pPr>
              <a:lnSpc>
                <a:spcPct val="107000"/>
              </a:lnSpc>
              <a:spcAft>
                <a:spcPts val="800"/>
              </a:spcAft>
            </a:pPr>
            <a:r>
              <a:rPr lang="ro-RO" sz="800">
                <a:solidFill>
                  <a:srgbClr val="0000FF"/>
                </a:solidFill>
                <a:effectLst/>
                <a:latin typeface="Calibri" panose="020F0502020204030204" pitchFamily="34" charset="0"/>
                <a:ea typeface="Calibri" panose="020F0502020204030204" pitchFamily="34" charset="0"/>
                <a:cs typeface="Calibri" panose="020F0502020204030204" pitchFamily="34" charset="0"/>
              </a:rPr>
              <a:t>4</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8" name="Tabel 177">
            <a:extLst>
              <a:ext uri="{FF2B5EF4-FFF2-40B4-BE49-F238E27FC236}">
                <a16:creationId xmlns:a16="http://schemas.microsoft.com/office/drawing/2014/main" id="{D84FED61-71EE-4706-8E8C-F630B3C8E41A}"/>
              </a:ext>
            </a:extLst>
          </p:cNvPr>
          <p:cNvGraphicFramePr>
            <a:graphicFrameLocks noGrp="1"/>
          </p:cNvGraphicFramePr>
          <p:nvPr>
            <p:extLst>
              <p:ext uri="{D42A27DB-BD31-4B8C-83A1-F6EECF244321}">
                <p14:modId xmlns:p14="http://schemas.microsoft.com/office/powerpoint/2010/main" val="4071635057"/>
              </p:ext>
            </p:extLst>
          </p:nvPr>
        </p:nvGraphicFramePr>
        <p:xfrm>
          <a:off x="164983" y="3804972"/>
          <a:ext cx="7190303" cy="474726"/>
        </p:xfrm>
        <a:graphic>
          <a:graphicData uri="http://schemas.openxmlformats.org/drawingml/2006/table">
            <a:tbl>
              <a:tblPr firstRow="1" firstCol="1" bandRow="1">
                <a:tableStyleId>{7DF18680-E054-41AD-8BC1-D1AEF772440D}</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0">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170</a:t>
                      </a:r>
                      <a:r>
                        <a:rPr lang="ro-RO" sz="1000" dirty="0">
                          <a:effectLst/>
                        </a:rPr>
                        <a:t>-180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26</a:t>
                      </a:r>
                      <a:r>
                        <a:rPr lang="ro-RO" sz="1000" dirty="0">
                          <a:effectLst/>
                        </a:rPr>
                        <a:t>-27</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8.0-8.5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20-21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a:t>
                      </a:r>
                      <a:r>
                        <a:rPr lang="ro-RO" sz="1000" dirty="0">
                          <a:effectLst/>
                        </a:rPr>
                        <a:t>326</a:t>
                      </a:r>
                      <a:r>
                        <a:rPr lang="en-US" sz="1000" dirty="0">
                          <a:effectLst/>
                        </a:rPr>
                        <a:t>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bl>
          </a:graphicData>
        </a:graphic>
      </p:graphicFrame>
      <p:graphicFrame>
        <p:nvGraphicFramePr>
          <p:cNvPr id="179" name="Tabel 178">
            <a:extLst>
              <a:ext uri="{FF2B5EF4-FFF2-40B4-BE49-F238E27FC236}">
                <a16:creationId xmlns:a16="http://schemas.microsoft.com/office/drawing/2014/main" id="{D09FDB81-6528-4F1B-A7B9-62B9EFA5DD4C}"/>
              </a:ext>
            </a:extLst>
          </p:cNvPr>
          <p:cNvGraphicFramePr>
            <a:graphicFrameLocks noGrp="1"/>
          </p:cNvGraphicFramePr>
          <p:nvPr>
            <p:extLst>
              <p:ext uri="{D42A27DB-BD31-4B8C-83A1-F6EECF244321}">
                <p14:modId xmlns:p14="http://schemas.microsoft.com/office/powerpoint/2010/main" val="4098871623"/>
              </p:ext>
            </p:extLst>
          </p:nvPr>
        </p:nvGraphicFramePr>
        <p:xfrm>
          <a:off x="164983" y="4427369"/>
          <a:ext cx="7190303" cy="1477137"/>
        </p:xfrm>
        <a:graphic>
          <a:graphicData uri="http://schemas.openxmlformats.org/drawingml/2006/table">
            <a:tbl>
              <a:tblPr firstRow="1" firstCol="1" bandRow="1">
                <a:tableStyleId>{7DF18680-E054-41AD-8BC1-D1AEF772440D}</a:tableStyleId>
              </a:tblPr>
              <a:tblGrid>
                <a:gridCol w="2480681">
                  <a:extLst>
                    <a:ext uri="{9D8B030D-6E8A-4147-A177-3AD203B41FA5}">
                      <a16:colId xmlns:a16="http://schemas.microsoft.com/office/drawing/2014/main" val="1560290216"/>
                    </a:ext>
                  </a:extLst>
                </a:gridCol>
                <a:gridCol w="2005608">
                  <a:extLst>
                    <a:ext uri="{9D8B030D-6E8A-4147-A177-3AD203B41FA5}">
                      <a16:colId xmlns:a16="http://schemas.microsoft.com/office/drawing/2014/main" val="1229687500"/>
                    </a:ext>
                  </a:extLst>
                </a:gridCol>
                <a:gridCol w="2704014">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ISO 17633-A T 19 12 3 L R C/M 3</a:t>
                      </a:r>
                      <a:endParaRPr lang="ro-RO" sz="1000" b="0" dirty="0">
                        <a:solidFill>
                          <a:schemeClr val="tx1"/>
                        </a:solidFill>
                        <a:effectLst/>
                      </a:endParaRPr>
                    </a:p>
                    <a:p>
                      <a:pPr>
                        <a:lnSpc>
                          <a:spcPct val="107000"/>
                        </a:lnSpc>
                        <a:spcAft>
                          <a:spcPts val="0"/>
                        </a:spcAft>
                      </a:pPr>
                      <a:r>
                        <a:rPr lang="en-US" sz="1000" b="0" dirty="0">
                          <a:solidFill>
                            <a:schemeClr val="tx1"/>
                          </a:solidFill>
                          <a:effectLst/>
                        </a:rPr>
                        <a:t>AWS A5.22 E316LT0-1/ -4</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W.Nr</a:t>
                      </a:r>
                      <a:r>
                        <a:rPr lang="en-US" sz="1000" b="0" dirty="0">
                          <a:solidFill>
                            <a:schemeClr val="tx1"/>
                          </a:solidFill>
                          <a:effectLst/>
                        </a:rPr>
                        <a:t>.: 1.4430</a:t>
                      </a:r>
                      <a:endParaRPr lang="ro-RO" sz="1000" b="0" dirty="0">
                        <a:solidFill>
                          <a:schemeClr val="tx1"/>
                        </a:solidFill>
                        <a:effectLst/>
                      </a:endParaRPr>
                    </a:p>
                    <a:p>
                      <a:pPr>
                        <a:lnSpc>
                          <a:spcPct val="107000"/>
                        </a:lnSpc>
                        <a:spcAft>
                          <a:spcPts val="0"/>
                        </a:spcAft>
                      </a:pPr>
                      <a:r>
                        <a:rPr lang="en-US" sz="1000" b="0" dirty="0">
                          <a:solidFill>
                            <a:schemeClr val="tx1"/>
                          </a:solidFill>
                          <a:effectLst/>
                        </a:rPr>
                        <a:t> 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1" u="sng" dirty="0">
                          <a:solidFill>
                            <a:schemeClr val="bg1"/>
                          </a:solidFill>
                          <a:effectLst/>
                        </a:rPr>
                        <a:t>Technique:</a:t>
                      </a:r>
                      <a:endParaRPr lang="ro-RO" sz="1000" b="1" dirty="0">
                        <a:solidFill>
                          <a:schemeClr val="bg1"/>
                        </a:solidFill>
                        <a:effectLst/>
                      </a:endParaRPr>
                    </a:p>
                    <a:p>
                      <a:pPr>
                        <a:lnSpc>
                          <a:spcPct val="107000"/>
                        </a:lnSpc>
                        <a:spcAft>
                          <a:spcPts val="0"/>
                        </a:spcAft>
                      </a:pPr>
                      <a:r>
                        <a:rPr lang="en-US" sz="1000" b="0" dirty="0">
                          <a:solidFill>
                            <a:schemeClr val="tx1"/>
                          </a:solidFill>
                          <a:effectLst/>
                        </a:rPr>
                        <a:t>Weaving: max 2 mm width at pass 1, max 4 mm width at pass 2 and max 6 mm width at pass 3</a:t>
                      </a:r>
                      <a:endParaRPr lang="ro-RO" sz="1000" b="0" dirty="0">
                        <a:solidFill>
                          <a:schemeClr val="tx1"/>
                        </a:solidFill>
                        <a:effectLst/>
                      </a:endParaRPr>
                    </a:p>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EN ISO 14175: Ar+18%CO</a:t>
                      </a:r>
                      <a:r>
                        <a:rPr lang="en-US" sz="1000" b="0" baseline="-25000" dirty="0">
                          <a:solidFill>
                            <a:schemeClr val="tx1"/>
                          </a:solidFill>
                          <a:effectLst/>
                        </a:rPr>
                        <a:t>2</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14 - 16 l/min</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u="sng" dirty="0">
                          <a:solidFill>
                            <a:schemeClr val="tx1"/>
                          </a:solidFill>
                          <a:effectLst/>
                        </a:rPr>
                        <a:t>Post Weld Heat Treatment:</a:t>
                      </a:r>
                      <a:r>
                        <a:rPr lang="en-US" sz="1000" b="0" dirty="0">
                          <a:solidFill>
                            <a:schemeClr val="tx1"/>
                          </a:solidFill>
                          <a:effectLst/>
                        </a:rPr>
                        <a:t> -</a:t>
                      </a:r>
                      <a:endParaRPr lang="ro-RO" sz="1000" b="0" dirty="0">
                        <a:solidFill>
                          <a:schemeClr val="tx1"/>
                        </a:solidFill>
                        <a:effectLst/>
                      </a:endParaRP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180" name="CasetăText 179">
            <a:extLst>
              <a:ext uri="{FF2B5EF4-FFF2-40B4-BE49-F238E27FC236}">
                <a16:creationId xmlns:a16="http://schemas.microsoft.com/office/drawing/2014/main" id="{79C345ED-1F77-4CB5-8C6B-CB3C49E2F21D}"/>
              </a:ext>
            </a:extLst>
          </p:cNvPr>
          <p:cNvSpPr txBox="1"/>
          <p:nvPr/>
        </p:nvSpPr>
        <p:spPr>
          <a:xfrm>
            <a:off x="7965781" y="3135100"/>
            <a:ext cx="679994" cy="369332"/>
          </a:xfrm>
          <a:prstGeom prst="rect">
            <a:avLst/>
          </a:prstGeom>
          <a:noFill/>
        </p:spPr>
        <p:txBody>
          <a:bodyPr wrap="none" rtlCol="0">
            <a:spAutoFit/>
          </a:bodyPr>
          <a:lstStyle/>
          <a:p>
            <a:r>
              <a:rPr lang="ro-RO" dirty="0"/>
              <a:t>Fig. 1</a:t>
            </a:r>
          </a:p>
        </p:txBody>
      </p:sp>
      <p:sp>
        <p:nvSpPr>
          <p:cNvPr id="182" name="CasetăText 181">
            <a:extLst>
              <a:ext uri="{FF2B5EF4-FFF2-40B4-BE49-F238E27FC236}">
                <a16:creationId xmlns:a16="http://schemas.microsoft.com/office/drawing/2014/main" id="{D4EF1987-1E6E-4747-9BA3-0F5685A3FB53}"/>
              </a:ext>
            </a:extLst>
          </p:cNvPr>
          <p:cNvSpPr txBox="1"/>
          <p:nvPr/>
        </p:nvSpPr>
        <p:spPr>
          <a:xfrm>
            <a:off x="7965781" y="5408825"/>
            <a:ext cx="679994" cy="369332"/>
          </a:xfrm>
          <a:prstGeom prst="rect">
            <a:avLst/>
          </a:prstGeom>
          <a:noFill/>
        </p:spPr>
        <p:txBody>
          <a:bodyPr wrap="none" rtlCol="0">
            <a:spAutoFit/>
          </a:bodyPr>
          <a:lstStyle/>
          <a:p>
            <a:r>
              <a:rPr lang="ro-RO" dirty="0"/>
              <a:t>Fig. 2</a:t>
            </a:r>
          </a:p>
        </p:txBody>
      </p:sp>
      <p:grpSp>
        <p:nvGrpSpPr>
          <p:cNvPr id="19" name="Group 2">
            <a:extLst>
              <a:ext uri="{FF2B5EF4-FFF2-40B4-BE49-F238E27FC236}">
                <a16:creationId xmlns:a16="http://schemas.microsoft.com/office/drawing/2014/main" id="{B1558680-7FEC-4D07-A67C-25AAF335539D}"/>
              </a:ext>
            </a:extLst>
          </p:cNvPr>
          <p:cNvGrpSpPr>
            <a:grpSpLocks/>
          </p:cNvGrpSpPr>
          <p:nvPr/>
        </p:nvGrpSpPr>
        <p:grpSpPr bwMode="auto">
          <a:xfrm rot="5400000">
            <a:off x="7672488" y="4175385"/>
            <a:ext cx="1266580" cy="1125918"/>
            <a:chOff x="3909" y="9876"/>
            <a:chExt cx="922" cy="1005"/>
          </a:xfrm>
        </p:grpSpPr>
        <p:sp>
          <p:nvSpPr>
            <p:cNvPr id="20" name="Rectangle 3">
              <a:extLst>
                <a:ext uri="{FF2B5EF4-FFF2-40B4-BE49-F238E27FC236}">
                  <a16:creationId xmlns:a16="http://schemas.microsoft.com/office/drawing/2014/main" id="{0E76FF99-4506-4CAD-A684-01D2B4511A06}"/>
                </a:ext>
              </a:extLst>
            </p:cNvPr>
            <p:cNvSpPr>
              <a:spLocks noChangeArrowheads="1"/>
            </p:cNvSpPr>
            <p:nvPr/>
          </p:nvSpPr>
          <p:spPr bwMode="auto">
            <a:xfrm>
              <a:off x="4090" y="9876"/>
              <a:ext cx="196" cy="64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21" name="Rectangle 4">
              <a:extLst>
                <a:ext uri="{FF2B5EF4-FFF2-40B4-BE49-F238E27FC236}">
                  <a16:creationId xmlns:a16="http://schemas.microsoft.com/office/drawing/2014/main" id="{BEAAEB90-9F0A-4CEE-B2A9-9A49D93A7DDB}"/>
                </a:ext>
              </a:extLst>
            </p:cNvPr>
            <p:cNvSpPr>
              <a:spLocks noChangeArrowheads="1"/>
            </p:cNvSpPr>
            <p:nvPr/>
          </p:nvSpPr>
          <p:spPr bwMode="auto">
            <a:xfrm rot="5400000">
              <a:off x="4205" y="10255"/>
              <a:ext cx="330" cy="92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22" name="Freeform 5">
              <a:extLst>
                <a:ext uri="{FF2B5EF4-FFF2-40B4-BE49-F238E27FC236}">
                  <a16:creationId xmlns:a16="http://schemas.microsoft.com/office/drawing/2014/main" id="{EBBE84C3-139F-4242-A1FC-ADCF206F00AB}"/>
                </a:ext>
              </a:extLst>
            </p:cNvPr>
            <p:cNvSpPr>
              <a:spLocks/>
            </p:cNvSpPr>
            <p:nvPr/>
          </p:nvSpPr>
          <p:spPr bwMode="auto">
            <a:xfrm>
              <a:off x="4274" y="10182"/>
              <a:ext cx="308" cy="364"/>
            </a:xfrm>
            <a:custGeom>
              <a:avLst/>
              <a:gdLst>
                <a:gd name="T0" fmla="*/ 0 w 308"/>
                <a:gd name="T1" fmla="*/ 0 h 364"/>
                <a:gd name="T2" fmla="*/ 168 w 308"/>
                <a:gd name="T3" fmla="*/ 140 h 364"/>
                <a:gd name="T4" fmla="*/ 308 w 308"/>
                <a:gd name="T5" fmla="*/ 364 h 364"/>
              </a:gdLst>
              <a:ahLst/>
              <a:cxnLst>
                <a:cxn ang="0">
                  <a:pos x="T0" y="T1"/>
                </a:cxn>
                <a:cxn ang="0">
                  <a:pos x="T2" y="T3"/>
                </a:cxn>
                <a:cxn ang="0">
                  <a:pos x="T4" y="T5"/>
                </a:cxn>
              </a:cxnLst>
              <a:rect l="0" t="0" r="r" b="b"/>
              <a:pathLst>
                <a:path w="308" h="364">
                  <a:moveTo>
                    <a:pt x="0" y="0"/>
                  </a:moveTo>
                  <a:cubicBezTo>
                    <a:pt x="58" y="39"/>
                    <a:pt x="117" y="79"/>
                    <a:pt x="168" y="140"/>
                  </a:cubicBezTo>
                  <a:cubicBezTo>
                    <a:pt x="219" y="201"/>
                    <a:pt x="263" y="282"/>
                    <a:pt x="308" y="364"/>
                  </a:cubicBezTo>
                </a:path>
              </a:pathLst>
            </a:cu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23" name="Freeform 6">
              <a:extLst>
                <a:ext uri="{FF2B5EF4-FFF2-40B4-BE49-F238E27FC236}">
                  <a16:creationId xmlns:a16="http://schemas.microsoft.com/office/drawing/2014/main" id="{7D6AD8F8-ACE9-49E2-A6F1-0A0BC92DB048}"/>
                </a:ext>
              </a:extLst>
            </p:cNvPr>
            <p:cNvSpPr>
              <a:spLocks/>
            </p:cNvSpPr>
            <p:nvPr/>
          </p:nvSpPr>
          <p:spPr bwMode="auto">
            <a:xfrm>
              <a:off x="4183" y="10182"/>
              <a:ext cx="411" cy="443"/>
            </a:xfrm>
            <a:custGeom>
              <a:avLst/>
              <a:gdLst>
                <a:gd name="T0" fmla="*/ 103 w 411"/>
                <a:gd name="T1" fmla="*/ 0 h 443"/>
                <a:gd name="T2" fmla="*/ 47 w 411"/>
                <a:gd name="T3" fmla="*/ 280 h 443"/>
                <a:gd name="T4" fmla="*/ 47 w 411"/>
                <a:gd name="T5" fmla="*/ 420 h 443"/>
                <a:gd name="T6" fmla="*/ 327 w 411"/>
                <a:gd name="T7" fmla="*/ 420 h 443"/>
                <a:gd name="T8" fmla="*/ 411 w 411"/>
                <a:gd name="T9" fmla="*/ 364 h 443"/>
              </a:gdLst>
              <a:ahLst/>
              <a:cxnLst>
                <a:cxn ang="0">
                  <a:pos x="T0" y="T1"/>
                </a:cxn>
                <a:cxn ang="0">
                  <a:pos x="T2" y="T3"/>
                </a:cxn>
                <a:cxn ang="0">
                  <a:pos x="T4" y="T5"/>
                </a:cxn>
                <a:cxn ang="0">
                  <a:pos x="T6" y="T7"/>
                </a:cxn>
                <a:cxn ang="0">
                  <a:pos x="T8" y="T9"/>
                </a:cxn>
              </a:cxnLst>
              <a:rect l="0" t="0" r="r" b="b"/>
              <a:pathLst>
                <a:path w="411" h="443">
                  <a:moveTo>
                    <a:pt x="103" y="0"/>
                  </a:moveTo>
                  <a:cubicBezTo>
                    <a:pt x="79" y="105"/>
                    <a:pt x="56" y="210"/>
                    <a:pt x="47" y="280"/>
                  </a:cubicBezTo>
                  <a:cubicBezTo>
                    <a:pt x="38" y="350"/>
                    <a:pt x="0" y="397"/>
                    <a:pt x="47" y="420"/>
                  </a:cubicBezTo>
                  <a:cubicBezTo>
                    <a:pt x="94" y="443"/>
                    <a:pt x="266" y="429"/>
                    <a:pt x="327" y="420"/>
                  </a:cubicBezTo>
                  <a:cubicBezTo>
                    <a:pt x="388" y="411"/>
                    <a:pt x="399" y="387"/>
                    <a:pt x="411" y="364"/>
                  </a:cubicBezTo>
                </a:path>
              </a:pathLst>
            </a:cu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grpSp>
      <p:grpSp>
        <p:nvGrpSpPr>
          <p:cNvPr id="4" name="Grupare 3">
            <a:extLst>
              <a:ext uri="{FF2B5EF4-FFF2-40B4-BE49-F238E27FC236}">
                <a16:creationId xmlns:a16="http://schemas.microsoft.com/office/drawing/2014/main" id="{DF989521-ADEB-40D6-B644-0B9B2F3064DA}"/>
              </a:ext>
            </a:extLst>
          </p:cNvPr>
          <p:cNvGrpSpPr/>
          <p:nvPr/>
        </p:nvGrpSpPr>
        <p:grpSpPr>
          <a:xfrm>
            <a:off x="7767026" y="1874260"/>
            <a:ext cx="1171788" cy="972435"/>
            <a:chOff x="8058620" y="1869360"/>
            <a:chExt cx="1171788" cy="972435"/>
          </a:xfrm>
        </p:grpSpPr>
        <p:grpSp>
          <p:nvGrpSpPr>
            <p:cNvPr id="14" name="Group 2">
              <a:extLst>
                <a:ext uri="{FF2B5EF4-FFF2-40B4-BE49-F238E27FC236}">
                  <a16:creationId xmlns:a16="http://schemas.microsoft.com/office/drawing/2014/main" id="{C66C2E4C-3EEB-4014-8F7F-925A2CB81DE8}"/>
                </a:ext>
              </a:extLst>
            </p:cNvPr>
            <p:cNvGrpSpPr>
              <a:grpSpLocks/>
            </p:cNvGrpSpPr>
            <p:nvPr/>
          </p:nvGrpSpPr>
          <p:grpSpPr bwMode="auto">
            <a:xfrm>
              <a:off x="8058620" y="1869360"/>
              <a:ext cx="1171788" cy="972435"/>
              <a:chOff x="3912" y="9685"/>
              <a:chExt cx="853" cy="868"/>
            </a:xfrm>
          </p:grpSpPr>
          <p:sp>
            <p:nvSpPr>
              <p:cNvPr id="15" name="Rectangle 3">
                <a:extLst>
                  <a:ext uri="{FF2B5EF4-FFF2-40B4-BE49-F238E27FC236}">
                    <a16:creationId xmlns:a16="http://schemas.microsoft.com/office/drawing/2014/main" id="{7FAC232B-4B72-4C67-BAB9-CD17D20CF115}"/>
                  </a:ext>
                </a:extLst>
              </p:cNvPr>
              <p:cNvSpPr>
                <a:spLocks noChangeArrowheads="1"/>
              </p:cNvSpPr>
              <p:nvPr/>
            </p:nvSpPr>
            <p:spPr bwMode="auto">
              <a:xfrm>
                <a:off x="3912" y="9685"/>
                <a:ext cx="269" cy="8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dirty="0"/>
              </a:p>
            </p:txBody>
          </p:sp>
          <p:sp>
            <p:nvSpPr>
              <p:cNvPr id="16" name="Rectangle 4">
                <a:extLst>
                  <a:ext uri="{FF2B5EF4-FFF2-40B4-BE49-F238E27FC236}">
                    <a16:creationId xmlns:a16="http://schemas.microsoft.com/office/drawing/2014/main" id="{1B00FC73-7633-4C7C-AEB5-ABD0C1F6B376}"/>
                  </a:ext>
                </a:extLst>
              </p:cNvPr>
              <p:cNvSpPr>
                <a:spLocks noChangeArrowheads="1"/>
              </p:cNvSpPr>
              <p:nvPr/>
            </p:nvSpPr>
            <p:spPr bwMode="auto">
              <a:xfrm rot="5400000">
                <a:off x="4118" y="9905"/>
                <a:ext cx="710" cy="585"/>
              </a:xfrm>
              <a:prstGeom prst="rect">
                <a:avLst/>
              </a:prstGeom>
              <a:solidFill>
                <a:schemeClr val="bg1">
                  <a:lumMod val="8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dirty="0"/>
              </a:p>
            </p:txBody>
          </p:sp>
        </p:grpSp>
        <p:sp>
          <p:nvSpPr>
            <p:cNvPr id="2" name="CasetăText 1">
              <a:extLst>
                <a:ext uri="{FF2B5EF4-FFF2-40B4-BE49-F238E27FC236}">
                  <a16:creationId xmlns:a16="http://schemas.microsoft.com/office/drawing/2014/main" id="{6299965E-0FA0-4989-98FA-7779A65D2859}"/>
                </a:ext>
              </a:extLst>
            </p:cNvPr>
            <p:cNvSpPr txBox="1"/>
            <p:nvPr/>
          </p:nvSpPr>
          <p:spPr>
            <a:xfrm>
              <a:off x="8597372" y="2471745"/>
              <a:ext cx="301686" cy="369332"/>
            </a:xfrm>
            <a:prstGeom prst="rect">
              <a:avLst/>
            </a:prstGeom>
            <a:noFill/>
          </p:spPr>
          <p:txBody>
            <a:bodyPr wrap="none" rtlCol="0">
              <a:spAutoFit/>
            </a:bodyPr>
            <a:lstStyle/>
            <a:p>
              <a:r>
                <a:rPr lang="ro-RO" dirty="0"/>
                <a:t>7</a:t>
              </a:r>
            </a:p>
          </p:txBody>
        </p:sp>
      </p:grpSp>
      <p:sp>
        <p:nvSpPr>
          <p:cNvPr id="5" name="CasetăText 4">
            <a:extLst>
              <a:ext uri="{FF2B5EF4-FFF2-40B4-BE49-F238E27FC236}">
                <a16:creationId xmlns:a16="http://schemas.microsoft.com/office/drawing/2014/main" id="{103B72E5-D3C8-4279-9B69-885E2B0B59ED}"/>
              </a:ext>
            </a:extLst>
          </p:cNvPr>
          <p:cNvSpPr txBox="1"/>
          <p:nvPr/>
        </p:nvSpPr>
        <p:spPr>
          <a:xfrm>
            <a:off x="7730790" y="1865485"/>
            <a:ext cx="418704" cy="369332"/>
          </a:xfrm>
          <a:prstGeom prst="rect">
            <a:avLst/>
          </a:prstGeom>
          <a:noFill/>
        </p:spPr>
        <p:txBody>
          <a:bodyPr wrap="none" rtlCol="0">
            <a:spAutoFit/>
          </a:bodyPr>
          <a:lstStyle/>
          <a:p>
            <a:r>
              <a:rPr lang="ro-RO" dirty="0"/>
              <a:t>10</a:t>
            </a:r>
          </a:p>
        </p:txBody>
      </p:sp>
    </p:spTree>
    <p:custDataLst>
      <p:tags r:id="rId1"/>
    </p:custDataLst>
    <p:extLst>
      <p:ext uri="{BB962C8B-B14F-4D97-AF65-F5344CB8AC3E}">
        <p14:creationId xmlns:p14="http://schemas.microsoft.com/office/powerpoint/2010/main" val="118406208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643373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GUSSET TO DECK – WPS WELD (</a:t>
            </a:r>
            <a:r>
              <a:rPr lang="ro-RO" sz="1200" b="1" dirty="0" err="1">
                <a:solidFill>
                  <a:srgbClr val="363346"/>
                </a:solidFill>
                <a:latin typeface="Dosis" panose="02010503020202060003" pitchFamily="2" charset="0"/>
              </a:rPr>
              <a:t>stiffening</a:t>
            </a:r>
            <a:r>
              <a:rPr lang="ro-RO" sz="1200" b="1" dirty="0">
                <a:solidFill>
                  <a:srgbClr val="363346"/>
                </a:solidFill>
                <a:latin typeface="Dosis" panose="02010503020202060003" pitchFamily="2" charset="0"/>
              </a:rPr>
              <a:t> deck </a:t>
            </a:r>
            <a:r>
              <a:rPr lang="ro-RO" sz="1200" b="1" dirty="0" err="1">
                <a:solidFill>
                  <a:srgbClr val="363346"/>
                </a:solidFill>
                <a:latin typeface="Dosis" panose="02010503020202060003" pitchFamily="2" charset="0"/>
              </a:rPr>
              <a:t>by</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welding</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gussets</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graphicFrame>
        <p:nvGraphicFramePr>
          <p:cNvPr id="104" name="Tabel 103">
            <a:extLst>
              <a:ext uri="{FF2B5EF4-FFF2-40B4-BE49-F238E27FC236}">
                <a16:creationId xmlns:a16="http://schemas.microsoft.com/office/drawing/2014/main" id="{73BE99E9-BFB2-4FC6-BFB0-DCB2F32FD0EB}"/>
              </a:ext>
            </a:extLst>
          </p:cNvPr>
          <p:cNvGraphicFramePr>
            <a:graphicFrameLocks noGrp="1"/>
          </p:cNvGraphicFramePr>
          <p:nvPr>
            <p:extLst>
              <p:ext uri="{D42A27DB-BD31-4B8C-83A1-F6EECF244321}">
                <p14:modId xmlns:p14="http://schemas.microsoft.com/office/powerpoint/2010/main" val="1069807957"/>
              </p:ext>
            </p:extLst>
          </p:nvPr>
        </p:nvGraphicFramePr>
        <p:xfrm>
          <a:off x="168584" y="1449175"/>
          <a:ext cx="7192798" cy="342900"/>
        </p:xfrm>
        <a:graphic>
          <a:graphicData uri="http://schemas.openxmlformats.org/drawingml/2006/table">
            <a:tbl>
              <a:tblPr firstRow="1" firstCol="1" bandRow="1">
                <a:tableStyleId>{7DF18680-E054-41AD-8BC1-D1AEF772440D}</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105" name="Tabel 104">
            <a:extLst>
              <a:ext uri="{FF2B5EF4-FFF2-40B4-BE49-F238E27FC236}">
                <a16:creationId xmlns:a16="http://schemas.microsoft.com/office/drawing/2014/main" id="{E7B360EE-6C64-49C4-BE51-F654CE30B137}"/>
              </a:ext>
            </a:extLst>
          </p:cNvPr>
          <p:cNvGraphicFramePr>
            <a:graphicFrameLocks noGrp="1"/>
          </p:cNvGraphicFramePr>
          <p:nvPr>
            <p:extLst>
              <p:ext uri="{D42A27DB-BD31-4B8C-83A1-F6EECF244321}">
                <p14:modId xmlns:p14="http://schemas.microsoft.com/office/powerpoint/2010/main" val="1648565820"/>
              </p:ext>
            </p:extLst>
          </p:nvPr>
        </p:nvGraphicFramePr>
        <p:xfrm>
          <a:off x="164984" y="1928885"/>
          <a:ext cx="7190302" cy="1767080"/>
        </p:xfrm>
        <a:graphic>
          <a:graphicData uri="http://schemas.openxmlformats.org/drawingml/2006/table">
            <a:tbl>
              <a:tblPr firstRow="1" firstCol="1" bandRow="1">
                <a:tableStyleId>{7DF18680-E054-41AD-8BC1-D1AEF772440D}</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Shipyard </a:t>
                      </a:r>
                      <a:r>
                        <a:rPr lang="en-US" sz="900" dirty="0" err="1">
                          <a:effectLst/>
                        </a:rPr>
                        <a:t>Kladovo</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 stainless steel tools to be used</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Workshop, </a:t>
                      </a:r>
                      <a:r>
                        <a:rPr lang="en-US" sz="900" dirty="0" err="1">
                          <a:effectLst/>
                        </a:rPr>
                        <a:t>Kladovo</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Parent Metal Specification: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316 L / 316 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FCAW</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Parent Metal Thickness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7</a:t>
                      </a:r>
                      <a:r>
                        <a:rPr lang="en-US" sz="900" dirty="0">
                          <a:effectLst/>
                        </a:rPr>
                        <a:t> to </a:t>
                      </a:r>
                      <a:r>
                        <a:rPr lang="ro-RO" sz="900" dirty="0">
                          <a:effectLst/>
                        </a:rPr>
                        <a:t>10</a:t>
                      </a:r>
                      <a:r>
                        <a:rPr lang="en-US" sz="900" dirty="0">
                          <a:effectLst/>
                        </a:rPr>
                        <a:t>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a:effectLst/>
                        </a:rPr>
                        <a:t> Joint Type:</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a:t>
                      </a:r>
                      <a:r>
                        <a:rPr lang="en-US" sz="900" dirty="0">
                          <a:effectLst/>
                        </a:rPr>
                        <a:t>t </a:t>
                      </a:r>
                      <a:r>
                        <a:rPr lang="en-US" sz="900" dirty="0" err="1">
                          <a:effectLst/>
                        </a:rPr>
                        <a:t>Wel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 (horizontal)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dirty="0">
                          <a:effectLst/>
                        </a:rPr>
                        <a:t>Joint Design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sp>
        <p:nvSpPr>
          <p:cNvPr id="177" name="Rectangle 63">
            <a:extLst>
              <a:ext uri="{FF2B5EF4-FFF2-40B4-BE49-F238E27FC236}">
                <a16:creationId xmlns:a16="http://schemas.microsoft.com/office/drawing/2014/main" id="{BF06B8BE-B153-4ADD-BF91-261D286A24A4}"/>
              </a:ext>
            </a:extLst>
          </p:cNvPr>
          <p:cNvSpPr>
            <a:spLocks noChangeArrowheads="1"/>
          </p:cNvSpPr>
          <p:nvPr/>
        </p:nvSpPr>
        <p:spPr bwMode="auto">
          <a:xfrm>
            <a:off x="5403698" y="6607029"/>
            <a:ext cx="523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noAutofit/>
          </a:bodyPr>
          <a:lstStyle/>
          <a:p>
            <a:pPr>
              <a:lnSpc>
                <a:spcPct val="107000"/>
              </a:lnSpc>
              <a:spcAft>
                <a:spcPts val="800"/>
              </a:spcAft>
            </a:pPr>
            <a:r>
              <a:rPr lang="ro-RO" sz="800">
                <a:solidFill>
                  <a:srgbClr val="0000FF"/>
                </a:solidFill>
                <a:effectLst/>
                <a:latin typeface="Calibri" panose="020F0502020204030204" pitchFamily="34" charset="0"/>
                <a:ea typeface="Calibri" panose="020F0502020204030204" pitchFamily="34" charset="0"/>
                <a:cs typeface="Calibri" panose="020F0502020204030204" pitchFamily="34" charset="0"/>
              </a:rPr>
              <a:t>4</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8" name="Tabel 177">
            <a:extLst>
              <a:ext uri="{FF2B5EF4-FFF2-40B4-BE49-F238E27FC236}">
                <a16:creationId xmlns:a16="http://schemas.microsoft.com/office/drawing/2014/main" id="{D84FED61-71EE-4706-8E8C-F630B3C8E41A}"/>
              </a:ext>
            </a:extLst>
          </p:cNvPr>
          <p:cNvGraphicFramePr>
            <a:graphicFrameLocks noGrp="1"/>
          </p:cNvGraphicFramePr>
          <p:nvPr>
            <p:extLst>
              <p:ext uri="{D42A27DB-BD31-4B8C-83A1-F6EECF244321}">
                <p14:modId xmlns:p14="http://schemas.microsoft.com/office/powerpoint/2010/main" val="1557643234"/>
              </p:ext>
            </p:extLst>
          </p:nvPr>
        </p:nvGraphicFramePr>
        <p:xfrm>
          <a:off x="164983" y="3798876"/>
          <a:ext cx="7190303" cy="474726"/>
        </p:xfrm>
        <a:graphic>
          <a:graphicData uri="http://schemas.openxmlformats.org/drawingml/2006/table">
            <a:tbl>
              <a:tblPr firstRow="1" firstCol="1" bandRow="1">
                <a:tableStyleId>{7DF18680-E054-41AD-8BC1-D1AEF772440D}</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0">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180 ± 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26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8.0-8.5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18</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15600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bl>
          </a:graphicData>
        </a:graphic>
      </p:graphicFrame>
      <p:graphicFrame>
        <p:nvGraphicFramePr>
          <p:cNvPr id="179" name="Tabel 178">
            <a:extLst>
              <a:ext uri="{FF2B5EF4-FFF2-40B4-BE49-F238E27FC236}">
                <a16:creationId xmlns:a16="http://schemas.microsoft.com/office/drawing/2014/main" id="{D09FDB81-6528-4F1B-A7B9-62B9EFA5DD4C}"/>
              </a:ext>
            </a:extLst>
          </p:cNvPr>
          <p:cNvGraphicFramePr>
            <a:graphicFrameLocks noGrp="1"/>
          </p:cNvGraphicFramePr>
          <p:nvPr>
            <p:extLst>
              <p:ext uri="{D42A27DB-BD31-4B8C-83A1-F6EECF244321}">
                <p14:modId xmlns:p14="http://schemas.microsoft.com/office/powerpoint/2010/main" val="1436301000"/>
              </p:ext>
            </p:extLst>
          </p:nvPr>
        </p:nvGraphicFramePr>
        <p:xfrm>
          <a:off x="164983" y="4384697"/>
          <a:ext cx="7190303" cy="1477137"/>
        </p:xfrm>
        <a:graphic>
          <a:graphicData uri="http://schemas.openxmlformats.org/drawingml/2006/table">
            <a:tbl>
              <a:tblPr firstRow="1" firstCol="1" bandRow="1">
                <a:tableStyleId>{7DF18680-E054-41AD-8BC1-D1AEF772440D}</a:tableStyleId>
              </a:tblPr>
              <a:tblGrid>
                <a:gridCol w="2480681">
                  <a:extLst>
                    <a:ext uri="{9D8B030D-6E8A-4147-A177-3AD203B41FA5}">
                      <a16:colId xmlns:a16="http://schemas.microsoft.com/office/drawing/2014/main" val="1560290216"/>
                    </a:ext>
                  </a:extLst>
                </a:gridCol>
                <a:gridCol w="2005608">
                  <a:extLst>
                    <a:ext uri="{9D8B030D-6E8A-4147-A177-3AD203B41FA5}">
                      <a16:colId xmlns:a16="http://schemas.microsoft.com/office/drawing/2014/main" val="1229687500"/>
                    </a:ext>
                  </a:extLst>
                </a:gridCol>
                <a:gridCol w="2704014">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ISO 17633-A T 19 12 3 L R C/M 3</a:t>
                      </a:r>
                      <a:endParaRPr lang="ro-RO" sz="1000" b="0" dirty="0">
                        <a:solidFill>
                          <a:schemeClr val="tx1"/>
                        </a:solidFill>
                        <a:effectLst/>
                      </a:endParaRPr>
                    </a:p>
                    <a:p>
                      <a:pPr>
                        <a:lnSpc>
                          <a:spcPct val="107000"/>
                        </a:lnSpc>
                        <a:spcAft>
                          <a:spcPts val="0"/>
                        </a:spcAft>
                      </a:pPr>
                      <a:r>
                        <a:rPr lang="en-US" sz="1000" b="0" dirty="0">
                          <a:solidFill>
                            <a:schemeClr val="tx1"/>
                          </a:solidFill>
                          <a:effectLst/>
                        </a:rPr>
                        <a:t>AWS A5.22 E316LT0-1/ -4</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W.Nr</a:t>
                      </a:r>
                      <a:r>
                        <a:rPr lang="en-US" sz="1000" b="0" dirty="0">
                          <a:solidFill>
                            <a:schemeClr val="tx1"/>
                          </a:solidFill>
                          <a:effectLst/>
                        </a:rPr>
                        <a:t>.: 1.4430</a:t>
                      </a:r>
                      <a:endParaRPr lang="ro-RO" sz="1000" b="0" dirty="0">
                        <a:solidFill>
                          <a:schemeClr val="tx1"/>
                        </a:solidFill>
                        <a:effectLst/>
                      </a:endParaRPr>
                    </a:p>
                    <a:p>
                      <a:pPr>
                        <a:lnSpc>
                          <a:spcPct val="107000"/>
                        </a:lnSpc>
                        <a:spcAft>
                          <a:spcPts val="0"/>
                        </a:spcAft>
                      </a:pPr>
                      <a:r>
                        <a:rPr lang="en-US" sz="1000" b="0" dirty="0">
                          <a:solidFill>
                            <a:schemeClr val="tx1"/>
                          </a:solidFill>
                          <a:effectLst/>
                        </a:rPr>
                        <a:t> 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1" u="sng" dirty="0">
                          <a:solidFill>
                            <a:schemeClr val="bg1"/>
                          </a:solidFill>
                          <a:effectLst/>
                        </a:rPr>
                        <a:t>Technique:</a:t>
                      </a:r>
                      <a:endParaRPr lang="ro-RO" sz="1000" b="1" dirty="0">
                        <a:solidFill>
                          <a:schemeClr val="bg1"/>
                        </a:solidFill>
                        <a:effectLst/>
                      </a:endParaRPr>
                    </a:p>
                    <a:p>
                      <a:pPr>
                        <a:lnSpc>
                          <a:spcPct val="107000"/>
                        </a:lnSpc>
                        <a:spcAft>
                          <a:spcPts val="0"/>
                        </a:spcAft>
                      </a:pPr>
                      <a:r>
                        <a:rPr lang="en-US" sz="1000" b="0" dirty="0">
                          <a:solidFill>
                            <a:schemeClr val="tx1"/>
                          </a:solidFill>
                          <a:effectLst/>
                        </a:rPr>
                        <a:t>Weaving: max 2 mm width at pass 1, max 4 mm width at pass 2 and max 6 mm width at pass 3</a:t>
                      </a:r>
                      <a:endParaRPr lang="ro-RO" sz="1000" b="0" dirty="0">
                        <a:solidFill>
                          <a:schemeClr val="tx1"/>
                        </a:solidFill>
                        <a:effectLst/>
                      </a:endParaRPr>
                    </a:p>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EN ISO 14175: Ar+18%CO</a:t>
                      </a:r>
                      <a:r>
                        <a:rPr lang="en-US" sz="1000" b="0" baseline="-25000" dirty="0">
                          <a:solidFill>
                            <a:schemeClr val="tx1"/>
                          </a:solidFill>
                          <a:effectLst/>
                        </a:rPr>
                        <a:t>2</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14 - 16 l/min</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u="sng" dirty="0">
                          <a:solidFill>
                            <a:schemeClr val="tx1"/>
                          </a:solidFill>
                          <a:effectLst/>
                        </a:rPr>
                        <a:t>Post Weld Heat Treatment:</a:t>
                      </a:r>
                      <a:r>
                        <a:rPr lang="en-US" sz="1000" b="0" dirty="0">
                          <a:solidFill>
                            <a:schemeClr val="tx1"/>
                          </a:solidFill>
                          <a:effectLst/>
                        </a:rPr>
                        <a:t> -</a:t>
                      </a:r>
                      <a:endParaRPr lang="ro-RO" sz="1000" b="0" dirty="0">
                        <a:solidFill>
                          <a:schemeClr val="tx1"/>
                        </a:solidFill>
                        <a:effectLst/>
                      </a:endParaRP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14" name="CasetăText 13">
            <a:extLst>
              <a:ext uri="{FF2B5EF4-FFF2-40B4-BE49-F238E27FC236}">
                <a16:creationId xmlns:a16="http://schemas.microsoft.com/office/drawing/2014/main" id="{CA1C14B6-D0FA-47BE-9803-57B2D2644817}"/>
              </a:ext>
            </a:extLst>
          </p:cNvPr>
          <p:cNvSpPr txBox="1"/>
          <p:nvPr/>
        </p:nvSpPr>
        <p:spPr>
          <a:xfrm>
            <a:off x="7965781" y="3135100"/>
            <a:ext cx="679994" cy="369332"/>
          </a:xfrm>
          <a:prstGeom prst="rect">
            <a:avLst/>
          </a:prstGeom>
          <a:noFill/>
        </p:spPr>
        <p:txBody>
          <a:bodyPr wrap="none" rtlCol="0">
            <a:spAutoFit/>
          </a:bodyPr>
          <a:lstStyle/>
          <a:p>
            <a:r>
              <a:rPr lang="ro-RO" dirty="0"/>
              <a:t>Fig. 1</a:t>
            </a:r>
          </a:p>
        </p:txBody>
      </p:sp>
      <p:sp>
        <p:nvSpPr>
          <p:cNvPr id="15" name="CasetăText 14">
            <a:extLst>
              <a:ext uri="{FF2B5EF4-FFF2-40B4-BE49-F238E27FC236}">
                <a16:creationId xmlns:a16="http://schemas.microsoft.com/office/drawing/2014/main" id="{C5089147-B61E-4DC5-A5FD-7D3A2CBBF618}"/>
              </a:ext>
            </a:extLst>
          </p:cNvPr>
          <p:cNvSpPr txBox="1"/>
          <p:nvPr/>
        </p:nvSpPr>
        <p:spPr>
          <a:xfrm>
            <a:off x="7965781" y="5408825"/>
            <a:ext cx="679994" cy="369332"/>
          </a:xfrm>
          <a:prstGeom prst="rect">
            <a:avLst/>
          </a:prstGeom>
          <a:noFill/>
        </p:spPr>
        <p:txBody>
          <a:bodyPr wrap="none" rtlCol="0">
            <a:spAutoFit/>
          </a:bodyPr>
          <a:lstStyle/>
          <a:p>
            <a:r>
              <a:rPr lang="ro-RO" dirty="0"/>
              <a:t>Fig. 2</a:t>
            </a:r>
          </a:p>
        </p:txBody>
      </p:sp>
      <p:grpSp>
        <p:nvGrpSpPr>
          <p:cNvPr id="16" name="Group 2">
            <a:extLst>
              <a:ext uri="{FF2B5EF4-FFF2-40B4-BE49-F238E27FC236}">
                <a16:creationId xmlns:a16="http://schemas.microsoft.com/office/drawing/2014/main" id="{0AA66CD1-1EEF-4FC2-9E7B-586F310DE7CE}"/>
              </a:ext>
            </a:extLst>
          </p:cNvPr>
          <p:cNvGrpSpPr>
            <a:grpSpLocks/>
          </p:cNvGrpSpPr>
          <p:nvPr/>
        </p:nvGrpSpPr>
        <p:grpSpPr bwMode="auto">
          <a:xfrm>
            <a:off x="7672488" y="4175385"/>
            <a:ext cx="1266580" cy="1125918"/>
            <a:chOff x="3909" y="9876"/>
            <a:chExt cx="922" cy="1005"/>
          </a:xfrm>
        </p:grpSpPr>
        <p:sp>
          <p:nvSpPr>
            <p:cNvPr id="17" name="Rectangle 3">
              <a:extLst>
                <a:ext uri="{FF2B5EF4-FFF2-40B4-BE49-F238E27FC236}">
                  <a16:creationId xmlns:a16="http://schemas.microsoft.com/office/drawing/2014/main" id="{75E9FB35-255D-4AD9-81E7-1F0DFB8E856F}"/>
                </a:ext>
              </a:extLst>
            </p:cNvPr>
            <p:cNvSpPr>
              <a:spLocks noChangeArrowheads="1"/>
            </p:cNvSpPr>
            <p:nvPr/>
          </p:nvSpPr>
          <p:spPr bwMode="auto">
            <a:xfrm>
              <a:off x="4090" y="9876"/>
              <a:ext cx="196" cy="64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18" name="Rectangle 4">
              <a:extLst>
                <a:ext uri="{FF2B5EF4-FFF2-40B4-BE49-F238E27FC236}">
                  <a16:creationId xmlns:a16="http://schemas.microsoft.com/office/drawing/2014/main" id="{EAD5E3CF-B31C-4080-9565-F24BC1B7DB07}"/>
                </a:ext>
              </a:extLst>
            </p:cNvPr>
            <p:cNvSpPr>
              <a:spLocks noChangeArrowheads="1"/>
            </p:cNvSpPr>
            <p:nvPr/>
          </p:nvSpPr>
          <p:spPr bwMode="auto">
            <a:xfrm rot="5400000">
              <a:off x="4205" y="10255"/>
              <a:ext cx="330" cy="92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19" name="Freeform 5">
              <a:extLst>
                <a:ext uri="{FF2B5EF4-FFF2-40B4-BE49-F238E27FC236}">
                  <a16:creationId xmlns:a16="http://schemas.microsoft.com/office/drawing/2014/main" id="{559CE846-BCDA-4CB8-8A52-313D3AB75444}"/>
                </a:ext>
              </a:extLst>
            </p:cNvPr>
            <p:cNvSpPr>
              <a:spLocks/>
            </p:cNvSpPr>
            <p:nvPr/>
          </p:nvSpPr>
          <p:spPr bwMode="auto">
            <a:xfrm>
              <a:off x="4274" y="10182"/>
              <a:ext cx="308" cy="364"/>
            </a:xfrm>
            <a:custGeom>
              <a:avLst/>
              <a:gdLst>
                <a:gd name="T0" fmla="*/ 0 w 308"/>
                <a:gd name="T1" fmla="*/ 0 h 364"/>
                <a:gd name="T2" fmla="*/ 168 w 308"/>
                <a:gd name="T3" fmla="*/ 140 h 364"/>
                <a:gd name="T4" fmla="*/ 308 w 308"/>
                <a:gd name="T5" fmla="*/ 364 h 364"/>
              </a:gdLst>
              <a:ahLst/>
              <a:cxnLst>
                <a:cxn ang="0">
                  <a:pos x="T0" y="T1"/>
                </a:cxn>
                <a:cxn ang="0">
                  <a:pos x="T2" y="T3"/>
                </a:cxn>
                <a:cxn ang="0">
                  <a:pos x="T4" y="T5"/>
                </a:cxn>
              </a:cxnLst>
              <a:rect l="0" t="0" r="r" b="b"/>
              <a:pathLst>
                <a:path w="308" h="364">
                  <a:moveTo>
                    <a:pt x="0" y="0"/>
                  </a:moveTo>
                  <a:cubicBezTo>
                    <a:pt x="58" y="39"/>
                    <a:pt x="117" y="79"/>
                    <a:pt x="168" y="140"/>
                  </a:cubicBezTo>
                  <a:cubicBezTo>
                    <a:pt x="219" y="201"/>
                    <a:pt x="263" y="282"/>
                    <a:pt x="308" y="364"/>
                  </a:cubicBezTo>
                </a:path>
              </a:pathLst>
            </a:cu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20" name="Freeform 6">
              <a:extLst>
                <a:ext uri="{FF2B5EF4-FFF2-40B4-BE49-F238E27FC236}">
                  <a16:creationId xmlns:a16="http://schemas.microsoft.com/office/drawing/2014/main" id="{B0DFDD07-3F51-4D13-A12F-40BA60242FD5}"/>
                </a:ext>
              </a:extLst>
            </p:cNvPr>
            <p:cNvSpPr>
              <a:spLocks/>
            </p:cNvSpPr>
            <p:nvPr/>
          </p:nvSpPr>
          <p:spPr bwMode="auto">
            <a:xfrm>
              <a:off x="4183" y="10182"/>
              <a:ext cx="411" cy="443"/>
            </a:xfrm>
            <a:custGeom>
              <a:avLst/>
              <a:gdLst>
                <a:gd name="T0" fmla="*/ 103 w 411"/>
                <a:gd name="T1" fmla="*/ 0 h 443"/>
                <a:gd name="T2" fmla="*/ 47 w 411"/>
                <a:gd name="T3" fmla="*/ 280 h 443"/>
                <a:gd name="T4" fmla="*/ 47 w 411"/>
                <a:gd name="T5" fmla="*/ 420 h 443"/>
                <a:gd name="T6" fmla="*/ 327 w 411"/>
                <a:gd name="T7" fmla="*/ 420 h 443"/>
                <a:gd name="T8" fmla="*/ 411 w 411"/>
                <a:gd name="T9" fmla="*/ 364 h 443"/>
              </a:gdLst>
              <a:ahLst/>
              <a:cxnLst>
                <a:cxn ang="0">
                  <a:pos x="T0" y="T1"/>
                </a:cxn>
                <a:cxn ang="0">
                  <a:pos x="T2" y="T3"/>
                </a:cxn>
                <a:cxn ang="0">
                  <a:pos x="T4" y="T5"/>
                </a:cxn>
                <a:cxn ang="0">
                  <a:pos x="T6" y="T7"/>
                </a:cxn>
                <a:cxn ang="0">
                  <a:pos x="T8" y="T9"/>
                </a:cxn>
              </a:cxnLst>
              <a:rect l="0" t="0" r="r" b="b"/>
              <a:pathLst>
                <a:path w="411" h="443">
                  <a:moveTo>
                    <a:pt x="103" y="0"/>
                  </a:moveTo>
                  <a:cubicBezTo>
                    <a:pt x="79" y="105"/>
                    <a:pt x="56" y="210"/>
                    <a:pt x="47" y="280"/>
                  </a:cubicBezTo>
                  <a:cubicBezTo>
                    <a:pt x="38" y="350"/>
                    <a:pt x="0" y="397"/>
                    <a:pt x="47" y="420"/>
                  </a:cubicBezTo>
                  <a:cubicBezTo>
                    <a:pt x="94" y="443"/>
                    <a:pt x="266" y="429"/>
                    <a:pt x="327" y="420"/>
                  </a:cubicBezTo>
                  <a:cubicBezTo>
                    <a:pt x="388" y="411"/>
                    <a:pt x="399" y="387"/>
                    <a:pt x="411" y="364"/>
                  </a:cubicBezTo>
                </a:path>
              </a:pathLst>
            </a:cu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grpSp>
      <p:grpSp>
        <p:nvGrpSpPr>
          <p:cNvPr id="21" name="Grupare 20">
            <a:extLst>
              <a:ext uri="{FF2B5EF4-FFF2-40B4-BE49-F238E27FC236}">
                <a16:creationId xmlns:a16="http://schemas.microsoft.com/office/drawing/2014/main" id="{FF111C24-3509-4C67-B2ED-3403AE296F52}"/>
              </a:ext>
            </a:extLst>
          </p:cNvPr>
          <p:cNvGrpSpPr/>
          <p:nvPr/>
        </p:nvGrpSpPr>
        <p:grpSpPr>
          <a:xfrm>
            <a:off x="7690100" y="1873138"/>
            <a:ext cx="1178657" cy="1323094"/>
            <a:chOff x="7981694" y="1868238"/>
            <a:chExt cx="1178657" cy="1323094"/>
          </a:xfrm>
        </p:grpSpPr>
        <p:grpSp>
          <p:nvGrpSpPr>
            <p:cNvPr id="22" name="Group 2">
              <a:extLst>
                <a:ext uri="{FF2B5EF4-FFF2-40B4-BE49-F238E27FC236}">
                  <a16:creationId xmlns:a16="http://schemas.microsoft.com/office/drawing/2014/main" id="{E7BC9466-FEAF-4DA9-B1BC-A8F0294445A8}"/>
                </a:ext>
              </a:extLst>
            </p:cNvPr>
            <p:cNvGrpSpPr>
              <a:grpSpLocks/>
            </p:cNvGrpSpPr>
            <p:nvPr/>
          </p:nvGrpSpPr>
          <p:grpSpPr bwMode="auto">
            <a:xfrm>
              <a:off x="7981694" y="1868238"/>
              <a:ext cx="1178657" cy="1323094"/>
              <a:chOff x="3856" y="9684"/>
              <a:chExt cx="858" cy="1181"/>
            </a:xfrm>
          </p:grpSpPr>
          <p:sp>
            <p:nvSpPr>
              <p:cNvPr id="25" name="Rectangle 3">
                <a:extLst>
                  <a:ext uri="{FF2B5EF4-FFF2-40B4-BE49-F238E27FC236}">
                    <a16:creationId xmlns:a16="http://schemas.microsoft.com/office/drawing/2014/main" id="{EBE832D5-C82F-4D0A-B55C-6343C29CEDDF}"/>
                  </a:ext>
                </a:extLst>
              </p:cNvPr>
              <p:cNvSpPr>
                <a:spLocks noChangeArrowheads="1"/>
              </p:cNvSpPr>
              <p:nvPr/>
            </p:nvSpPr>
            <p:spPr bwMode="auto">
              <a:xfrm>
                <a:off x="4038" y="9684"/>
                <a:ext cx="220" cy="8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dirty="0"/>
              </a:p>
            </p:txBody>
          </p:sp>
          <p:sp>
            <p:nvSpPr>
              <p:cNvPr id="26" name="Rectangle 4">
                <a:extLst>
                  <a:ext uri="{FF2B5EF4-FFF2-40B4-BE49-F238E27FC236}">
                    <a16:creationId xmlns:a16="http://schemas.microsoft.com/office/drawing/2014/main" id="{55BE4FBA-5FB3-492B-9225-D35705B208F2}"/>
                  </a:ext>
                </a:extLst>
              </p:cNvPr>
              <p:cNvSpPr>
                <a:spLocks noChangeArrowheads="1"/>
              </p:cNvSpPr>
              <p:nvPr/>
            </p:nvSpPr>
            <p:spPr bwMode="auto">
              <a:xfrm rot="5400000">
                <a:off x="4132" y="10284"/>
                <a:ext cx="305" cy="858"/>
              </a:xfrm>
              <a:prstGeom prst="rect">
                <a:avLst/>
              </a:prstGeom>
              <a:solidFill>
                <a:schemeClr val="bg1">
                  <a:lumMod val="8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dirty="0"/>
              </a:p>
            </p:txBody>
          </p:sp>
        </p:grpSp>
        <p:sp>
          <p:nvSpPr>
            <p:cNvPr id="23" name="CasetăText 22">
              <a:extLst>
                <a:ext uri="{FF2B5EF4-FFF2-40B4-BE49-F238E27FC236}">
                  <a16:creationId xmlns:a16="http://schemas.microsoft.com/office/drawing/2014/main" id="{25E828A6-4F9A-4BFD-B80B-BD2092ACB72D}"/>
                </a:ext>
              </a:extLst>
            </p:cNvPr>
            <p:cNvSpPr txBox="1"/>
            <p:nvPr/>
          </p:nvSpPr>
          <p:spPr>
            <a:xfrm>
              <a:off x="8219264" y="2132419"/>
              <a:ext cx="301686" cy="369332"/>
            </a:xfrm>
            <a:prstGeom prst="rect">
              <a:avLst/>
            </a:prstGeom>
            <a:noFill/>
          </p:spPr>
          <p:txBody>
            <a:bodyPr wrap="none" rtlCol="0">
              <a:spAutoFit/>
            </a:bodyPr>
            <a:lstStyle/>
            <a:p>
              <a:r>
                <a:rPr lang="ro-RO" dirty="0"/>
                <a:t>7</a:t>
              </a:r>
            </a:p>
          </p:txBody>
        </p:sp>
      </p:grpSp>
      <p:sp>
        <p:nvSpPr>
          <p:cNvPr id="27" name="CasetăText 26">
            <a:extLst>
              <a:ext uri="{FF2B5EF4-FFF2-40B4-BE49-F238E27FC236}">
                <a16:creationId xmlns:a16="http://schemas.microsoft.com/office/drawing/2014/main" id="{BA3E9F59-1462-45CB-9CCC-2C783449E5B4}"/>
              </a:ext>
            </a:extLst>
          </p:cNvPr>
          <p:cNvSpPr txBox="1"/>
          <p:nvPr/>
        </p:nvSpPr>
        <p:spPr>
          <a:xfrm rot="16200000">
            <a:off x="8494020" y="2851486"/>
            <a:ext cx="418704" cy="369332"/>
          </a:xfrm>
          <a:prstGeom prst="rect">
            <a:avLst/>
          </a:prstGeom>
          <a:noFill/>
        </p:spPr>
        <p:txBody>
          <a:bodyPr wrap="none" rtlCol="0">
            <a:spAutoFit/>
          </a:bodyPr>
          <a:lstStyle/>
          <a:p>
            <a:r>
              <a:rPr lang="ro-RO" dirty="0"/>
              <a:t>10</a:t>
            </a:r>
          </a:p>
        </p:txBody>
      </p:sp>
    </p:spTree>
    <p:custDataLst>
      <p:tags r:id="rId1"/>
    </p:custDataLst>
    <p:extLst>
      <p:ext uri="{BB962C8B-B14F-4D97-AF65-F5344CB8AC3E}">
        <p14:creationId xmlns:p14="http://schemas.microsoft.com/office/powerpoint/2010/main" val="253888183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UNIT 1. SHIPBUILDING</a:t>
            </a:r>
          </a:p>
        </p:txBody>
      </p:sp>
      <p:sp>
        <p:nvSpPr>
          <p:cNvPr id="8" name="TextBox 7"/>
          <p:cNvSpPr txBox="1"/>
          <p:nvPr/>
        </p:nvSpPr>
        <p:spPr>
          <a:xfrm>
            <a:off x="927652" y="982317"/>
            <a:ext cx="3459621" cy="1846659"/>
          </a:xfrm>
          <a:prstGeom prst="rect">
            <a:avLst/>
          </a:prstGeom>
          <a:noFill/>
        </p:spPr>
        <p:txBody>
          <a:bodyPr wrap="square" rtlCol="0">
            <a:spAutoFit/>
          </a:bodyPr>
          <a:lstStyle/>
          <a:p>
            <a:r>
              <a:rPr lang="ro-RO" sz="1200" b="1" dirty="0">
                <a:solidFill>
                  <a:srgbClr val="363346"/>
                </a:solidFill>
                <a:latin typeface="Dosis" panose="02010503020202060003" pitchFamily="2" charset="0"/>
              </a:rPr>
              <a:t>WELDING HULL </a:t>
            </a:r>
            <a:r>
              <a:rPr lang="en-US" sz="1200" b="1" dirty="0">
                <a:solidFill>
                  <a:srgbClr val="363346"/>
                </a:solidFill>
                <a:latin typeface="Dosis" panose="02010503020202060003" pitchFamily="2" charset="0"/>
              </a:rPr>
              <a:t>-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cs typeface="Helvetica Neue"/>
              </a:rPr>
              <a:t>The hull is welded when build the ship, but any repairing of the hull should be done by welding, as well. The welding is done in manual mode, but mechanized is also possible. The most used processes are GMAW and MMA processes.</a:t>
            </a:r>
            <a:endParaRPr lang="ro-RO" sz="1200" dirty="0">
              <a:solidFill>
                <a:srgbClr val="828282"/>
              </a:solidFill>
              <a:cs typeface="Helvetica Neue"/>
            </a:endParaRPr>
          </a:p>
          <a:p>
            <a:r>
              <a:rPr lang="en-US" sz="1200" dirty="0">
                <a:solidFill>
                  <a:srgbClr val="828282"/>
                </a:solidFill>
              </a:rPr>
              <a:t>Materials: A 131</a:t>
            </a:r>
            <a:endParaRPr lang="en-US" sz="1200" dirty="0">
              <a:solidFill>
                <a:srgbClr val="FF0000"/>
              </a:solidFill>
              <a:latin typeface="Dosis" panose="02010503020202060003" pitchFamily="2" charset="0"/>
            </a:endParaRPr>
          </a:p>
          <a:p>
            <a:endParaRPr lang="en-US"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a:latin typeface="Fjalla One" panose="02000506040000020004" pitchFamily="2" charset="0"/>
              </a:rPr>
              <a:t>STUDY CASE</a:t>
            </a:r>
          </a:p>
        </p:txBody>
      </p:sp>
      <p:sp>
        <p:nvSpPr>
          <p:cNvPr id="25" name="Round Same Side Corner Rectangle 6">
            <a:hlinkClick r:id="rId4" action="ppaction://hlinksldjump"/>
            <a:extLst>
              <a:ext uri="{FF2B5EF4-FFF2-40B4-BE49-F238E27FC236}">
                <a16:creationId xmlns:a16="http://schemas.microsoft.com/office/drawing/2014/main" id="{8BA78090-E68B-430B-861D-951AD1EE1C44}"/>
              </a:ext>
            </a:extLst>
          </p:cNvPr>
          <p:cNvSpPr/>
          <p:nvPr/>
        </p:nvSpPr>
        <p:spPr>
          <a:xfrm>
            <a:off x="7459776" y="6460435"/>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a:latin typeface="Fjalla One" panose="02000506040000020004" pitchFamily="2" charset="0"/>
              </a:rPr>
              <a:t>INDUSTRY</a:t>
            </a:r>
          </a:p>
        </p:txBody>
      </p:sp>
      <p:pic>
        <p:nvPicPr>
          <p:cNvPr id="15" name="Picture 2" descr="1000+ Ship Welding Stock Images, Photos &amp; Vectors | Shutterstock">
            <a:extLst>
              <a:ext uri="{FF2B5EF4-FFF2-40B4-BE49-F238E27FC236}">
                <a16:creationId xmlns:a16="http://schemas.microsoft.com/office/drawing/2014/main" id="{0FBB6585-4D77-42F5-B8BB-23FC158E9E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567"/>
          <a:stretch/>
        </p:blipFill>
        <p:spPr bwMode="auto">
          <a:xfrm>
            <a:off x="4571999" y="1340461"/>
            <a:ext cx="4491733" cy="2769989"/>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a:extLst>
              <a:ext uri="{FF2B5EF4-FFF2-40B4-BE49-F238E27FC236}">
                <a16:creationId xmlns:a16="http://schemas.microsoft.com/office/drawing/2014/main" id="{B4344D89-028D-4310-8B91-E4D492D6679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187875"/>
            <a:ext cx="4491733" cy="1984767"/>
          </a:xfrm>
          <a:prstGeom prst="rect">
            <a:avLst/>
          </a:prstGeom>
          <a:noFill/>
          <a:ln>
            <a:noFill/>
          </a:ln>
        </p:spPr>
      </p:pic>
      <p:graphicFrame>
        <p:nvGraphicFramePr>
          <p:cNvPr id="19" name="Tabel 18">
            <a:extLst>
              <a:ext uri="{FF2B5EF4-FFF2-40B4-BE49-F238E27FC236}">
                <a16:creationId xmlns:a16="http://schemas.microsoft.com/office/drawing/2014/main" id="{AAB15DB4-B084-491A-AAEF-4101E22CD9C2}"/>
              </a:ext>
            </a:extLst>
          </p:cNvPr>
          <p:cNvGraphicFramePr>
            <a:graphicFrameLocks noGrp="1"/>
          </p:cNvGraphicFramePr>
          <p:nvPr>
            <p:extLst>
              <p:ext uri="{D42A27DB-BD31-4B8C-83A1-F6EECF244321}">
                <p14:modId xmlns:p14="http://schemas.microsoft.com/office/powerpoint/2010/main" val="753917827"/>
              </p:ext>
            </p:extLst>
          </p:nvPr>
        </p:nvGraphicFramePr>
        <p:xfrm>
          <a:off x="1003852" y="4847180"/>
          <a:ext cx="3240000" cy="553404"/>
        </p:xfrm>
        <a:graphic>
          <a:graphicData uri="http://schemas.openxmlformats.org/drawingml/2006/table">
            <a:tbl>
              <a:tblPr firstRow="1" firstCol="1" lastRow="1" lastCol="1" bandRow="1" bandCol="1">
                <a:tableStyleId>{5A111915-BE36-4E01-A7E5-04B1672EAD32}</a:tableStyleId>
              </a:tblPr>
              <a:tblGrid>
                <a:gridCol w="540000">
                  <a:extLst>
                    <a:ext uri="{9D8B030D-6E8A-4147-A177-3AD203B41FA5}">
                      <a16:colId xmlns:a16="http://schemas.microsoft.com/office/drawing/2014/main" val="979742867"/>
                    </a:ext>
                  </a:extLst>
                </a:gridCol>
                <a:gridCol w="540000">
                  <a:extLst>
                    <a:ext uri="{9D8B030D-6E8A-4147-A177-3AD203B41FA5}">
                      <a16:colId xmlns:a16="http://schemas.microsoft.com/office/drawing/2014/main" val="3593985964"/>
                    </a:ext>
                  </a:extLst>
                </a:gridCol>
                <a:gridCol w="540000">
                  <a:extLst>
                    <a:ext uri="{9D8B030D-6E8A-4147-A177-3AD203B41FA5}">
                      <a16:colId xmlns:a16="http://schemas.microsoft.com/office/drawing/2014/main" val="2200532305"/>
                    </a:ext>
                  </a:extLst>
                </a:gridCol>
                <a:gridCol w="540000">
                  <a:extLst>
                    <a:ext uri="{9D8B030D-6E8A-4147-A177-3AD203B41FA5}">
                      <a16:colId xmlns:a16="http://schemas.microsoft.com/office/drawing/2014/main" val="2524628935"/>
                    </a:ext>
                  </a:extLst>
                </a:gridCol>
                <a:gridCol w="540000">
                  <a:extLst>
                    <a:ext uri="{9D8B030D-6E8A-4147-A177-3AD203B41FA5}">
                      <a16:colId xmlns:a16="http://schemas.microsoft.com/office/drawing/2014/main" val="960794313"/>
                    </a:ext>
                  </a:extLst>
                </a:gridCol>
                <a:gridCol w="540000">
                  <a:extLst>
                    <a:ext uri="{9D8B030D-6E8A-4147-A177-3AD203B41FA5}">
                      <a16:colId xmlns:a16="http://schemas.microsoft.com/office/drawing/2014/main" val="43024556"/>
                    </a:ext>
                  </a:extLst>
                </a:gridCol>
              </a:tblGrid>
              <a:tr h="0">
                <a:tc rowSpan="2">
                  <a:txBody>
                    <a:bodyPr/>
                    <a:lstStyle/>
                    <a:p>
                      <a:pPr algn="just">
                        <a:lnSpc>
                          <a:spcPct val="150000"/>
                        </a:lnSpc>
                        <a:spcAft>
                          <a:spcPts val="0"/>
                        </a:spcAft>
                      </a:pPr>
                      <a:r>
                        <a:rPr lang="ro-RO" sz="900" dirty="0">
                          <a:effectLst/>
                        </a:rPr>
                        <a:t>Grade</a:t>
                      </a:r>
                      <a:endParaRPr lang="ro-RO" sz="900" b="0" dirty="0">
                        <a:effectLst/>
                        <a:latin typeface="+mn-lt"/>
                        <a:ea typeface="Times New Roman" panose="02020603050405020304" pitchFamily="18" charset="0"/>
                      </a:endParaRPr>
                    </a:p>
                  </a:txBody>
                  <a:tcPr marL="68580" marR="68580" marT="0" marB="0"/>
                </a:tc>
                <a:tc gridSpan="5">
                  <a:txBody>
                    <a:bodyPr/>
                    <a:lstStyle/>
                    <a:p>
                      <a:pPr algn="ctr">
                        <a:lnSpc>
                          <a:spcPct val="150000"/>
                        </a:lnSpc>
                        <a:spcAft>
                          <a:spcPts val="0"/>
                        </a:spcAft>
                      </a:pPr>
                      <a:r>
                        <a:rPr lang="en-US" sz="900" noProof="0" dirty="0">
                          <a:effectLst/>
                        </a:rPr>
                        <a:t>Chemical composition, %</a:t>
                      </a:r>
                      <a:endParaRPr lang="en-US" sz="900" b="0" noProof="0" dirty="0">
                        <a:effectLst/>
                        <a:latin typeface="+mn-lt"/>
                        <a:ea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105598503"/>
                  </a:ext>
                </a:extLst>
              </a:tr>
              <a:tr h="0">
                <a:tc vMerge="1">
                  <a:txBody>
                    <a:bodyPr/>
                    <a:lstStyle/>
                    <a:p>
                      <a:endParaRPr lang="ro-RO"/>
                    </a:p>
                  </a:txBody>
                  <a:tcPr/>
                </a:tc>
                <a:tc>
                  <a:txBody>
                    <a:bodyPr/>
                    <a:lstStyle/>
                    <a:p>
                      <a:pPr algn="ctr">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900" b="1" dirty="0">
                          <a:effectLs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a:t>
                      </a:r>
                      <a:r>
                        <a:rPr lang="en-US" sz="900" b="1" dirty="0">
                          <a:effectLst/>
                        </a:rPr>
                        <a:t>≤</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P</a:t>
                      </a:r>
                      <a:r>
                        <a:rPr lang="en-US" sz="900" b="1" dirty="0">
                          <a:effectLst/>
                        </a:rPr>
                        <a:t>≤</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4382247"/>
                  </a:ext>
                </a:extLst>
              </a:tr>
              <a:tr h="0">
                <a:tc>
                  <a:txBody>
                    <a:bodyPr/>
                    <a:lstStyle/>
                    <a:p>
                      <a:pPr algn="just">
                        <a:lnSpc>
                          <a:spcPct val="150000"/>
                        </a:lnSpc>
                        <a:spcAft>
                          <a:spcPts val="0"/>
                        </a:spcAft>
                      </a:pPr>
                      <a:r>
                        <a:rPr lang="ro-RO" sz="900" b="0" dirty="0"/>
                        <a:t>A131</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s-ES" sz="900" b="0" dirty="0">
                          <a:effectLst/>
                        </a:rPr>
                        <a:t>0,21</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rPr>
                        <a:t>2,50</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rPr>
                        <a:t>0,50</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0</a:t>
                      </a:r>
                      <a:r>
                        <a:rPr lang="es-ES" sz="900" b="0" dirty="0">
                          <a:effectLst/>
                        </a:rPr>
                        <a:t>,035</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0</a:t>
                      </a:r>
                      <a:r>
                        <a:rPr lang="es-ES" sz="900" b="0" dirty="0">
                          <a:effectLst/>
                        </a:rPr>
                        <a:t>,035</a:t>
                      </a:r>
                      <a:endParaRPr lang="ro-RO" sz="9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87980296"/>
                  </a:ext>
                </a:extLst>
              </a:tr>
            </a:tbl>
          </a:graphicData>
        </a:graphic>
      </p:graphicFrame>
    </p:spTree>
    <p:custDataLst>
      <p:tags r:id="rId1"/>
    </p:custDataLst>
    <p:extLst>
      <p:ext uri="{BB962C8B-B14F-4D97-AF65-F5344CB8AC3E}">
        <p14:creationId xmlns:p14="http://schemas.microsoft.com/office/powerpoint/2010/main" val="31272162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643373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WELDING HULL </a:t>
            </a:r>
            <a:r>
              <a:rPr lang="en-US" sz="1200" b="1" dirty="0">
                <a:solidFill>
                  <a:srgbClr val="363346"/>
                </a:solidFill>
                <a:latin typeface="Dosis" panose="02010503020202060003" pitchFamily="2" charset="0"/>
              </a:rPr>
              <a:t>- </a:t>
            </a:r>
            <a:r>
              <a:rPr lang="ro-RO" sz="1200" b="1" dirty="0">
                <a:solidFill>
                  <a:srgbClr val="363346"/>
                </a:solidFill>
                <a:latin typeface="Dosis" panose="02010503020202060003" pitchFamily="2" charset="0"/>
              </a:rPr>
              <a:t>WPS WELD 1 (interior or exterior board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bulb </a:t>
            </a:r>
            <a:r>
              <a:rPr lang="ro-RO" sz="1200" b="1" dirty="0" err="1">
                <a:solidFill>
                  <a:srgbClr val="363346"/>
                </a:solidFill>
                <a:latin typeface="Dosis" panose="02010503020202060003" pitchFamily="2" charset="0"/>
              </a:rPr>
              <a:t>stiffeners</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graphicFrame>
        <p:nvGraphicFramePr>
          <p:cNvPr id="104" name="Tabel 103">
            <a:extLst>
              <a:ext uri="{FF2B5EF4-FFF2-40B4-BE49-F238E27FC236}">
                <a16:creationId xmlns:a16="http://schemas.microsoft.com/office/drawing/2014/main" id="{73BE99E9-BFB2-4FC6-BFB0-DCB2F32FD0EB}"/>
              </a:ext>
            </a:extLst>
          </p:cNvPr>
          <p:cNvGraphicFramePr>
            <a:graphicFrameLocks noGrp="1"/>
          </p:cNvGraphicFramePr>
          <p:nvPr>
            <p:extLst>
              <p:ext uri="{D42A27DB-BD31-4B8C-83A1-F6EECF244321}">
                <p14:modId xmlns:p14="http://schemas.microsoft.com/office/powerpoint/2010/main" val="3108677061"/>
              </p:ext>
            </p:extLst>
          </p:nvPr>
        </p:nvGraphicFramePr>
        <p:xfrm>
          <a:off x="168584" y="1449175"/>
          <a:ext cx="7192798" cy="342900"/>
        </p:xfrm>
        <a:graphic>
          <a:graphicData uri="http://schemas.openxmlformats.org/drawingml/2006/table">
            <a:tbl>
              <a:tblPr firstRow="1" firstCol="1" bandRow="1">
                <a:tableStyleId>{7DF18680-E054-41AD-8BC1-D1AEF772440D}</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7</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105" name="Tabel 104">
            <a:extLst>
              <a:ext uri="{FF2B5EF4-FFF2-40B4-BE49-F238E27FC236}">
                <a16:creationId xmlns:a16="http://schemas.microsoft.com/office/drawing/2014/main" id="{E7B360EE-6C64-49C4-BE51-F654CE30B137}"/>
              </a:ext>
            </a:extLst>
          </p:cNvPr>
          <p:cNvGraphicFramePr>
            <a:graphicFrameLocks noGrp="1"/>
          </p:cNvGraphicFramePr>
          <p:nvPr>
            <p:extLst>
              <p:ext uri="{D42A27DB-BD31-4B8C-83A1-F6EECF244321}">
                <p14:modId xmlns:p14="http://schemas.microsoft.com/office/powerpoint/2010/main" val="2715544060"/>
              </p:ext>
            </p:extLst>
          </p:nvPr>
        </p:nvGraphicFramePr>
        <p:xfrm>
          <a:off x="164984" y="1934981"/>
          <a:ext cx="7190302" cy="1767080"/>
        </p:xfrm>
        <a:graphic>
          <a:graphicData uri="http://schemas.openxmlformats.org/drawingml/2006/table">
            <a:tbl>
              <a:tblPr firstRow="1" firstCol="1" bandRow="1">
                <a:tableStyleId>{7DF18680-E054-41AD-8BC1-D1AEF772440D}</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Shipyard </a:t>
                      </a:r>
                      <a:r>
                        <a:rPr lang="en-US" sz="900" dirty="0" err="1">
                          <a:effectLst/>
                        </a:rPr>
                        <a:t>Kladovo</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 stainless steel tools to be used</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Workshop, Kladovo</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Parent Metal Specification: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b="0" dirty="0">
                          <a:effectLst/>
                          <a:latin typeface="Calibri" panose="020F0502020204030204" pitchFamily="34" charset="0"/>
                          <a:ea typeface="Calibri" panose="020F0502020204030204" pitchFamily="34" charset="0"/>
                          <a:cs typeface="Times New Roman" panose="02020603050405020304" pitchFamily="18" charset="0"/>
                        </a:rPr>
                        <a:t>A131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Parent Metal Thickness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20</a:t>
                      </a:r>
                      <a:r>
                        <a:rPr lang="en-US" sz="900" dirty="0">
                          <a:effectLst/>
                        </a:rPr>
                        <a:t> to </a:t>
                      </a:r>
                      <a:r>
                        <a:rPr lang="ro-RO" sz="900" dirty="0">
                          <a:effectLst/>
                        </a:rPr>
                        <a:t>20</a:t>
                      </a:r>
                      <a:r>
                        <a:rPr lang="en-US" sz="900" dirty="0">
                          <a:effectLst/>
                        </a:rPr>
                        <a:t>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a:effectLst/>
                        </a:rPr>
                        <a:t> Joint Type:</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Butt </a:t>
                      </a:r>
                      <a:r>
                        <a:rPr lang="en-US" sz="900" dirty="0" err="1">
                          <a:effectLst/>
                        </a:rPr>
                        <a:t>Wel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t>
                      </a:r>
                      <a:r>
                        <a:rPr lang="ro-RO" sz="900" dirty="0">
                          <a:effectLst/>
                        </a:rPr>
                        <a:t>C</a:t>
                      </a:r>
                      <a:r>
                        <a:rPr lang="en-US" sz="900" dirty="0">
                          <a:effectLst/>
                        </a:rPr>
                        <a:t> (horizontal</a:t>
                      </a:r>
                      <a:r>
                        <a:rPr lang="ro-RO" sz="900" dirty="0">
                          <a:effectLst/>
                        </a:rPr>
                        <a:t> on vertical </a:t>
                      </a:r>
                      <a:r>
                        <a:rPr lang="ro-RO" sz="900" dirty="0" err="1">
                          <a:effectLst/>
                        </a:rPr>
                        <a:t>wall</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178" name="Tabel 177">
            <a:extLst>
              <a:ext uri="{FF2B5EF4-FFF2-40B4-BE49-F238E27FC236}">
                <a16:creationId xmlns:a16="http://schemas.microsoft.com/office/drawing/2014/main" id="{D84FED61-71EE-4706-8E8C-F630B3C8E41A}"/>
              </a:ext>
            </a:extLst>
          </p:cNvPr>
          <p:cNvGraphicFramePr>
            <a:graphicFrameLocks noGrp="1"/>
          </p:cNvGraphicFramePr>
          <p:nvPr>
            <p:extLst>
              <p:ext uri="{D42A27DB-BD31-4B8C-83A1-F6EECF244321}">
                <p14:modId xmlns:p14="http://schemas.microsoft.com/office/powerpoint/2010/main" val="357129593"/>
              </p:ext>
            </p:extLst>
          </p:nvPr>
        </p:nvGraphicFramePr>
        <p:xfrm>
          <a:off x="164983" y="3791637"/>
          <a:ext cx="7190303" cy="817626"/>
        </p:xfrm>
        <a:graphic>
          <a:graphicData uri="http://schemas.openxmlformats.org/drawingml/2006/table">
            <a:tbl>
              <a:tblPr firstRow="1" firstCol="1" bandRow="1">
                <a:tableStyleId>{7DF18680-E054-41AD-8BC1-D1AEF772440D}</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0">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20</a:t>
                      </a:r>
                      <a:r>
                        <a:rPr lang="en-US" sz="1000" dirty="0">
                          <a:effectLst/>
                        </a:rPr>
                        <a:t>0</a:t>
                      </a:r>
                      <a:r>
                        <a:rPr lang="ro-RO" sz="1000" dirty="0">
                          <a:effectLst/>
                        </a:rPr>
                        <a:t>-210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2-23</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a:t>
                      </a:r>
                      <a:r>
                        <a:rPr lang="ro-RO" sz="1000" dirty="0">
                          <a:effectLst/>
                        </a:rPr>
                        <a:t>5-9.0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a:t>
                      </a:r>
                      <a:r>
                        <a:rPr lang="ro-RO" sz="1000" dirty="0">
                          <a:effectLst/>
                        </a:rPr>
                        <a:t>1-</a:t>
                      </a:r>
                      <a:r>
                        <a:rPr lang="en-US" sz="1000" dirty="0">
                          <a:effectLst/>
                        </a:rPr>
                        <a:t>1</a:t>
                      </a:r>
                      <a:r>
                        <a:rPr lang="ro-RO" sz="1000" dirty="0">
                          <a:effectLst/>
                        </a:rPr>
                        <a:t>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2400</a:t>
                      </a:r>
                      <a:r>
                        <a:rPr lang="en-US" sz="1000" dirty="0">
                          <a:effectLst/>
                        </a:rPr>
                        <a:t>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r h="0">
                <a:tc>
                  <a:txBody>
                    <a:bodyPr/>
                    <a:lstStyle/>
                    <a:p>
                      <a:pPr algn="ctr">
                        <a:lnSpc>
                          <a:spcPct val="107000"/>
                        </a:lnSpc>
                        <a:spcAft>
                          <a:spcPts val="0"/>
                        </a:spcAft>
                      </a:pPr>
                      <a:r>
                        <a:rPr lang="ro-RO" sz="1100" b="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20</a:t>
                      </a:r>
                      <a:r>
                        <a:rPr lang="en-US" sz="1000" dirty="0">
                          <a:effectLst/>
                        </a:rPr>
                        <a:t>0</a:t>
                      </a:r>
                      <a:r>
                        <a:rPr lang="ro-RO" sz="1000" dirty="0">
                          <a:effectLst/>
                        </a:rPr>
                        <a:t>-210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2-23</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a:t>
                      </a:r>
                      <a:r>
                        <a:rPr lang="ro-RO" sz="1000" dirty="0">
                          <a:effectLst/>
                        </a:rPr>
                        <a:t>5-9.0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a:t>
                      </a:r>
                      <a:r>
                        <a:rPr lang="ro-RO" sz="1000" dirty="0">
                          <a:effectLst/>
                        </a:rPr>
                        <a:t>1-</a:t>
                      </a:r>
                      <a:r>
                        <a:rPr lang="en-US" sz="1000" dirty="0">
                          <a:effectLst/>
                        </a:rPr>
                        <a:t>1</a:t>
                      </a:r>
                      <a:r>
                        <a:rPr lang="ro-RO" sz="1000" dirty="0">
                          <a:effectLst/>
                        </a:rPr>
                        <a:t>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100" dirty="0">
                          <a:effectLst/>
                          <a:latin typeface="Calibri" panose="020F0502020204030204" pitchFamily="34" charset="0"/>
                          <a:ea typeface="Calibri" panose="020F0502020204030204" pitchFamily="34" charset="0"/>
                          <a:cs typeface="Times New Roman" panose="02020603050405020304" pitchFamily="18" charset="0"/>
                        </a:rPr>
                        <a:t>24000</a:t>
                      </a:r>
                    </a:p>
                  </a:txBody>
                  <a:tcPr marL="68580" marR="68580" marT="0" marB="0" anchor="ctr"/>
                </a:tc>
                <a:extLst>
                  <a:ext uri="{0D108BD9-81ED-4DB2-BD59-A6C34878D82A}">
                    <a16:rowId xmlns:a16="http://schemas.microsoft.com/office/drawing/2014/main" val="3328053769"/>
                  </a:ext>
                </a:extLst>
              </a:tr>
              <a:tr h="0">
                <a:tc>
                  <a:txBody>
                    <a:bodyPr/>
                    <a:lstStyle/>
                    <a:p>
                      <a:pPr algn="ctr">
                        <a:lnSpc>
                          <a:spcPct val="107000"/>
                        </a:lnSpc>
                        <a:spcAft>
                          <a:spcPts val="0"/>
                        </a:spcAft>
                      </a:pPr>
                      <a:r>
                        <a:rPr lang="ro-RO" sz="1100" b="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19</a:t>
                      </a:r>
                      <a:r>
                        <a:rPr lang="en-US" sz="1000" dirty="0">
                          <a:effectLst/>
                        </a:rPr>
                        <a:t>0</a:t>
                      </a:r>
                      <a:r>
                        <a:rPr lang="ro-RO" sz="1000" dirty="0">
                          <a:effectLst/>
                        </a:rPr>
                        <a:t>-200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1-22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a:t>
                      </a:r>
                      <a:r>
                        <a:rPr lang="ro-RO" sz="1000" dirty="0">
                          <a:effectLst/>
                        </a:rPr>
                        <a:t>5-9.0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a:t>
                      </a:r>
                      <a:r>
                        <a:rPr lang="ro-RO" sz="1000" dirty="0">
                          <a:effectLst/>
                        </a:rPr>
                        <a:t>0-</a:t>
                      </a:r>
                      <a:r>
                        <a:rPr lang="en-US" sz="1000" dirty="0">
                          <a:effectLst/>
                        </a:rPr>
                        <a:t>1</a:t>
                      </a:r>
                      <a:r>
                        <a:rPr lang="ro-RO" sz="1000" dirty="0">
                          <a:effectLst/>
                        </a:rPr>
                        <a:t>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100" dirty="0">
                          <a:effectLst/>
                          <a:latin typeface="Calibri" panose="020F0502020204030204" pitchFamily="34" charset="0"/>
                          <a:ea typeface="Calibri" panose="020F0502020204030204" pitchFamily="34" charset="0"/>
                          <a:cs typeface="Times New Roman" panose="02020603050405020304" pitchFamily="18" charset="0"/>
                        </a:rPr>
                        <a:t>23700</a:t>
                      </a:r>
                    </a:p>
                  </a:txBody>
                  <a:tcPr marL="68580" marR="68580" marT="0" marB="0" anchor="ctr"/>
                </a:tc>
                <a:extLst>
                  <a:ext uri="{0D108BD9-81ED-4DB2-BD59-A6C34878D82A}">
                    <a16:rowId xmlns:a16="http://schemas.microsoft.com/office/drawing/2014/main" val="2742416868"/>
                  </a:ext>
                </a:extLst>
              </a:tr>
            </a:tbl>
          </a:graphicData>
        </a:graphic>
      </p:graphicFrame>
      <p:graphicFrame>
        <p:nvGraphicFramePr>
          <p:cNvPr id="179" name="Tabel 178">
            <a:extLst>
              <a:ext uri="{FF2B5EF4-FFF2-40B4-BE49-F238E27FC236}">
                <a16:creationId xmlns:a16="http://schemas.microsoft.com/office/drawing/2014/main" id="{D09FDB81-6528-4F1B-A7B9-62B9EFA5DD4C}"/>
              </a:ext>
            </a:extLst>
          </p:cNvPr>
          <p:cNvGraphicFramePr>
            <a:graphicFrameLocks noGrp="1"/>
          </p:cNvGraphicFramePr>
          <p:nvPr>
            <p:extLst>
              <p:ext uri="{D42A27DB-BD31-4B8C-83A1-F6EECF244321}">
                <p14:modId xmlns:p14="http://schemas.microsoft.com/office/powerpoint/2010/main" val="2011914023"/>
              </p:ext>
            </p:extLst>
          </p:nvPr>
        </p:nvGraphicFramePr>
        <p:xfrm>
          <a:off x="164983" y="4698514"/>
          <a:ext cx="7190303" cy="1477137"/>
        </p:xfrm>
        <a:graphic>
          <a:graphicData uri="http://schemas.openxmlformats.org/drawingml/2006/table">
            <a:tbl>
              <a:tblPr firstRow="1" firstCol="1" bandRow="1">
                <a:tableStyleId>{7DF18680-E054-41AD-8BC1-D1AEF772440D}</a:tableStyleId>
              </a:tblPr>
              <a:tblGrid>
                <a:gridCol w="2480681">
                  <a:extLst>
                    <a:ext uri="{9D8B030D-6E8A-4147-A177-3AD203B41FA5}">
                      <a16:colId xmlns:a16="http://schemas.microsoft.com/office/drawing/2014/main" val="1560290216"/>
                    </a:ext>
                  </a:extLst>
                </a:gridCol>
                <a:gridCol w="2005608">
                  <a:extLst>
                    <a:ext uri="{9D8B030D-6E8A-4147-A177-3AD203B41FA5}">
                      <a16:colId xmlns:a16="http://schemas.microsoft.com/office/drawing/2014/main" val="1229687500"/>
                    </a:ext>
                  </a:extLst>
                </a:gridCol>
                <a:gridCol w="2704014">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fr-FR" sz="1000" b="0" dirty="0">
                          <a:solidFill>
                            <a:schemeClr val="tx1"/>
                          </a:solidFill>
                        </a:rPr>
                        <a:t>EN 758, T 46 2 P C 1 H5 </a:t>
                      </a:r>
                      <a:endParaRPr lang="ro-RO" sz="1000" b="0" dirty="0">
                        <a:solidFill>
                          <a:schemeClr val="tx1"/>
                        </a:solidFill>
                      </a:endParaRP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1" u="sng" dirty="0">
                          <a:solidFill>
                            <a:schemeClr val="bg1"/>
                          </a:solidFill>
                          <a:effectLst/>
                        </a:rPr>
                        <a:t>Technique:</a:t>
                      </a:r>
                      <a:endParaRPr lang="ro-RO" sz="1000" b="1" dirty="0">
                        <a:solidFill>
                          <a:schemeClr val="bg1"/>
                        </a:solidFill>
                        <a:effectLst/>
                      </a:endParaRPr>
                    </a:p>
                    <a:p>
                      <a:pPr>
                        <a:lnSpc>
                          <a:spcPct val="107000"/>
                        </a:lnSpc>
                        <a:spcAft>
                          <a:spcPts val="0"/>
                        </a:spcAft>
                      </a:pPr>
                      <a:r>
                        <a:rPr lang="en-US" sz="1000" b="0" dirty="0">
                          <a:solidFill>
                            <a:schemeClr val="tx1"/>
                          </a:solidFill>
                          <a:effectLst/>
                        </a:rPr>
                        <a:t>Weaving: max 2 mm </a:t>
                      </a:r>
                      <a:endParaRPr lang="ro-RO" sz="1000" b="0" dirty="0">
                        <a:solidFill>
                          <a:schemeClr val="tx1"/>
                        </a:solidFill>
                        <a:effectLst/>
                      </a:endParaRPr>
                    </a:p>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EN ISO 14175: </a:t>
                      </a:r>
                      <a:r>
                        <a:rPr lang="ro-RO" sz="1000" b="0" dirty="0">
                          <a:solidFill>
                            <a:schemeClr val="tx1"/>
                          </a:solidFill>
                          <a:effectLst/>
                        </a:rPr>
                        <a:t>C1 - 100</a:t>
                      </a:r>
                      <a:r>
                        <a:rPr lang="en-US" sz="1000" b="0" dirty="0">
                          <a:solidFill>
                            <a:schemeClr val="tx1"/>
                          </a:solidFill>
                          <a:effectLst/>
                        </a:rPr>
                        <a:t>%CO</a:t>
                      </a:r>
                      <a:r>
                        <a:rPr lang="en-US" sz="1000" b="0" baseline="-25000" dirty="0">
                          <a:solidFill>
                            <a:schemeClr val="tx1"/>
                          </a:solidFill>
                          <a:effectLst/>
                        </a:rPr>
                        <a:t>2</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14 - 16 l/min</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u="sng" dirty="0">
                          <a:solidFill>
                            <a:schemeClr val="tx1"/>
                          </a:solidFill>
                          <a:effectLst/>
                        </a:rPr>
                        <a:t>Post Weld Heat Treatment:</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Interpass</a:t>
                      </a:r>
                      <a:r>
                        <a:rPr lang="en-US" sz="1000" b="0" dirty="0">
                          <a:solidFill>
                            <a:schemeClr val="tx1"/>
                          </a:solidFill>
                          <a:effectLst/>
                        </a:rPr>
                        <a:t> temperature: max 200</a:t>
                      </a:r>
                      <a:r>
                        <a:rPr lang="en-US" sz="1000" b="0" baseline="30000" dirty="0">
                          <a:solidFill>
                            <a:schemeClr val="tx1"/>
                          </a:solidFill>
                          <a:effectLst/>
                        </a:rPr>
                        <a:t>o</a:t>
                      </a:r>
                      <a:r>
                        <a:rPr lang="en-US" sz="1000" b="0" dirty="0">
                          <a:solidFill>
                            <a:schemeClr val="tx1"/>
                          </a:solidFill>
                          <a:effectLst/>
                        </a:rPr>
                        <a:t>C</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r>
                        <a:rPr lang="ro-RO" sz="105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180" name="CasetăText 179">
            <a:extLst>
              <a:ext uri="{FF2B5EF4-FFF2-40B4-BE49-F238E27FC236}">
                <a16:creationId xmlns:a16="http://schemas.microsoft.com/office/drawing/2014/main" id="{79C345ED-1F77-4CB5-8C6B-CB3C49E2F21D}"/>
              </a:ext>
            </a:extLst>
          </p:cNvPr>
          <p:cNvSpPr txBox="1"/>
          <p:nvPr/>
        </p:nvSpPr>
        <p:spPr>
          <a:xfrm>
            <a:off x="7965781" y="3135100"/>
            <a:ext cx="679994" cy="369332"/>
          </a:xfrm>
          <a:prstGeom prst="rect">
            <a:avLst/>
          </a:prstGeom>
          <a:noFill/>
        </p:spPr>
        <p:txBody>
          <a:bodyPr wrap="none" rtlCol="0">
            <a:spAutoFit/>
          </a:bodyPr>
          <a:lstStyle/>
          <a:p>
            <a:r>
              <a:rPr lang="ro-RO" dirty="0"/>
              <a:t>Fig. 1</a:t>
            </a:r>
          </a:p>
        </p:txBody>
      </p:sp>
      <p:sp>
        <p:nvSpPr>
          <p:cNvPr id="182" name="CasetăText 181">
            <a:extLst>
              <a:ext uri="{FF2B5EF4-FFF2-40B4-BE49-F238E27FC236}">
                <a16:creationId xmlns:a16="http://schemas.microsoft.com/office/drawing/2014/main" id="{D4EF1987-1E6E-4747-9BA3-0F5685A3FB53}"/>
              </a:ext>
            </a:extLst>
          </p:cNvPr>
          <p:cNvSpPr txBox="1"/>
          <p:nvPr/>
        </p:nvSpPr>
        <p:spPr>
          <a:xfrm>
            <a:off x="7965781" y="5408825"/>
            <a:ext cx="679994" cy="369332"/>
          </a:xfrm>
          <a:prstGeom prst="rect">
            <a:avLst/>
          </a:prstGeom>
          <a:noFill/>
        </p:spPr>
        <p:txBody>
          <a:bodyPr wrap="none" rtlCol="0">
            <a:spAutoFit/>
          </a:bodyPr>
          <a:lstStyle/>
          <a:p>
            <a:r>
              <a:rPr lang="ro-RO" dirty="0"/>
              <a:t>Fig. 2</a:t>
            </a:r>
          </a:p>
        </p:txBody>
      </p:sp>
      <p:pic>
        <p:nvPicPr>
          <p:cNvPr id="47" name="Imagine 46">
            <a:extLst>
              <a:ext uri="{FF2B5EF4-FFF2-40B4-BE49-F238E27FC236}">
                <a16:creationId xmlns:a16="http://schemas.microsoft.com/office/drawing/2014/main" id="{9CB70FB0-D77F-4EA2-9CC2-97F650FFFB41}"/>
              </a:ext>
            </a:extLst>
          </p:cNvPr>
          <p:cNvPicPr>
            <a:picLocks noChangeAspect="1"/>
          </p:cNvPicPr>
          <p:nvPr/>
        </p:nvPicPr>
        <p:blipFill>
          <a:blip r:embed="rId4"/>
          <a:stretch>
            <a:fillRect/>
          </a:stretch>
        </p:blipFill>
        <p:spPr>
          <a:xfrm>
            <a:off x="7785748" y="1230705"/>
            <a:ext cx="958713" cy="1959109"/>
          </a:xfrm>
          <a:prstGeom prst="rect">
            <a:avLst/>
          </a:prstGeom>
        </p:spPr>
      </p:pic>
      <p:pic>
        <p:nvPicPr>
          <p:cNvPr id="48" name="Imagine 47">
            <a:extLst>
              <a:ext uri="{FF2B5EF4-FFF2-40B4-BE49-F238E27FC236}">
                <a16:creationId xmlns:a16="http://schemas.microsoft.com/office/drawing/2014/main" id="{B130AB38-FE14-4A7B-A892-AE5CA29471CF}"/>
              </a:ext>
            </a:extLst>
          </p:cNvPr>
          <p:cNvPicPr>
            <a:picLocks noChangeAspect="1"/>
          </p:cNvPicPr>
          <p:nvPr/>
        </p:nvPicPr>
        <p:blipFill>
          <a:blip r:embed="rId5"/>
          <a:stretch>
            <a:fillRect/>
          </a:stretch>
        </p:blipFill>
        <p:spPr>
          <a:xfrm>
            <a:off x="7908514" y="3504432"/>
            <a:ext cx="737261" cy="1959108"/>
          </a:xfrm>
          <a:prstGeom prst="rect">
            <a:avLst/>
          </a:prstGeom>
        </p:spPr>
      </p:pic>
    </p:spTree>
    <p:custDataLst>
      <p:tags r:id="rId1"/>
    </p:custDataLst>
    <p:extLst>
      <p:ext uri="{BB962C8B-B14F-4D97-AF65-F5344CB8AC3E}">
        <p14:creationId xmlns:p14="http://schemas.microsoft.com/office/powerpoint/2010/main" val="369043263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UNIT 1. SHIPBUILDING</a:t>
            </a:r>
          </a:p>
        </p:txBody>
      </p:sp>
      <p:sp>
        <p:nvSpPr>
          <p:cNvPr id="8" name="TextBox 7"/>
          <p:cNvSpPr txBox="1"/>
          <p:nvPr/>
        </p:nvSpPr>
        <p:spPr>
          <a:xfrm>
            <a:off x="927652" y="982317"/>
            <a:ext cx="3459621" cy="2215991"/>
          </a:xfrm>
          <a:prstGeom prst="rect">
            <a:avLst/>
          </a:prstGeom>
          <a:noFill/>
        </p:spPr>
        <p:txBody>
          <a:bodyPr wrap="square" rtlCol="0">
            <a:spAutoFit/>
          </a:bodyPr>
          <a:lstStyle/>
          <a:p>
            <a:r>
              <a:rPr lang="ro-RO" sz="1200" b="1" dirty="0">
                <a:solidFill>
                  <a:srgbClr val="363346"/>
                </a:solidFill>
                <a:latin typeface="Dosis" panose="02010503020202060003" pitchFamily="2" charset="0"/>
              </a:rPr>
              <a:t>WELDING THE BOW OF HULL </a:t>
            </a:r>
            <a:r>
              <a:rPr lang="en-US" sz="1200" b="1" dirty="0">
                <a:solidFill>
                  <a:srgbClr val="363346"/>
                </a:solidFill>
                <a:latin typeface="Dosis" panose="02010503020202060003" pitchFamily="2" charset="0"/>
              </a:rPr>
              <a:t>-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cs typeface="Helvetica Neue"/>
              </a:rPr>
              <a:t>The bow assures stability to a ship, and due to that it should welded on the hull. Due to its position, the welding of the bow is done in horizontal and overhead positions. The welding is done in manual mode, but mechanized is also possible. The most used processes are GMAW and MMA processes.</a:t>
            </a:r>
            <a:r>
              <a:rPr lang="ro-RO" sz="1200" dirty="0">
                <a:solidFill>
                  <a:srgbClr val="828282"/>
                </a:solidFill>
                <a:cs typeface="Helvetica Neue"/>
              </a:rPr>
              <a:t> </a:t>
            </a:r>
            <a:endParaRPr lang="en-US" sz="1200" dirty="0">
              <a:solidFill>
                <a:srgbClr val="828282"/>
              </a:solidFill>
            </a:endParaRPr>
          </a:p>
          <a:p>
            <a:pPr algn="just"/>
            <a:r>
              <a:rPr lang="en-US" sz="1200" dirty="0">
                <a:solidFill>
                  <a:srgbClr val="828282"/>
                </a:solidFill>
              </a:rPr>
              <a:t>Materials: A 131</a:t>
            </a:r>
          </a:p>
          <a:p>
            <a:endParaRPr lang="en-US" sz="1200" dirty="0">
              <a:solidFill>
                <a:srgbClr val="FF0000"/>
              </a:solidFill>
              <a:latin typeface="Dosis" panose="02010503020202060003" pitchFamily="2" charset="0"/>
            </a:endParaRPr>
          </a:p>
          <a:p>
            <a:endParaRPr lang="en-US"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a:latin typeface="Fjalla One" panose="02000506040000020004" pitchFamily="2" charset="0"/>
              </a:rPr>
              <a:t>STUDY CASE</a:t>
            </a:r>
          </a:p>
        </p:txBody>
      </p:sp>
      <p:sp>
        <p:nvSpPr>
          <p:cNvPr id="25" name="Round Same Side Corner Rectangle 6">
            <a:hlinkClick r:id="rId4" action="ppaction://hlinksldjump"/>
            <a:extLst>
              <a:ext uri="{FF2B5EF4-FFF2-40B4-BE49-F238E27FC236}">
                <a16:creationId xmlns:a16="http://schemas.microsoft.com/office/drawing/2014/main" id="{8BA78090-E68B-430B-861D-951AD1EE1C44}"/>
              </a:ext>
            </a:extLst>
          </p:cNvPr>
          <p:cNvSpPr/>
          <p:nvPr/>
        </p:nvSpPr>
        <p:spPr>
          <a:xfrm>
            <a:off x="7459776" y="6460435"/>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a:latin typeface="Fjalla One" panose="02000506040000020004" pitchFamily="2" charset="0"/>
              </a:rPr>
              <a:t>INDUSTRY</a:t>
            </a:r>
          </a:p>
        </p:txBody>
      </p:sp>
      <p:pic>
        <p:nvPicPr>
          <p:cNvPr id="4" name="Imagine 3">
            <a:extLst>
              <a:ext uri="{FF2B5EF4-FFF2-40B4-BE49-F238E27FC236}">
                <a16:creationId xmlns:a16="http://schemas.microsoft.com/office/drawing/2014/main" id="{2B6A530D-E4B7-499D-BE37-2E15CA3405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1100" y="957879"/>
            <a:ext cx="4114800" cy="3086100"/>
          </a:xfrm>
          <a:prstGeom prst="rect">
            <a:avLst/>
          </a:prstGeom>
        </p:spPr>
      </p:pic>
      <p:pic>
        <p:nvPicPr>
          <p:cNvPr id="11" name="Imagen 3">
            <a:extLst>
              <a:ext uri="{FF2B5EF4-FFF2-40B4-BE49-F238E27FC236}">
                <a16:creationId xmlns:a16="http://schemas.microsoft.com/office/drawing/2014/main" id="{F284CFC1-E510-4F0B-B2EC-3EDAFE23CCF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881100" y="4162426"/>
            <a:ext cx="4114800" cy="2243758"/>
          </a:xfrm>
          <a:prstGeom prst="rect">
            <a:avLst/>
          </a:prstGeom>
          <a:noFill/>
          <a:ln>
            <a:noFill/>
          </a:ln>
        </p:spPr>
      </p:pic>
      <p:graphicFrame>
        <p:nvGraphicFramePr>
          <p:cNvPr id="12" name="Tabel 11">
            <a:extLst>
              <a:ext uri="{FF2B5EF4-FFF2-40B4-BE49-F238E27FC236}">
                <a16:creationId xmlns:a16="http://schemas.microsoft.com/office/drawing/2014/main" id="{DB073233-538B-40F4-9A02-549C6D8AE9B1}"/>
              </a:ext>
            </a:extLst>
          </p:cNvPr>
          <p:cNvGraphicFramePr>
            <a:graphicFrameLocks noGrp="1"/>
          </p:cNvGraphicFramePr>
          <p:nvPr>
            <p:extLst>
              <p:ext uri="{D42A27DB-BD31-4B8C-83A1-F6EECF244321}">
                <p14:modId xmlns:p14="http://schemas.microsoft.com/office/powerpoint/2010/main" val="2714807346"/>
              </p:ext>
            </p:extLst>
          </p:nvPr>
        </p:nvGraphicFramePr>
        <p:xfrm>
          <a:off x="1003852" y="4847180"/>
          <a:ext cx="3240000" cy="553404"/>
        </p:xfrm>
        <a:graphic>
          <a:graphicData uri="http://schemas.openxmlformats.org/drawingml/2006/table">
            <a:tbl>
              <a:tblPr firstRow="1" firstCol="1" lastRow="1" lastCol="1" bandRow="1" bandCol="1">
                <a:tableStyleId>{5A111915-BE36-4E01-A7E5-04B1672EAD32}</a:tableStyleId>
              </a:tblPr>
              <a:tblGrid>
                <a:gridCol w="540000">
                  <a:extLst>
                    <a:ext uri="{9D8B030D-6E8A-4147-A177-3AD203B41FA5}">
                      <a16:colId xmlns:a16="http://schemas.microsoft.com/office/drawing/2014/main" val="979742867"/>
                    </a:ext>
                  </a:extLst>
                </a:gridCol>
                <a:gridCol w="540000">
                  <a:extLst>
                    <a:ext uri="{9D8B030D-6E8A-4147-A177-3AD203B41FA5}">
                      <a16:colId xmlns:a16="http://schemas.microsoft.com/office/drawing/2014/main" val="3593985964"/>
                    </a:ext>
                  </a:extLst>
                </a:gridCol>
                <a:gridCol w="540000">
                  <a:extLst>
                    <a:ext uri="{9D8B030D-6E8A-4147-A177-3AD203B41FA5}">
                      <a16:colId xmlns:a16="http://schemas.microsoft.com/office/drawing/2014/main" val="2200532305"/>
                    </a:ext>
                  </a:extLst>
                </a:gridCol>
                <a:gridCol w="540000">
                  <a:extLst>
                    <a:ext uri="{9D8B030D-6E8A-4147-A177-3AD203B41FA5}">
                      <a16:colId xmlns:a16="http://schemas.microsoft.com/office/drawing/2014/main" val="2524628935"/>
                    </a:ext>
                  </a:extLst>
                </a:gridCol>
                <a:gridCol w="540000">
                  <a:extLst>
                    <a:ext uri="{9D8B030D-6E8A-4147-A177-3AD203B41FA5}">
                      <a16:colId xmlns:a16="http://schemas.microsoft.com/office/drawing/2014/main" val="960794313"/>
                    </a:ext>
                  </a:extLst>
                </a:gridCol>
                <a:gridCol w="540000">
                  <a:extLst>
                    <a:ext uri="{9D8B030D-6E8A-4147-A177-3AD203B41FA5}">
                      <a16:colId xmlns:a16="http://schemas.microsoft.com/office/drawing/2014/main" val="43024556"/>
                    </a:ext>
                  </a:extLst>
                </a:gridCol>
              </a:tblGrid>
              <a:tr h="0">
                <a:tc rowSpan="2">
                  <a:txBody>
                    <a:bodyPr/>
                    <a:lstStyle/>
                    <a:p>
                      <a:pPr algn="just">
                        <a:lnSpc>
                          <a:spcPct val="150000"/>
                        </a:lnSpc>
                        <a:spcAft>
                          <a:spcPts val="0"/>
                        </a:spcAft>
                      </a:pPr>
                      <a:r>
                        <a:rPr lang="ro-RO" sz="900" dirty="0">
                          <a:effectLst/>
                        </a:rPr>
                        <a:t>Grade</a:t>
                      </a:r>
                      <a:endParaRPr lang="ro-RO" sz="900" b="0" dirty="0">
                        <a:effectLst/>
                        <a:latin typeface="+mn-lt"/>
                        <a:ea typeface="Times New Roman" panose="02020603050405020304" pitchFamily="18" charset="0"/>
                      </a:endParaRPr>
                    </a:p>
                  </a:txBody>
                  <a:tcPr marL="68580" marR="68580" marT="0" marB="0"/>
                </a:tc>
                <a:tc gridSpan="5">
                  <a:txBody>
                    <a:bodyPr/>
                    <a:lstStyle/>
                    <a:p>
                      <a:pPr algn="ctr">
                        <a:lnSpc>
                          <a:spcPct val="150000"/>
                        </a:lnSpc>
                        <a:spcAft>
                          <a:spcPts val="0"/>
                        </a:spcAft>
                      </a:pPr>
                      <a:r>
                        <a:rPr lang="en-US" sz="900" noProof="0" dirty="0">
                          <a:effectLst/>
                        </a:rPr>
                        <a:t>Chemical composition, %</a:t>
                      </a:r>
                      <a:endParaRPr lang="en-US" sz="900" b="0" noProof="0" dirty="0">
                        <a:effectLst/>
                        <a:latin typeface="+mn-lt"/>
                        <a:ea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105598503"/>
                  </a:ext>
                </a:extLst>
              </a:tr>
              <a:tr h="0">
                <a:tc vMerge="1">
                  <a:txBody>
                    <a:bodyPr/>
                    <a:lstStyle/>
                    <a:p>
                      <a:endParaRPr lang="ro-RO"/>
                    </a:p>
                  </a:txBody>
                  <a:tcPr/>
                </a:tc>
                <a:tc>
                  <a:txBody>
                    <a:bodyPr/>
                    <a:lstStyle/>
                    <a:p>
                      <a:pPr algn="ctr">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900" b="1" dirty="0">
                          <a:effectLs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a:t>
                      </a:r>
                      <a:r>
                        <a:rPr lang="en-US" sz="900" b="1" dirty="0">
                          <a:effectLst/>
                        </a:rPr>
                        <a:t>≤</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P</a:t>
                      </a:r>
                      <a:r>
                        <a:rPr lang="en-US" sz="900" b="1" dirty="0">
                          <a:effectLst/>
                        </a:rPr>
                        <a:t>≤</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4382247"/>
                  </a:ext>
                </a:extLst>
              </a:tr>
              <a:tr h="0">
                <a:tc>
                  <a:txBody>
                    <a:bodyPr/>
                    <a:lstStyle/>
                    <a:p>
                      <a:pPr algn="just">
                        <a:lnSpc>
                          <a:spcPct val="150000"/>
                        </a:lnSpc>
                        <a:spcAft>
                          <a:spcPts val="0"/>
                        </a:spcAft>
                      </a:pPr>
                      <a:r>
                        <a:rPr lang="ro-RO" sz="900" b="0" dirty="0"/>
                        <a:t>A131</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s-ES" sz="900" b="0" dirty="0">
                          <a:effectLst/>
                        </a:rPr>
                        <a:t>0,21</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rPr>
                        <a:t>2,50</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rPr>
                        <a:t>0,50</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0</a:t>
                      </a:r>
                      <a:r>
                        <a:rPr lang="es-ES" sz="900" b="0" dirty="0">
                          <a:effectLst/>
                        </a:rPr>
                        <a:t>,035</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0</a:t>
                      </a:r>
                      <a:r>
                        <a:rPr lang="es-ES" sz="900" b="0" dirty="0">
                          <a:effectLst/>
                        </a:rPr>
                        <a:t>,035</a:t>
                      </a:r>
                      <a:endParaRPr lang="ro-RO" sz="9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87980296"/>
                  </a:ext>
                </a:extLst>
              </a:tr>
            </a:tbl>
          </a:graphicData>
        </a:graphic>
      </p:graphicFrame>
    </p:spTree>
    <p:custDataLst>
      <p:tags r:id="rId1"/>
    </p:custDataLst>
    <p:extLst>
      <p:ext uri="{BB962C8B-B14F-4D97-AF65-F5344CB8AC3E}">
        <p14:creationId xmlns:p14="http://schemas.microsoft.com/office/powerpoint/2010/main" val="328032003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643373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WELDING THE BOW OF HULL </a:t>
            </a:r>
            <a:r>
              <a:rPr lang="en-US" sz="1200" b="1" dirty="0">
                <a:solidFill>
                  <a:srgbClr val="363346"/>
                </a:solidFill>
                <a:latin typeface="Dosis" panose="02010503020202060003" pitchFamily="2" charset="0"/>
              </a:rPr>
              <a:t>- </a:t>
            </a:r>
            <a:r>
              <a:rPr lang="ro-RO" sz="1200" b="1" dirty="0">
                <a:solidFill>
                  <a:srgbClr val="363346"/>
                </a:solidFill>
                <a:latin typeface="Dosis" panose="02010503020202060003" pitchFamily="2" charset="0"/>
              </a:rPr>
              <a:t>WPS WELD (</a:t>
            </a:r>
            <a:r>
              <a:rPr lang="ro-RO" sz="1200" b="1" dirty="0" err="1">
                <a:solidFill>
                  <a:srgbClr val="363346"/>
                </a:solidFill>
                <a:latin typeface="Dosis" panose="02010503020202060003" pitchFamily="2" charset="0"/>
              </a:rPr>
              <a:t>fillet</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weld</a:t>
            </a:r>
            <a:r>
              <a:rPr lang="ro-RO" sz="1200" b="1" dirty="0">
                <a:solidFill>
                  <a:srgbClr val="363346"/>
                </a:solidFill>
                <a:latin typeface="Dosis" panose="02010503020202060003" pitchFamily="2" charset="0"/>
              </a:rPr>
              <a:t> of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bow</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hull</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graphicFrame>
        <p:nvGraphicFramePr>
          <p:cNvPr id="104" name="Tabel 103">
            <a:extLst>
              <a:ext uri="{FF2B5EF4-FFF2-40B4-BE49-F238E27FC236}">
                <a16:creationId xmlns:a16="http://schemas.microsoft.com/office/drawing/2014/main" id="{73BE99E9-BFB2-4FC6-BFB0-DCB2F32FD0EB}"/>
              </a:ext>
            </a:extLst>
          </p:cNvPr>
          <p:cNvGraphicFramePr>
            <a:graphicFrameLocks noGrp="1"/>
          </p:cNvGraphicFramePr>
          <p:nvPr>
            <p:extLst>
              <p:ext uri="{D42A27DB-BD31-4B8C-83A1-F6EECF244321}">
                <p14:modId xmlns:p14="http://schemas.microsoft.com/office/powerpoint/2010/main" val="3888485934"/>
              </p:ext>
            </p:extLst>
          </p:nvPr>
        </p:nvGraphicFramePr>
        <p:xfrm>
          <a:off x="168584" y="1449175"/>
          <a:ext cx="7192798" cy="342900"/>
        </p:xfrm>
        <a:graphic>
          <a:graphicData uri="http://schemas.openxmlformats.org/drawingml/2006/table">
            <a:tbl>
              <a:tblPr firstRow="1" firstCol="1" bandRow="1">
                <a:tableStyleId>{7DF18680-E054-41AD-8BC1-D1AEF772440D}</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8</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105" name="Tabel 104">
            <a:extLst>
              <a:ext uri="{FF2B5EF4-FFF2-40B4-BE49-F238E27FC236}">
                <a16:creationId xmlns:a16="http://schemas.microsoft.com/office/drawing/2014/main" id="{E7B360EE-6C64-49C4-BE51-F654CE30B137}"/>
              </a:ext>
            </a:extLst>
          </p:cNvPr>
          <p:cNvGraphicFramePr>
            <a:graphicFrameLocks noGrp="1"/>
          </p:cNvGraphicFramePr>
          <p:nvPr>
            <p:extLst>
              <p:ext uri="{D42A27DB-BD31-4B8C-83A1-F6EECF244321}">
                <p14:modId xmlns:p14="http://schemas.microsoft.com/office/powerpoint/2010/main" val="931149845"/>
              </p:ext>
            </p:extLst>
          </p:nvPr>
        </p:nvGraphicFramePr>
        <p:xfrm>
          <a:off x="164984" y="1934981"/>
          <a:ext cx="7190302" cy="1767080"/>
        </p:xfrm>
        <a:graphic>
          <a:graphicData uri="http://schemas.openxmlformats.org/drawingml/2006/table">
            <a:tbl>
              <a:tblPr firstRow="1" firstCol="1" bandRow="1">
                <a:tableStyleId>{7DF18680-E054-41AD-8BC1-D1AEF772440D}</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Shipyard </a:t>
                      </a:r>
                      <a:r>
                        <a:rPr lang="en-US" sz="900" dirty="0" err="1">
                          <a:effectLst/>
                        </a:rPr>
                        <a:t>Kladovo</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 stainless steel tools to be used</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Workshop, Kladovo</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Parent Metal Specification: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b="0" dirty="0">
                          <a:effectLst/>
                          <a:latin typeface="Calibri" panose="020F0502020204030204" pitchFamily="34" charset="0"/>
                          <a:ea typeface="Calibri" panose="020F0502020204030204" pitchFamily="34" charset="0"/>
                          <a:cs typeface="Times New Roman" panose="02020603050405020304" pitchFamily="18" charset="0"/>
                        </a:rPr>
                        <a:t>A131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Parent Metal Thickness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20</a:t>
                      </a:r>
                      <a:r>
                        <a:rPr lang="en-US" sz="900" dirty="0">
                          <a:effectLst/>
                        </a:rPr>
                        <a:t> to </a:t>
                      </a:r>
                      <a:r>
                        <a:rPr lang="ro-RO" sz="900" dirty="0">
                          <a:effectLst/>
                        </a:rPr>
                        <a:t>20</a:t>
                      </a:r>
                      <a:r>
                        <a:rPr lang="en-US" sz="900" dirty="0">
                          <a:effectLst/>
                        </a:rPr>
                        <a:t>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a:effectLst/>
                        </a:rPr>
                        <a:t> Joint Type:</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Butt </a:t>
                      </a:r>
                      <a:r>
                        <a:rPr lang="en-US" sz="900" dirty="0" err="1">
                          <a:effectLst/>
                        </a:rPr>
                        <a:t>Wel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t>
                      </a:r>
                      <a:r>
                        <a:rPr lang="ro-RO" sz="900" dirty="0">
                          <a:effectLst/>
                        </a:rPr>
                        <a:t>D</a:t>
                      </a:r>
                      <a:r>
                        <a:rPr lang="en-US" sz="900" dirty="0">
                          <a:effectLst/>
                        </a:rPr>
                        <a:t> (</a:t>
                      </a:r>
                      <a:r>
                        <a:rPr lang="ro-RO" sz="900" dirty="0" err="1">
                          <a:effectLst/>
                        </a:rPr>
                        <a:t>overhead</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178" name="Tabel 177">
            <a:extLst>
              <a:ext uri="{FF2B5EF4-FFF2-40B4-BE49-F238E27FC236}">
                <a16:creationId xmlns:a16="http://schemas.microsoft.com/office/drawing/2014/main" id="{D84FED61-71EE-4706-8E8C-F630B3C8E41A}"/>
              </a:ext>
            </a:extLst>
          </p:cNvPr>
          <p:cNvGraphicFramePr>
            <a:graphicFrameLocks noGrp="1"/>
          </p:cNvGraphicFramePr>
          <p:nvPr>
            <p:extLst>
              <p:ext uri="{D42A27DB-BD31-4B8C-83A1-F6EECF244321}">
                <p14:modId xmlns:p14="http://schemas.microsoft.com/office/powerpoint/2010/main" val="2394825824"/>
              </p:ext>
            </p:extLst>
          </p:nvPr>
        </p:nvGraphicFramePr>
        <p:xfrm>
          <a:off x="164983" y="3791637"/>
          <a:ext cx="7190303" cy="474726"/>
        </p:xfrm>
        <a:graphic>
          <a:graphicData uri="http://schemas.openxmlformats.org/drawingml/2006/table">
            <a:tbl>
              <a:tblPr firstRow="1" firstCol="1" bandRow="1">
                <a:tableStyleId>{7DF18680-E054-41AD-8BC1-D1AEF772440D}</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80466">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lnSpc>
                          <a:spcPct val="107000"/>
                        </a:lnSpc>
                        <a:spcAft>
                          <a:spcPts val="0"/>
                        </a:spcAft>
                      </a:pPr>
                      <a:r>
                        <a:rPr lang="en-US" sz="1000" dirty="0">
                          <a:effectLst/>
                        </a:rPr>
                        <a:t>1</a:t>
                      </a:r>
                      <a:r>
                        <a:rPr lang="ro-RO" sz="1000" dirty="0">
                          <a:effectLst/>
                        </a:rPr>
                        <a:t>-3</a:t>
                      </a:r>
                      <a:r>
                        <a:rPr lang="en-US" sz="10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000" dirty="0">
                          <a:effectLst/>
                          <a:latin typeface="+mn-lt"/>
                          <a:ea typeface="Times New Roman" panose="02020603050405020304" pitchFamily="18" charset="0"/>
                        </a:rPr>
                        <a:t>19</a:t>
                      </a:r>
                      <a:r>
                        <a:rPr lang="ro-RO" sz="1000" dirty="0">
                          <a:effectLst/>
                          <a:latin typeface="+mn-lt"/>
                          <a:ea typeface="Times New Roman" panose="02020603050405020304" pitchFamily="18" charset="0"/>
                        </a:rPr>
                        <a:t>0</a:t>
                      </a: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21</a:t>
                      </a:r>
                      <a:r>
                        <a:rPr lang="ro-RO" sz="1000" dirty="0">
                          <a:effectLst/>
                          <a:latin typeface="+mn-lt"/>
                          <a:ea typeface="Times New Roman" panose="02020603050405020304" pitchFamily="18" charset="0"/>
                        </a:rPr>
                        <a:t>-22</a:t>
                      </a:r>
                    </a:p>
                  </a:txBody>
                  <a:tcPr marL="68580" marR="68580" marT="0" marB="0"/>
                </a:tc>
                <a:tc>
                  <a:txBody>
                    <a:bodyPr/>
                    <a:lstStyle/>
                    <a:p>
                      <a:pPr algn="ctr">
                        <a:spcAft>
                          <a:spcPts val="0"/>
                        </a:spcAft>
                      </a:pPr>
                      <a:r>
                        <a:rPr lang="en-US" sz="1000" dirty="0">
                          <a:effectLst/>
                          <a:latin typeface="+mn-lt"/>
                          <a:ea typeface="Times New Roman" panose="02020603050405020304" pitchFamily="18" charset="0"/>
                        </a:rPr>
                        <a:t>CC+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8,5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9</a:t>
                      </a:r>
                      <a:r>
                        <a:rPr lang="ro-RO" sz="1000" dirty="0">
                          <a:effectLst/>
                          <a:latin typeface="+mn-lt"/>
                          <a:ea typeface="Times New Roman" panose="02020603050405020304" pitchFamily="18" charset="0"/>
                        </a:rPr>
                        <a:t>.0-9.5</a:t>
                      </a:r>
                    </a:p>
                  </a:txBody>
                  <a:tcPr marL="68580" marR="68580" marT="0" marB="0"/>
                </a:tc>
                <a:tc>
                  <a:txBody>
                    <a:bodyPr/>
                    <a:lstStyle/>
                    <a:p>
                      <a:pPr algn="ctr">
                        <a:lnSpc>
                          <a:spcPct val="107000"/>
                        </a:lnSpc>
                        <a:spcAft>
                          <a:spcPts val="0"/>
                        </a:spcAft>
                      </a:pPr>
                      <a:r>
                        <a:rPr lang="ro-RO" sz="1000" dirty="0">
                          <a:effectLst/>
                        </a:rPr>
                        <a:t>1140</a:t>
                      </a:r>
                      <a:r>
                        <a:rPr lang="en-US" sz="1000" dirty="0">
                          <a:effectLst/>
                        </a:rPr>
                        <a:t>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bl>
          </a:graphicData>
        </a:graphic>
      </p:graphicFrame>
      <p:graphicFrame>
        <p:nvGraphicFramePr>
          <p:cNvPr id="179" name="Tabel 178">
            <a:extLst>
              <a:ext uri="{FF2B5EF4-FFF2-40B4-BE49-F238E27FC236}">
                <a16:creationId xmlns:a16="http://schemas.microsoft.com/office/drawing/2014/main" id="{D09FDB81-6528-4F1B-A7B9-62B9EFA5DD4C}"/>
              </a:ext>
            </a:extLst>
          </p:cNvPr>
          <p:cNvGraphicFramePr>
            <a:graphicFrameLocks noGrp="1"/>
          </p:cNvGraphicFramePr>
          <p:nvPr>
            <p:extLst>
              <p:ext uri="{D42A27DB-BD31-4B8C-83A1-F6EECF244321}">
                <p14:modId xmlns:p14="http://schemas.microsoft.com/office/powerpoint/2010/main" val="3229300823"/>
              </p:ext>
            </p:extLst>
          </p:nvPr>
        </p:nvGraphicFramePr>
        <p:xfrm>
          <a:off x="164983" y="4378474"/>
          <a:ext cx="7190303" cy="1477137"/>
        </p:xfrm>
        <a:graphic>
          <a:graphicData uri="http://schemas.openxmlformats.org/drawingml/2006/table">
            <a:tbl>
              <a:tblPr firstRow="1" firstCol="1" bandRow="1">
                <a:tableStyleId>{7DF18680-E054-41AD-8BC1-D1AEF772440D}</a:tableStyleId>
              </a:tblPr>
              <a:tblGrid>
                <a:gridCol w="2480681">
                  <a:extLst>
                    <a:ext uri="{9D8B030D-6E8A-4147-A177-3AD203B41FA5}">
                      <a16:colId xmlns:a16="http://schemas.microsoft.com/office/drawing/2014/main" val="1560290216"/>
                    </a:ext>
                  </a:extLst>
                </a:gridCol>
                <a:gridCol w="2005608">
                  <a:extLst>
                    <a:ext uri="{9D8B030D-6E8A-4147-A177-3AD203B41FA5}">
                      <a16:colId xmlns:a16="http://schemas.microsoft.com/office/drawing/2014/main" val="1229687500"/>
                    </a:ext>
                  </a:extLst>
                </a:gridCol>
                <a:gridCol w="2704014">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fr-FR" sz="1000" b="0" dirty="0">
                          <a:solidFill>
                            <a:schemeClr val="tx1"/>
                          </a:solidFill>
                        </a:rPr>
                        <a:t>EN 758, T 46 2 P C 1 H5 </a:t>
                      </a:r>
                      <a:endParaRPr lang="ro-RO" sz="1000" b="0" dirty="0">
                        <a:solidFill>
                          <a:schemeClr val="tx1"/>
                        </a:solidFill>
                      </a:endParaRP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1" u="sng" dirty="0">
                          <a:solidFill>
                            <a:schemeClr val="bg1"/>
                          </a:solidFill>
                          <a:effectLst/>
                        </a:rPr>
                        <a:t>Technique:</a:t>
                      </a:r>
                      <a:endParaRPr lang="ro-RO" sz="1000" b="1" dirty="0">
                        <a:solidFill>
                          <a:schemeClr val="bg1"/>
                        </a:solidFill>
                        <a:effectLst/>
                      </a:endParaRPr>
                    </a:p>
                    <a:p>
                      <a:pPr>
                        <a:lnSpc>
                          <a:spcPct val="107000"/>
                        </a:lnSpc>
                        <a:spcAft>
                          <a:spcPts val="0"/>
                        </a:spcAft>
                      </a:pPr>
                      <a:r>
                        <a:rPr lang="en-US" sz="1000" b="0" dirty="0">
                          <a:solidFill>
                            <a:schemeClr val="tx1"/>
                          </a:solidFill>
                          <a:effectLst/>
                        </a:rPr>
                        <a:t>Weaving: max 2 mm </a:t>
                      </a:r>
                      <a:endParaRPr lang="ro-RO" sz="1000" b="0" dirty="0">
                        <a:solidFill>
                          <a:schemeClr val="tx1"/>
                        </a:solidFill>
                        <a:effectLst/>
                      </a:endParaRPr>
                    </a:p>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EN ISO 14175: </a:t>
                      </a:r>
                      <a:r>
                        <a:rPr lang="ro-RO" sz="1000" b="0" dirty="0">
                          <a:solidFill>
                            <a:schemeClr val="tx1"/>
                          </a:solidFill>
                          <a:effectLst/>
                        </a:rPr>
                        <a:t>C1 - 100</a:t>
                      </a:r>
                      <a:r>
                        <a:rPr lang="en-US" sz="1000" b="0" dirty="0">
                          <a:solidFill>
                            <a:schemeClr val="tx1"/>
                          </a:solidFill>
                          <a:effectLst/>
                        </a:rPr>
                        <a:t>%CO</a:t>
                      </a:r>
                      <a:r>
                        <a:rPr lang="en-US" sz="1000" b="0" baseline="-25000" dirty="0">
                          <a:solidFill>
                            <a:schemeClr val="tx1"/>
                          </a:solidFill>
                          <a:effectLst/>
                        </a:rPr>
                        <a:t>2</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14 - 16 l/min</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u="sng" dirty="0">
                          <a:solidFill>
                            <a:schemeClr val="tx1"/>
                          </a:solidFill>
                          <a:effectLst/>
                        </a:rPr>
                        <a:t>Post Weld Heat Treatment:</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Interpass</a:t>
                      </a:r>
                      <a:r>
                        <a:rPr lang="en-US" sz="1000" b="0" dirty="0">
                          <a:solidFill>
                            <a:schemeClr val="tx1"/>
                          </a:solidFill>
                          <a:effectLst/>
                        </a:rPr>
                        <a:t> temperature: max 200</a:t>
                      </a:r>
                      <a:r>
                        <a:rPr lang="en-US" sz="1000" b="0" baseline="30000" dirty="0">
                          <a:solidFill>
                            <a:schemeClr val="tx1"/>
                          </a:solidFill>
                          <a:effectLst/>
                        </a:rPr>
                        <a:t>o</a:t>
                      </a:r>
                      <a:r>
                        <a:rPr lang="en-US" sz="1000" b="0" dirty="0">
                          <a:solidFill>
                            <a:schemeClr val="tx1"/>
                          </a:solidFill>
                          <a:effectLst/>
                        </a:rPr>
                        <a:t>C</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r>
                        <a:rPr lang="ro-RO" sz="105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180" name="CasetăText 179">
            <a:extLst>
              <a:ext uri="{FF2B5EF4-FFF2-40B4-BE49-F238E27FC236}">
                <a16:creationId xmlns:a16="http://schemas.microsoft.com/office/drawing/2014/main" id="{79C345ED-1F77-4CB5-8C6B-CB3C49E2F21D}"/>
              </a:ext>
            </a:extLst>
          </p:cNvPr>
          <p:cNvSpPr txBox="1"/>
          <p:nvPr/>
        </p:nvSpPr>
        <p:spPr>
          <a:xfrm>
            <a:off x="7965781" y="3135100"/>
            <a:ext cx="679994" cy="369332"/>
          </a:xfrm>
          <a:prstGeom prst="rect">
            <a:avLst/>
          </a:prstGeom>
          <a:noFill/>
        </p:spPr>
        <p:txBody>
          <a:bodyPr wrap="none" rtlCol="0">
            <a:spAutoFit/>
          </a:bodyPr>
          <a:lstStyle/>
          <a:p>
            <a:r>
              <a:rPr lang="ro-RO" dirty="0"/>
              <a:t>Fig. 1</a:t>
            </a:r>
          </a:p>
        </p:txBody>
      </p:sp>
      <p:sp>
        <p:nvSpPr>
          <p:cNvPr id="182" name="CasetăText 181">
            <a:extLst>
              <a:ext uri="{FF2B5EF4-FFF2-40B4-BE49-F238E27FC236}">
                <a16:creationId xmlns:a16="http://schemas.microsoft.com/office/drawing/2014/main" id="{D4EF1987-1E6E-4747-9BA3-0F5685A3FB53}"/>
              </a:ext>
            </a:extLst>
          </p:cNvPr>
          <p:cNvSpPr txBox="1"/>
          <p:nvPr/>
        </p:nvSpPr>
        <p:spPr>
          <a:xfrm>
            <a:off x="7965781" y="5408825"/>
            <a:ext cx="679994" cy="369332"/>
          </a:xfrm>
          <a:prstGeom prst="rect">
            <a:avLst/>
          </a:prstGeom>
          <a:noFill/>
        </p:spPr>
        <p:txBody>
          <a:bodyPr wrap="none" rtlCol="0">
            <a:spAutoFit/>
          </a:bodyPr>
          <a:lstStyle/>
          <a:p>
            <a:r>
              <a:rPr lang="ro-RO" dirty="0"/>
              <a:t>Fig. 2</a:t>
            </a:r>
          </a:p>
        </p:txBody>
      </p:sp>
      <p:pic>
        <p:nvPicPr>
          <p:cNvPr id="2" name="Imagine 1">
            <a:extLst>
              <a:ext uri="{FF2B5EF4-FFF2-40B4-BE49-F238E27FC236}">
                <a16:creationId xmlns:a16="http://schemas.microsoft.com/office/drawing/2014/main" id="{F08B3FA3-168C-4A00-A01B-9BCACDF43EF1}"/>
              </a:ext>
            </a:extLst>
          </p:cNvPr>
          <p:cNvPicPr>
            <a:picLocks noChangeAspect="1"/>
          </p:cNvPicPr>
          <p:nvPr/>
        </p:nvPicPr>
        <p:blipFill>
          <a:blip r:embed="rId4"/>
          <a:stretch>
            <a:fillRect/>
          </a:stretch>
        </p:blipFill>
        <p:spPr>
          <a:xfrm>
            <a:off x="7563802" y="3936445"/>
            <a:ext cx="1503874" cy="1393353"/>
          </a:xfrm>
          <a:prstGeom prst="rect">
            <a:avLst/>
          </a:prstGeom>
        </p:spPr>
      </p:pic>
      <p:pic>
        <p:nvPicPr>
          <p:cNvPr id="4" name="Imagine 3">
            <a:extLst>
              <a:ext uri="{FF2B5EF4-FFF2-40B4-BE49-F238E27FC236}">
                <a16:creationId xmlns:a16="http://schemas.microsoft.com/office/drawing/2014/main" id="{71DDA7FF-5B9C-4376-BE93-DE0F5A5F02BE}"/>
              </a:ext>
            </a:extLst>
          </p:cNvPr>
          <p:cNvPicPr>
            <a:picLocks noChangeAspect="1"/>
          </p:cNvPicPr>
          <p:nvPr/>
        </p:nvPicPr>
        <p:blipFill>
          <a:blip r:embed="rId5"/>
          <a:stretch>
            <a:fillRect/>
          </a:stretch>
        </p:blipFill>
        <p:spPr>
          <a:xfrm>
            <a:off x="7439691" y="1695449"/>
            <a:ext cx="1627985" cy="1393353"/>
          </a:xfrm>
          <a:prstGeom prst="rect">
            <a:avLst/>
          </a:prstGeom>
        </p:spPr>
      </p:pic>
    </p:spTree>
    <p:custDataLst>
      <p:tags r:id="rId1"/>
    </p:custDataLst>
    <p:extLst>
      <p:ext uri="{BB962C8B-B14F-4D97-AF65-F5344CB8AC3E}">
        <p14:creationId xmlns:p14="http://schemas.microsoft.com/office/powerpoint/2010/main" val="339034531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a:t>
            </a:r>
            <a:r>
              <a:rPr lang="en-US" cap="all" dirty="0"/>
              <a:t>Railway stock</a:t>
            </a:r>
          </a:p>
        </p:txBody>
      </p:sp>
      <p:sp>
        <p:nvSpPr>
          <p:cNvPr id="5" name="Round Same Side Corner Rectangle 4">
            <a:hlinkClick r:id="rId3" action="ppaction://hlinksldjump"/>
          </p:cNvPr>
          <p:cNvSpPr/>
          <p:nvPr/>
        </p:nvSpPr>
        <p:spPr>
          <a:xfrm>
            <a:off x="171080" y="6453809"/>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6" name="Round Same Side Corner Rectangle 5">
            <a:hlinkClick r:id="rId4" action="ppaction://hlinksldjump"/>
          </p:cNvPr>
          <p:cNvSpPr/>
          <p:nvPr/>
        </p:nvSpPr>
        <p:spPr>
          <a:xfrm>
            <a:off x="7459776" y="6460435"/>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19" name="Round Same Side Corner Rectangle 5">
            <a:hlinkClick r:id="rId5" action="ppaction://hlinksldjump"/>
            <a:extLst>
              <a:ext uri="{FF2B5EF4-FFF2-40B4-BE49-F238E27FC236}">
                <a16:creationId xmlns:a16="http://schemas.microsoft.com/office/drawing/2014/main" id="{C2A79A35-5B9A-4036-87F1-AB9B826E4AA3}"/>
              </a:ext>
            </a:extLst>
          </p:cNvPr>
          <p:cNvSpPr/>
          <p:nvPr/>
        </p:nvSpPr>
        <p:spPr>
          <a:xfrm>
            <a:off x="171080" y="6453809"/>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20" name="Round Same Side Corner Rectangle 6">
            <a:hlinkClick r:id="rId4" action="ppaction://hlinksldjump"/>
            <a:extLst>
              <a:ext uri="{FF2B5EF4-FFF2-40B4-BE49-F238E27FC236}">
                <a16:creationId xmlns:a16="http://schemas.microsoft.com/office/drawing/2014/main" id="{0D5CB31A-3830-4EEC-B32F-248306F1A79A}"/>
              </a:ext>
            </a:extLst>
          </p:cNvPr>
          <p:cNvSpPr/>
          <p:nvPr/>
        </p:nvSpPr>
        <p:spPr>
          <a:xfrm>
            <a:off x="7459776" y="6460435"/>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sp>
        <p:nvSpPr>
          <p:cNvPr id="13" name="TextBox 7">
            <a:extLst>
              <a:ext uri="{FF2B5EF4-FFF2-40B4-BE49-F238E27FC236}">
                <a16:creationId xmlns:a16="http://schemas.microsoft.com/office/drawing/2014/main" id="{87FFD50C-7B21-4002-BA43-885DB0A31CD5}"/>
              </a:ext>
            </a:extLst>
          </p:cNvPr>
          <p:cNvSpPr txBox="1"/>
          <p:nvPr/>
        </p:nvSpPr>
        <p:spPr>
          <a:xfrm>
            <a:off x="936393" y="3763617"/>
            <a:ext cx="7288696" cy="2400657"/>
          </a:xfrm>
          <a:prstGeom prst="rect">
            <a:avLst/>
          </a:prstGeom>
          <a:noFill/>
        </p:spPr>
        <p:txBody>
          <a:bodyPr wrap="square" rtlCol="0">
            <a:spAutoFit/>
          </a:bodyPr>
          <a:lstStyle/>
          <a:p>
            <a:r>
              <a:rPr lang="ro-RO" sz="1200" b="1" dirty="0">
                <a:solidFill>
                  <a:srgbClr val="363346"/>
                </a:solidFill>
                <a:latin typeface="Dosis" panose="02010503020202060003" pitchFamily="2" charset="0"/>
              </a:rPr>
              <a:t>RAILWAY STOCK</a:t>
            </a:r>
            <a:endParaRPr lang="en-US"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The railcars are welded structures. Hundreds of meters of GMAW welds can be measured on a railcar. TIG and MMA welding processes are, also, applied on a railcar body. The materials used to build a railcar body are the steels, mainly. Low alloy steels having, generally, 360-500 </a:t>
            </a:r>
            <a:r>
              <a:rPr lang="en-US" sz="1200" dirty="0" err="1">
                <a:solidFill>
                  <a:srgbClr val="828282"/>
                </a:solidFill>
                <a:latin typeface="Calibri" panose="020F0502020204030204" pitchFamily="34" charset="0"/>
                <a:cs typeface="Helvetica Neue"/>
              </a:rPr>
              <a:t>Mpa</a:t>
            </a:r>
            <a:r>
              <a:rPr lang="en-US" sz="1200" dirty="0">
                <a:solidFill>
                  <a:srgbClr val="828282"/>
                </a:solidFill>
                <a:latin typeface="Calibri" panose="020F0502020204030204" pitchFamily="34" charset="0"/>
                <a:cs typeface="Helvetica Neue"/>
              </a:rPr>
              <a:t> Yield strength, are used to build the chassis. The rest of the body is produced of lower strength steels or of </a:t>
            </a:r>
            <a:r>
              <a:rPr lang="en-US" sz="1200" dirty="0" err="1">
                <a:solidFill>
                  <a:srgbClr val="828282"/>
                </a:solidFill>
                <a:latin typeface="Calibri" panose="020F0502020204030204" pitchFamily="34" charset="0"/>
                <a:cs typeface="Helvetica Neue"/>
              </a:rPr>
              <a:t>aluminium</a:t>
            </a:r>
            <a:r>
              <a:rPr lang="en-US" sz="1200" dirty="0">
                <a:solidFill>
                  <a:srgbClr val="828282"/>
                </a:solidFill>
                <a:latin typeface="Calibri" panose="020F0502020204030204" pitchFamily="34" charset="0"/>
                <a:cs typeface="Helvetica Neue"/>
              </a:rPr>
              <a:t> alloys (mainly for passenger railcars). If a vessel is mounted on the chassis, the vessel will be build according to the legislation regarding the pressure vessels erection.</a:t>
            </a:r>
          </a:p>
          <a:p>
            <a:pPr algn="just"/>
            <a:r>
              <a:rPr lang="en-US" sz="1200" dirty="0">
                <a:solidFill>
                  <a:srgbClr val="828282"/>
                </a:solidFill>
                <a:latin typeface="Calibri" panose="020F0502020204030204" pitchFamily="34" charset="0"/>
                <a:cs typeface="Helvetica Neue"/>
              </a:rPr>
              <a:t>The arc welding processes could be applied in robot, automated, mechanized or manual regime.</a:t>
            </a:r>
          </a:p>
          <a:p>
            <a:r>
              <a:rPr lang="en-US" sz="1200" b="1" dirty="0">
                <a:solidFill>
                  <a:srgbClr val="FF00FF"/>
                </a:solidFill>
                <a:latin typeface="Dosis" panose="02010503020202060003" pitchFamily="2" charset="0"/>
              </a:rPr>
              <a:t/>
            </a:r>
            <a:br>
              <a:rPr lang="en-US" sz="1200" b="1" dirty="0">
                <a:solidFill>
                  <a:srgbClr val="FF00FF"/>
                </a:solidFill>
                <a:latin typeface="Dosis" panose="02010503020202060003" pitchFamily="2" charset="0"/>
              </a:rPr>
            </a:br>
            <a:endParaRPr lang="en-US" sz="1200" b="1" dirty="0">
              <a:solidFill>
                <a:srgbClr val="FF00FF"/>
              </a:solidFill>
              <a:latin typeface="Dosis" panose="02010503020202060003" pitchFamily="2" charset="0"/>
            </a:endParaRPr>
          </a:p>
          <a:p>
            <a:endParaRPr lang="en-US" dirty="0">
              <a:solidFill>
                <a:srgbClr val="363346"/>
              </a:solidFill>
              <a:latin typeface="Dosis" panose="02010503020202060003" pitchFamily="2" charset="0"/>
            </a:endParaRPr>
          </a:p>
        </p:txBody>
      </p:sp>
      <p:pic>
        <p:nvPicPr>
          <p:cNvPr id="7" name="Imagine 6">
            <a:extLst>
              <a:ext uri="{FF2B5EF4-FFF2-40B4-BE49-F238E27FC236}">
                <a16:creationId xmlns:a16="http://schemas.microsoft.com/office/drawing/2014/main" id="{CEAC9CF5-9A82-4833-913B-00C5B6F4C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673" y="682329"/>
            <a:ext cx="3664178" cy="2442785"/>
          </a:xfrm>
          <a:prstGeom prst="rect">
            <a:avLst/>
          </a:prstGeom>
        </p:spPr>
      </p:pic>
      <p:pic>
        <p:nvPicPr>
          <p:cNvPr id="10" name="Imagine 9">
            <a:extLst>
              <a:ext uri="{FF2B5EF4-FFF2-40B4-BE49-F238E27FC236}">
                <a16:creationId xmlns:a16="http://schemas.microsoft.com/office/drawing/2014/main" id="{6F2BA76A-2946-4577-8471-ADACEE8E2DF7}"/>
              </a:ext>
            </a:extLst>
          </p:cNvPr>
          <p:cNvPicPr>
            <a:picLocks noChangeAspect="1"/>
          </p:cNvPicPr>
          <p:nvPr/>
        </p:nvPicPr>
        <p:blipFill rotWithShape="1">
          <a:blip r:embed="rId7">
            <a:extLst>
              <a:ext uri="{28A0092B-C50C-407E-A947-70E740481C1C}">
                <a14:useLocalDpi xmlns:a14="http://schemas.microsoft.com/office/drawing/2010/main" val="0"/>
              </a:ext>
            </a:extLst>
          </a:blip>
          <a:srcRect l="2956"/>
          <a:stretch/>
        </p:blipFill>
        <p:spPr>
          <a:xfrm>
            <a:off x="4192637" y="730345"/>
            <a:ext cx="4442726" cy="2394769"/>
          </a:xfrm>
          <a:prstGeom prst="rect">
            <a:avLst/>
          </a:prstGeom>
        </p:spPr>
      </p:pic>
    </p:spTree>
    <p:custDataLst>
      <p:tags r:id="rId1"/>
    </p:custDataLst>
    <p:extLst>
      <p:ext uri="{BB962C8B-B14F-4D97-AF65-F5344CB8AC3E}">
        <p14:creationId xmlns:p14="http://schemas.microsoft.com/office/powerpoint/2010/main" val="168488098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a:t>
            </a:r>
            <a:r>
              <a:rPr lang="en-US" cap="all" dirty="0"/>
              <a:t>Railway stock</a:t>
            </a:r>
          </a:p>
        </p:txBody>
      </p:sp>
      <p:sp>
        <p:nvSpPr>
          <p:cNvPr id="5" name="Round Same Side Corner Rectangle 4">
            <a:hlinkClick r:id="rId3" action="ppaction://hlinksldjump"/>
          </p:cNvPr>
          <p:cNvSpPr/>
          <p:nvPr/>
        </p:nvSpPr>
        <p:spPr>
          <a:xfrm>
            <a:off x="171080" y="6453809"/>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6" name="Round Same Side Corner Rectangle 5">
            <a:hlinkClick r:id="rId4" action="ppaction://hlinksldjump"/>
          </p:cNvPr>
          <p:cNvSpPr/>
          <p:nvPr/>
        </p:nvSpPr>
        <p:spPr>
          <a:xfrm>
            <a:off x="7459776" y="6460435"/>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8" name="TextBox 7">
            <a:extLst>
              <a:ext uri="{FF2B5EF4-FFF2-40B4-BE49-F238E27FC236}">
                <a16:creationId xmlns:a16="http://schemas.microsoft.com/office/drawing/2014/main" id="{5160D396-1714-4DFA-B651-7CCC474EDF86}"/>
              </a:ext>
            </a:extLst>
          </p:cNvPr>
          <p:cNvSpPr txBox="1"/>
          <p:nvPr/>
        </p:nvSpPr>
        <p:spPr>
          <a:xfrm>
            <a:off x="927652" y="982317"/>
            <a:ext cx="3459621" cy="3231654"/>
          </a:xfrm>
          <a:prstGeom prst="rect">
            <a:avLst/>
          </a:prstGeom>
          <a:noFill/>
        </p:spPr>
        <p:txBody>
          <a:bodyPr wrap="square" rtlCol="0">
            <a:spAutoFit/>
          </a:bodyPr>
          <a:lstStyle/>
          <a:p>
            <a:r>
              <a:rPr lang="ro-RO" sz="1200" b="1" dirty="0">
                <a:solidFill>
                  <a:srgbClr val="363346"/>
                </a:solidFill>
                <a:latin typeface="Dosis" panose="02010503020202060003" pitchFamily="2" charset="0"/>
              </a:rPr>
              <a:t>SIDE LONGERON</a:t>
            </a:r>
            <a:r>
              <a:rPr lang="en-US" sz="1200" b="1" dirty="0">
                <a:solidFill>
                  <a:srgbClr val="363346"/>
                </a:solidFill>
                <a:latin typeface="Dosis" panose="02010503020202060003" pitchFamily="2" charset="0"/>
              </a:rPr>
              <a:t> -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The side longeron is one of the two identical components of the chassis which are directly loaded by the freight carriage. It is built as welded structure and is sustained by the two bogies of the car. It is designed to contain steel plates from 8 to 20 mm thickness, depending on the position and functionality of the plate.</a:t>
            </a:r>
          </a:p>
          <a:p>
            <a:pPr algn="just"/>
            <a:r>
              <a:rPr lang="en-US" sz="1200" dirty="0">
                <a:solidFill>
                  <a:srgbClr val="828282"/>
                </a:solidFill>
                <a:latin typeface="Calibri" panose="020F0502020204030204" pitchFamily="34" charset="0"/>
              </a:rPr>
              <a:t>According to the figure, all the welds (the lateral sheets with the bottom sheet, the stiffeners with the four sheets) from the section are simple fillet weld, without preparation. The joint between the lateral sheets and the superior sheet is a special fillet weld, having a specific preparation of the groove. That weld it will be considered for the project purposes.</a:t>
            </a:r>
          </a:p>
          <a:p>
            <a:pPr lvl="0">
              <a:defRPr/>
            </a:pPr>
            <a:r>
              <a:rPr lang="en-US" sz="1200" dirty="0">
                <a:solidFill>
                  <a:srgbClr val="828282"/>
                </a:solidFill>
                <a:latin typeface="Calibri" panose="020F0502020204030204" pitchFamily="34" charset="0"/>
              </a:rPr>
              <a:t>Materials: </a:t>
            </a:r>
            <a:r>
              <a:rPr lang="en-US" sz="1200" dirty="0">
                <a:solidFill>
                  <a:schemeClr val="bg1">
                    <a:lumMod val="50000"/>
                  </a:schemeClr>
                </a:solidFill>
              </a:rPr>
              <a:t>S355J2-N</a:t>
            </a:r>
            <a:endParaRPr lang="ro-RO" sz="1200" dirty="0">
              <a:solidFill>
                <a:schemeClr val="bg1">
                  <a:lumMod val="50000"/>
                </a:schemeClr>
              </a:solidFill>
              <a:ea typeface="Times New Roman" panose="02020603050405020304" pitchFamily="18" charset="0"/>
            </a:endParaRPr>
          </a:p>
        </p:txBody>
      </p:sp>
      <p:sp>
        <p:nvSpPr>
          <p:cNvPr id="19" name="Round Same Side Corner Rectangle 5">
            <a:hlinkClick r:id="rId5" action="ppaction://hlinksldjump"/>
            <a:extLst>
              <a:ext uri="{FF2B5EF4-FFF2-40B4-BE49-F238E27FC236}">
                <a16:creationId xmlns:a16="http://schemas.microsoft.com/office/drawing/2014/main" id="{C2A79A35-5B9A-4036-87F1-AB9B826E4AA3}"/>
              </a:ext>
            </a:extLst>
          </p:cNvPr>
          <p:cNvSpPr/>
          <p:nvPr/>
        </p:nvSpPr>
        <p:spPr>
          <a:xfrm>
            <a:off x="171080" y="6453809"/>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20" name="Round Same Side Corner Rectangle 6">
            <a:hlinkClick r:id="rId4" action="ppaction://hlinksldjump"/>
            <a:extLst>
              <a:ext uri="{FF2B5EF4-FFF2-40B4-BE49-F238E27FC236}">
                <a16:creationId xmlns:a16="http://schemas.microsoft.com/office/drawing/2014/main" id="{0D5CB31A-3830-4EEC-B32F-248306F1A79A}"/>
              </a:ext>
            </a:extLst>
          </p:cNvPr>
          <p:cNvSpPr/>
          <p:nvPr/>
        </p:nvSpPr>
        <p:spPr>
          <a:xfrm>
            <a:off x="7459776" y="6460435"/>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graphicFrame>
        <p:nvGraphicFramePr>
          <p:cNvPr id="3" name="Tabel 3">
            <a:extLst>
              <a:ext uri="{FF2B5EF4-FFF2-40B4-BE49-F238E27FC236}">
                <a16:creationId xmlns:a16="http://schemas.microsoft.com/office/drawing/2014/main" id="{0A1CD6DD-04FC-4EE0-B74F-39C826B81075}"/>
              </a:ext>
            </a:extLst>
          </p:cNvPr>
          <p:cNvGraphicFramePr>
            <a:graphicFrameLocks noGrp="1"/>
          </p:cNvGraphicFramePr>
          <p:nvPr>
            <p:extLst>
              <p:ext uri="{D42A27DB-BD31-4B8C-83A1-F6EECF244321}">
                <p14:modId xmlns:p14="http://schemas.microsoft.com/office/powerpoint/2010/main" val="627320909"/>
              </p:ext>
            </p:extLst>
          </p:nvPr>
        </p:nvGraphicFramePr>
        <p:xfrm>
          <a:off x="798574" y="4803442"/>
          <a:ext cx="4412760" cy="915988"/>
        </p:xfrm>
        <a:graphic>
          <a:graphicData uri="http://schemas.openxmlformats.org/drawingml/2006/table">
            <a:tbl>
              <a:tblPr firstRow="1" bandRow="1">
                <a:tableStyleId>{17292A2E-F333-43FB-9621-5CBBE7FDCDCB}</a:tableStyleId>
              </a:tblPr>
              <a:tblGrid>
                <a:gridCol w="441276">
                  <a:extLst>
                    <a:ext uri="{9D8B030D-6E8A-4147-A177-3AD203B41FA5}">
                      <a16:colId xmlns:a16="http://schemas.microsoft.com/office/drawing/2014/main" val="1882468942"/>
                    </a:ext>
                  </a:extLst>
                </a:gridCol>
                <a:gridCol w="441276">
                  <a:extLst>
                    <a:ext uri="{9D8B030D-6E8A-4147-A177-3AD203B41FA5}">
                      <a16:colId xmlns:a16="http://schemas.microsoft.com/office/drawing/2014/main" val="3204640079"/>
                    </a:ext>
                  </a:extLst>
                </a:gridCol>
                <a:gridCol w="441276">
                  <a:extLst>
                    <a:ext uri="{9D8B030D-6E8A-4147-A177-3AD203B41FA5}">
                      <a16:colId xmlns:a16="http://schemas.microsoft.com/office/drawing/2014/main" val="3643200633"/>
                    </a:ext>
                  </a:extLst>
                </a:gridCol>
                <a:gridCol w="441276">
                  <a:extLst>
                    <a:ext uri="{9D8B030D-6E8A-4147-A177-3AD203B41FA5}">
                      <a16:colId xmlns:a16="http://schemas.microsoft.com/office/drawing/2014/main" val="1505062925"/>
                    </a:ext>
                  </a:extLst>
                </a:gridCol>
                <a:gridCol w="441276">
                  <a:extLst>
                    <a:ext uri="{9D8B030D-6E8A-4147-A177-3AD203B41FA5}">
                      <a16:colId xmlns:a16="http://schemas.microsoft.com/office/drawing/2014/main" val="423217185"/>
                    </a:ext>
                  </a:extLst>
                </a:gridCol>
                <a:gridCol w="441276">
                  <a:extLst>
                    <a:ext uri="{9D8B030D-6E8A-4147-A177-3AD203B41FA5}">
                      <a16:colId xmlns:a16="http://schemas.microsoft.com/office/drawing/2014/main" val="408368961"/>
                    </a:ext>
                  </a:extLst>
                </a:gridCol>
                <a:gridCol w="441276">
                  <a:extLst>
                    <a:ext uri="{9D8B030D-6E8A-4147-A177-3AD203B41FA5}">
                      <a16:colId xmlns:a16="http://schemas.microsoft.com/office/drawing/2014/main" val="1698889654"/>
                    </a:ext>
                  </a:extLst>
                </a:gridCol>
                <a:gridCol w="441276">
                  <a:extLst>
                    <a:ext uri="{9D8B030D-6E8A-4147-A177-3AD203B41FA5}">
                      <a16:colId xmlns:a16="http://schemas.microsoft.com/office/drawing/2014/main" val="1899980758"/>
                    </a:ext>
                  </a:extLst>
                </a:gridCol>
                <a:gridCol w="441276">
                  <a:extLst>
                    <a:ext uri="{9D8B030D-6E8A-4147-A177-3AD203B41FA5}">
                      <a16:colId xmlns:a16="http://schemas.microsoft.com/office/drawing/2014/main" val="1803690970"/>
                    </a:ext>
                  </a:extLst>
                </a:gridCol>
                <a:gridCol w="441276">
                  <a:extLst>
                    <a:ext uri="{9D8B030D-6E8A-4147-A177-3AD203B41FA5}">
                      <a16:colId xmlns:a16="http://schemas.microsoft.com/office/drawing/2014/main" val="806722948"/>
                    </a:ext>
                  </a:extLst>
                </a:gridCol>
              </a:tblGrid>
              <a:tr h="156075">
                <a:tc rowSpan="2">
                  <a:txBody>
                    <a:bodyPr/>
                    <a:lstStyle/>
                    <a:p>
                      <a:r>
                        <a:rPr lang="ro-RO" sz="900" dirty="0"/>
                        <a:t>Grade</a:t>
                      </a:r>
                    </a:p>
                  </a:txBody>
                  <a:tcPr/>
                </a:tc>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P≤</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Cu</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Ni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Mo</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V</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8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effectLst/>
                        </a:rPr>
                        <a:t>S355J2-N</a:t>
                      </a:r>
                      <a:endParaRPr lang="ro-RO" sz="900" dirty="0">
                        <a:effectLst/>
                      </a:endParaRPr>
                    </a:p>
                    <a:p>
                      <a:endParaRPr lang="ro-RO" sz="900" b="0" dirty="0"/>
                    </a:p>
                  </a:txBody>
                  <a:tcPr/>
                </a:tc>
                <a:tc>
                  <a:txBody>
                    <a:bodyPr/>
                    <a:lstStyle/>
                    <a:p>
                      <a:pPr algn="just">
                        <a:lnSpc>
                          <a:spcPct val="150000"/>
                        </a:lnSpc>
                        <a:spcAft>
                          <a:spcPts val="0"/>
                        </a:spcAft>
                      </a:pPr>
                      <a:r>
                        <a:rPr lang="en-US" sz="900" dirty="0">
                          <a:effectLst/>
                        </a:rPr>
                        <a:t>0,20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0,50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0,90-</a:t>
                      </a:r>
                      <a:endParaRPr lang="ro-RO" sz="900" dirty="0">
                        <a:effectLst/>
                      </a:endParaRPr>
                    </a:p>
                    <a:p>
                      <a:pPr algn="just">
                        <a:lnSpc>
                          <a:spcPct val="150000"/>
                        </a:lnSpc>
                        <a:spcAft>
                          <a:spcPts val="0"/>
                        </a:spcAft>
                      </a:pPr>
                      <a:r>
                        <a:rPr lang="en-US" sz="900" dirty="0">
                          <a:effectLst/>
                        </a:rPr>
                        <a:t>1,55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0,035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0,030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a:t>
                      </a:r>
                      <a:r>
                        <a:rPr lang="ro-RO" sz="900" dirty="0">
                          <a:effectLst/>
                        </a:rPr>
                        <a:t>.35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0.50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0.10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0.12</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pic>
        <p:nvPicPr>
          <p:cNvPr id="28" name="Imagine 27">
            <a:extLst>
              <a:ext uri="{FF2B5EF4-FFF2-40B4-BE49-F238E27FC236}">
                <a16:creationId xmlns:a16="http://schemas.microsoft.com/office/drawing/2014/main" id="{58EF1D1D-B613-4989-A7DF-C03E9715FF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2158" y="918632"/>
            <a:ext cx="4412757" cy="3287608"/>
          </a:xfrm>
          <a:prstGeom prst="rect">
            <a:avLst/>
          </a:prstGeom>
        </p:spPr>
      </p:pic>
      <p:pic>
        <p:nvPicPr>
          <p:cNvPr id="29" name="Imagine 28">
            <a:extLst>
              <a:ext uri="{FF2B5EF4-FFF2-40B4-BE49-F238E27FC236}">
                <a16:creationId xmlns:a16="http://schemas.microsoft.com/office/drawing/2014/main" id="{121DE891-25FB-4A76-B92F-CC66FA300835}"/>
              </a:ext>
            </a:extLst>
          </p:cNvPr>
          <p:cNvPicPr>
            <a:picLocks noChangeAspect="1"/>
          </p:cNvPicPr>
          <p:nvPr/>
        </p:nvPicPr>
        <p:blipFill>
          <a:blip r:embed="rId7"/>
          <a:stretch>
            <a:fillRect/>
          </a:stretch>
        </p:blipFill>
        <p:spPr>
          <a:xfrm>
            <a:off x="5648961" y="4345663"/>
            <a:ext cx="2860040" cy="1508737"/>
          </a:xfrm>
          <a:prstGeom prst="rect">
            <a:avLst/>
          </a:prstGeom>
        </p:spPr>
      </p:pic>
      <p:sp>
        <p:nvSpPr>
          <p:cNvPr id="30" name="CasetăText 29">
            <a:extLst>
              <a:ext uri="{FF2B5EF4-FFF2-40B4-BE49-F238E27FC236}">
                <a16:creationId xmlns:a16="http://schemas.microsoft.com/office/drawing/2014/main" id="{B5B5673F-F446-4515-84D0-BAEE8C7F3CF6}"/>
              </a:ext>
            </a:extLst>
          </p:cNvPr>
          <p:cNvSpPr txBox="1"/>
          <p:nvPr/>
        </p:nvSpPr>
        <p:spPr>
          <a:xfrm>
            <a:off x="5428510" y="5639369"/>
            <a:ext cx="700000" cy="276999"/>
          </a:xfrm>
          <a:prstGeom prst="rect">
            <a:avLst/>
          </a:prstGeom>
          <a:noFill/>
        </p:spPr>
        <p:txBody>
          <a:bodyPr wrap="none" rtlCol="0">
            <a:spAutoFit/>
          </a:bodyPr>
          <a:lstStyle/>
          <a:p>
            <a:r>
              <a:rPr lang="ro-RO" sz="1200" dirty="0" err="1">
                <a:solidFill>
                  <a:srgbClr val="D01F58"/>
                </a:solidFill>
              </a:rPr>
              <a:t>Weld</a:t>
            </a:r>
            <a:r>
              <a:rPr lang="ro-RO" sz="1200" dirty="0">
                <a:solidFill>
                  <a:srgbClr val="D01F58"/>
                </a:solidFill>
              </a:rPr>
              <a:t> 13</a:t>
            </a:r>
            <a:endParaRPr lang="ro-RO" sz="1600" dirty="0">
              <a:solidFill>
                <a:srgbClr val="D01F58"/>
              </a:solidFill>
            </a:endParaRPr>
          </a:p>
        </p:txBody>
      </p:sp>
      <p:cxnSp>
        <p:nvCxnSpPr>
          <p:cNvPr id="31" name="Conector drept cu săgeată 30">
            <a:extLst>
              <a:ext uri="{FF2B5EF4-FFF2-40B4-BE49-F238E27FC236}">
                <a16:creationId xmlns:a16="http://schemas.microsoft.com/office/drawing/2014/main" id="{22EEB0D0-6640-4D7E-BB63-51907BC61464}"/>
              </a:ext>
            </a:extLst>
          </p:cNvPr>
          <p:cNvCxnSpPr>
            <a:cxnSpLocks/>
          </p:cNvCxnSpPr>
          <p:nvPr/>
        </p:nvCxnSpPr>
        <p:spPr>
          <a:xfrm flipV="1">
            <a:off x="5815110" y="4993640"/>
            <a:ext cx="824450" cy="667454"/>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5403712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a:t>
            </a:r>
            <a:r>
              <a:rPr lang="en-US" cap="all" dirty="0"/>
              <a:t>Railway stock</a:t>
            </a:r>
          </a:p>
        </p:txBody>
      </p:sp>
      <p:sp>
        <p:nvSpPr>
          <p:cNvPr id="26" name="TextBox 7">
            <a:extLst>
              <a:ext uri="{FF2B5EF4-FFF2-40B4-BE49-F238E27FC236}">
                <a16:creationId xmlns:a16="http://schemas.microsoft.com/office/drawing/2014/main" id="{B6386F79-1C34-4044-93E4-2A88F5DBE865}"/>
              </a:ext>
            </a:extLst>
          </p:cNvPr>
          <p:cNvSpPr txBox="1"/>
          <p:nvPr/>
        </p:nvSpPr>
        <p:spPr>
          <a:xfrm>
            <a:off x="927652" y="982317"/>
            <a:ext cx="643373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SIDE LONGERON – WPS WELD 13 (</a:t>
            </a:r>
            <a:r>
              <a:rPr lang="en-US" sz="1200" b="1" dirty="0">
                <a:solidFill>
                  <a:srgbClr val="363346"/>
                </a:solidFill>
                <a:latin typeface="Dosis" panose="02010503020202060003" pitchFamily="2" charset="0"/>
              </a:rPr>
              <a:t>vertical sheets with the superior sheet</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graphicFrame>
        <p:nvGraphicFramePr>
          <p:cNvPr id="29" name="Tabel 28">
            <a:extLst>
              <a:ext uri="{FF2B5EF4-FFF2-40B4-BE49-F238E27FC236}">
                <a16:creationId xmlns:a16="http://schemas.microsoft.com/office/drawing/2014/main" id="{C09144F5-61A7-4F71-BA4E-5171F80DD38D}"/>
              </a:ext>
            </a:extLst>
          </p:cNvPr>
          <p:cNvGraphicFramePr>
            <a:graphicFrameLocks noGrp="1"/>
          </p:cNvGraphicFramePr>
          <p:nvPr>
            <p:extLst>
              <p:ext uri="{D42A27DB-BD31-4B8C-83A1-F6EECF244321}">
                <p14:modId xmlns:p14="http://schemas.microsoft.com/office/powerpoint/2010/main" val="3340598161"/>
              </p:ext>
            </p:extLst>
          </p:nvPr>
        </p:nvGraphicFramePr>
        <p:xfrm>
          <a:off x="168584" y="1449175"/>
          <a:ext cx="7192798" cy="342900"/>
        </p:xfrm>
        <a:graphic>
          <a:graphicData uri="http://schemas.openxmlformats.org/drawingml/2006/table">
            <a:tbl>
              <a:tblPr firstRow="1" firstCol="1" bandRow="1">
                <a:tableStyleId>{00A15C55-8517-42AA-B614-E9B94910E393}</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9</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30" name="Tabel 29">
            <a:extLst>
              <a:ext uri="{FF2B5EF4-FFF2-40B4-BE49-F238E27FC236}">
                <a16:creationId xmlns:a16="http://schemas.microsoft.com/office/drawing/2014/main" id="{840FB9E9-ED7D-4443-A2CE-1DFD88375FBB}"/>
              </a:ext>
            </a:extLst>
          </p:cNvPr>
          <p:cNvGraphicFramePr>
            <a:graphicFrameLocks noGrp="1"/>
          </p:cNvGraphicFramePr>
          <p:nvPr>
            <p:extLst>
              <p:ext uri="{D42A27DB-BD31-4B8C-83A1-F6EECF244321}">
                <p14:modId xmlns:p14="http://schemas.microsoft.com/office/powerpoint/2010/main" val="2311702670"/>
              </p:ext>
            </p:extLst>
          </p:nvPr>
        </p:nvGraphicFramePr>
        <p:xfrm>
          <a:off x="164984" y="1819157"/>
          <a:ext cx="7190302" cy="1767080"/>
        </p:xfrm>
        <a:graphic>
          <a:graphicData uri="http://schemas.openxmlformats.org/drawingml/2006/table">
            <a:tbl>
              <a:tblPr firstRow="1" firstCol="1" bandRow="1">
                <a:tableStyleId>{00A15C55-8517-42AA-B614-E9B94910E393}</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MEVA Drobeta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Workshop, </a:t>
                      </a:r>
                      <a:r>
                        <a:rPr lang="ro-RO" sz="900" dirty="0">
                          <a:effectLst/>
                        </a:rPr>
                        <a:t>Drobeta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S355J2-N</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8</a:t>
                      </a:r>
                      <a:r>
                        <a:rPr lang="en-US" sz="900" dirty="0">
                          <a:effectLst/>
                        </a:rPr>
                        <a:t> to </a:t>
                      </a:r>
                      <a:r>
                        <a:rPr lang="ro-RO" sz="900" dirty="0">
                          <a:effectLst/>
                        </a:rPr>
                        <a:t>10</a:t>
                      </a:r>
                      <a:r>
                        <a:rPr lang="en-US" sz="900" dirty="0">
                          <a:effectLst/>
                        </a:rPr>
                        <a:t>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PA</a:t>
                      </a:r>
                      <a:r>
                        <a:rPr lang="en-US" sz="900" dirty="0">
                          <a:effectLst/>
                        </a:rPr>
                        <a:t> (horizontal)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b="0" dirty="0">
                          <a:solidFill>
                            <a:schemeClr val="tx1"/>
                          </a:solidFill>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32" name="Tabel 31">
            <a:extLst>
              <a:ext uri="{FF2B5EF4-FFF2-40B4-BE49-F238E27FC236}">
                <a16:creationId xmlns:a16="http://schemas.microsoft.com/office/drawing/2014/main" id="{9CB7F0AE-1B7B-4115-8880-FDCF78D8B485}"/>
              </a:ext>
            </a:extLst>
          </p:cNvPr>
          <p:cNvGraphicFramePr>
            <a:graphicFrameLocks noGrp="1"/>
          </p:cNvGraphicFramePr>
          <p:nvPr>
            <p:extLst>
              <p:ext uri="{D42A27DB-BD31-4B8C-83A1-F6EECF244321}">
                <p14:modId xmlns:p14="http://schemas.microsoft.com/office/powerpoint/2010/main" val="3313731670"/>
              </p:ext>
            </p:extLst>
          </p:nvPr>
        </p:nvGraphicFramePr>
        <p:xfrm>
          <a:off x="164983" y="3615996"/>
          <a:ext cx="7190303" cy="786384"/>
        </p:xfrm>
        <a:graphic>
          <a:graphicData uri="http://schemas.openxmlformats.org/drawingml/2006/table">
            <a:tbl>
              <a:tblPr firstRow="1" firstCol="1" bandRow="1">
                <a:tableStyleId>{00A15C55-8517-42AA-B614-E9B94910E393}</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54558">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1.2</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215</a:t>
                      </a:r>
                      <a:r>
                        <a:rPr lang="en-US" sz="1000" dirty="0">
                          <a:effectLst/>
                        </a:rPr>
                        <a:t> ± 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2</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6.0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20</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a:t>
                      </a:r>
                      <a:r>
                        <a:rPr lang="ro-RO" sz="1000" dirty="0">
                          <a:effectLst/>
                        </a:rPr>
                        <a:t>49</a:t>
                      </a:r>
                      <a:r>
                        <a:rPr lang="en-US" sz="1000" dirty="0">
                          <a:effectLst/>
                        </a:rPr>
                        <a:t>00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r h="0">
                <a:tc>
                  <a:txBody>
                    <a:bodyPr/>
                    <a:lstStyle/>
                    <a:p>
                      <a:pPr algn="ctr">
                        <a:lnSpc>
                          <a:spcPct val="107000"/>
                        </a:lnSpc>
                        <a:spcAft>
                          <a:spcPts val="0"/>
                        </a:spcAft>
                      </a:pPr>
                      <a:r>
                        <a:rPr lang="en-US" sz="1000">
                          <a:effectLst/>
                        </a:rPr>
                        <a:t>2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255</a:t>
                      </a:r>
                      <a:r>
                        <a:rPr lang="en-US" sz="1000" dirty="0">
                          <a:effectLst/>
                        </a:rPr>
                        <a:t> ± 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7</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31</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13325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7052372"/>
                  </a:ext>
                </a:extLst>
              </a:tr>
              <a:tr h="0">
                <a:tc>
                  <a:txBody>
                    <a:bodyPr/>
                    <a:lstStyle/>
                    <a:p>
                      <a:pPr algn="ctr">
                        <a:lnSpc>
                          <a:spcPct val="107000"/>
                        </a:lnSpc>
                        <a:spcAft>
                          <a:spcPts val="0"/>
                        </a:spcAft>
                      </a:pPr>
                      <a:r>
                        <a:rPr lang="en-US" sz="1000">
                          <a:effectLst/>
                        </a:rPr>
                        <a:t>3</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255</a:t>
                      </a:r>
                      <a:r>
                        <a:rPr lang="en-US" sz="1000" dirty="0">
                          <a:effectLst/>
                        </a:rPr>
                        <a:t> ± 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7</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31</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13325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0379371"/>
                  </a:ext>
                </a:extLst>
              </a:tr>
            </a:tbl>
          </a:graphicData>
        </a:graphic>
      </p:graphicFrame>
      <p:graphicFrame>
        <p:nvGraphicFramePr>
          <p:cNvPr id="33" name="Tabel 32">
            <a:extLst>
              <a:ext uri="{FF2B5EF4-FFF2-40B4-BE49-F238E27FC236}">
                <a16:creationId xmlns:a16="http://schemas.microsoft.com/office/drawing/2014/main" id="{7503495C-B0F4-4E08-BBA3-9C52C0553D49}"/>
              </a:ext>
            </a:extLst>
          </p:cNvPr>
          <p:cNvGraphicFramePr>
            <a:graphicFrameLocks noGrp="1"/>
          </p:cNvGraphicFramePr>
          <p:nvPr>
            <p:extLst>
              <p:ext uri="{D42A27DB-BD31-4B8C-83A1-F6EECF244321}">
                <p14:modId xmlns:p14="http://schemas.microsoft.com/office/powerpoint/2010/main" val="2397595106"/>
              </p:ext>
            </p:extLst>
          </p:nvPr>
        </p:nvGraphicFramePr>
        <p:xfrm>
          <a:off x="164983" y="4750457"/>
          <a:ext cx="7190303" cy="1640205"/>
        </p:xfrm>
        <a:graphic>
          <a:graphicData uri="http://schemas.openxmlformats.org/drawingml/2006/table">
            <a:tbl>
              <a:tblPr firstRow="1" firstCol="1" bandRow="1">
                <a:tableStyleId>{00A15C55-8517-42AA-B614-E9B94910E393}</a:tableStyleId>
              </a:tblPr>
              <a:tblGrid>
                <a:gridCol w="2480681">
                  <a:extLst>
                    <a:ext uri="{9D8B030D-6E8A-4147-A177-3AD203B41FA5}">
                      <a16:colId xmlns:a16="http://schemas.microsoft.com/office/drawing/2014/main" val="1560290216"/>
                    </a:ext>
                  </a:extLst>
                </a:gridCol>
                <a:gridCol w="1872996">
                  <a:extLst>
                    <a:ext uri="{9D8B030D-6E8A-4147-A177-3AD203B41FA5}">
                      <a16:colId xmlns:a16="http://schemas.microsoft.com/office/drawing/2014/main" val="1229687500"/>
                    </a:ext>
                  </a:extLst>
                </a:gridCol>
                <a:gridCol w="2836626">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100" b="0" dirty="0">
                          <a:solidFill>
                            <a:schemeClr val="tx1"/>
                          </a:solidFill>
                          <a:effectLst/>
                        </a:rPr>
                        <a:t>NO</a:t>
                      </a:r>
                      <a:endParaRPr lang="ro-RO" sz="1100" dirty="0">
                        <a:effectLst/>
                      </a:endParaRPr>
                    </a:p>
                    <a:p>
                      <a:pPr>
                        <a:lnSpc>
                          <a:spcPct val="107000"/>
                        </a:lnSpc>
                        <a:spcAft>
                          <a:spcPts val="0"/>
                        </a:spcAft>
                      </a:pPr>
                      <a:r>
                        <a:rPr lang="en-US" sz="600" dirty="0">
                          <a:effectLst/>
                        </a:rPr>
                        <a:t> </a:t>
                      </a:r>
                      <a:endParaRPr lang="ro-RO" sz="1100" dirty="0">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M21 - 18</a:t>
                      </a:r>
                      <a:r>
                        <a:rPr lang="en-US" sz="1000" dirty="0">
                          <a:effectLst/>
                        </a:rPr>
                        <a:t>%CO</a:t>
                      </a:r>
                      <a:r>
                        <a:rPr lang="en-US" sz="1000" baseline="-25000" dirty="0">
                          <a:effectLst/>
                        </a:rPr>
                        <a:t>2</a:t>
                      </a:r>
                      <a:r>
                        <a:rPr lang="en-US" sz="1000" dirty="0">
                          <a:effectLst/>
                        </a:rPr>
                        <a:t> </a:t>
                      </a:r>
                      <a:r>
                        <a:rPr lang="ro-RO" sz="1000" dirty="0">
                          <a:effectLst/>
                        </a:rPr>
                        <a:t>+ rest Ar</a:t>
                      </a: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r>
                        <a:rPr lang="en-US" sz="1000" dirty="0" err="1">
                          <a:effectLst/>
                          <a:latin typeface="+mn-lt"/>
                        </a:rPr>
                        <a:t>Interpass</a:t>
                      </a:r>
                      <a:r>
                        <a:rPr lang="en-US" sz="1000" dirty="0">
                          <a:effectLst/>
                          <a:latin typeface="+mn-lt"/>
                        </a:rPr>
                        <a:t> temperature: max 200</a:t>
                      </a:r>
                      <a:r>
                        <a:rPr lang="en-US" sz="1000" baseline="30000" dirty="0">
                          <a:effectLst/>
                          <a:latin typeface="+mn-lt"/>
                        </a:rPr>
                        <a:t>o</a:t>
                      </a:r>
                      <a:r>
                        <a:rPr lang="en-US" sz="1000" dirty="0">
                          <a:effectLst/>
                          <a:latin typeface="+mn-lt"/>
                        </a:rPr>
                        <a:t>C</a:t>
                      </a:r>
                      <a:endParaRPr lang="ro-RO" sz="1000" dirty="0">
                        <a:effectLst/>
                        <a:latin typeface="+mn-lt"/>
                      </a:endParaRPr>
                    </a:p>
                    <a:p>
                      <a:pPr>
                        <a:lnSpc>
                          <a:spcPct val="107000"/>
                        </a:lnSpc>
                        <a:spcAft>
                          <a:spcPts val="0"/>
                        </a:spcAft>
                      </a:pPr>
                      <a:endParaRPr lang="ro-RO" sz="1000" b="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ro-RO" sz="1000" b="0" dirty="0" err="1">
                          <a:effectLst/>
                          <a:latin typeface="+mn-lt"/>
                          <a:ea typeface="Calibri" panose="020F0502020204030204" pitchFamily="34" charset="0"/>
                          <a:cs typeface="Times New Roman" panose="02020603050405020304" pitchFamily="18" charset="0"/>
                        </a:rPr>
                        <a:t>Stick</a:t>
                      </a:r>
                      <a:r>
                        <a:rPr lang="ro-RO" sz="1000" b="0" dirty="0">
                          <a:effectLst/>
                          <a:latin typeface="+mn-lt"/>
                          <a:ea typeface="Calibri" panose="020F0502020204030204" pitchFamily="34" charset="0"/>
                          <a:cs typeface="Times New Roman" panose="02020603050405020304" pitchFamily="18" charset="0"/>
                        </a:rPr>
                        <a:t>-out: 15-18 mm</a:t>
                      </a: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34" name="CasetăText 33">
            <a:extLst>
              <a:ext uri="{FF2B5EF4-FFF2-40B4-BE49-F238E27FC236}">
                <a16:creationId xmlns:a16="http://schemas.microsoft.com/office/drawing/2014/main" id="{AA46A900-5ECE-41E1-A041-8B82A3956C1D}"/>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35" name="CasetăText 34">
            <a:extLst>
              <a:ext uri="{FF2B5EF4-FFF2-40B4-BE49-F238E27FC236}">
                <a16:creationId xmlns:a16="http://schemas.microsoft.com/office/drawing/2014/main" id="{F2E09068-E5E5-4A84-BA65-8FE6476758B4}"/>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sp>
        <p:nvSpPr>
          <p:cNvPr id="38" name="Round Same Side Corner Rectangle 4">
            <a:hlinkClick r:id="rId3" action="ppaction://hlinksldjump"/>
            <a:extLst>
              <a:ext uri="{FF2B5EF4-FFF2-40B4-BE49-F238E27FC236}">
                <a16:creationId xmlns:a16="http://schemas.microsoft.com/office/drawing/2014/main" id="{66669D13-7E96-4CC5-AB29-AB191C4C743B}"/>
              </a:ext>
            </a:extLst>
          </p:cNvPr>
          <p:cNvSpPr/>
          <p:nvPr/>
        </p:nvSpPr>
        <p:spPr>
          <a:xfrm>
            <a:off x="171080" y="6453809"/>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39" name="Round Same Side Corner Rectangle 5">
            <a:hlinkClick r:id="rId4" action="ppaction://hlinksldjump"/>
            <a:extLst>
              <a:ext uri="{FF2B5EF4-FFF2-40B4-BE49-F238E27FC236}">
                <a16:creationId xmlns:a16="http://schemas.microsoft.com/office/drawing/2014/main" id="{BC36125C-7582-440B-BFD3-8E7487517205}"/>
              </a:ext>
            </a:extLst>
          </p:cNvPr>
          <p:cNvSpPr/>
          <p:nvPr/>
        </p:nvSpPr>
        <p:spPr>
          <a:xfrm>
            <a:off x="7459776" y="6460435"/>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40" name="Round Same Side Corner Rectangle 5">
            <a:hlinkClick r:id="rId5" action="ppaction://hlinksldjump"/>
            <a:extLst>
              <a:ext uri="{FF2B5EF4-FFF2-40B4-BE49-F238E27FC236}">
                <a16:creationId xmlns:a16="http://schemas.microsoft.com/office/drawing/2014/main" id="{39927026-4684-4478-978B-9FF32EDA2858}"/>
              </a:ext>
            </a:extLst>
          </p:cNvPr>
          <p:cNvSpPr/>
          <p:nvPr/>
        </p:nvSpPr>
        <p:spPr>
          <a:xfrm>
            <a:off x="171080" y="6453809"/>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41" name="Round Same Side Corner Rectangle 6">
            <a:hlinkClick r:id="rId4" action="ppaction://hlinksldjump"/>
            <a:extLst>
              <a:ext uri="{FF2B5EF4-FFF2-40B4-BE49-F238E27FC236}">
                <a16:creationId xmlns:a16="http://schemas.microsoft.com/office/drawing/2014/main" id="{E254D078-7917-4E6B-9E59-F2F45938057B}"/>
              </a:ext>
            </a:extLst>
          </p:cNvPr>
          <p:cNvSpPr/>
          <p:nvPr/>
        </p:nvSpPr>
        <p:spPr>
          <a:xfrm>
            <a:off x="7459776" y="6460435"/>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pic>
        <p:nvPicPr>
          <p:cNvPr id="4" name="Imagine 3">
            <a:extLst>
              <a:ext uri="{FF2B5EF4-FFF2-40B4-BE49-F238E27FC236}">
                <a16:creationId xmlns:a16="http://schemas.microsoft.com/office/drawing/2014/main" id="{9CE1D1F5-4B7C-4E85-97CA-37E890AE05AE}"/>
              </a:ext>
            </a:extLst>
          </p:cNvPr>
          <p:cNvPicPr>
            <a:picLocks noChangeAspect="1"/>
          </p:cNvPicPr>
          <p:nvPr/>
        </p:nvPicPr>
        <p:blipFill>
          <a:blip r:embed="rId6"/>
          <a:stretch>
            <a:fillRect/>
          </a:stretch>
        </p:blipFill>
        <p:spPr>
          <a:xfrm>
            <a:off x="7393386" y="1377488"/>
            <a:ext cx="1694140" cy="1949171"/>
          </a:xfrm>
          <a:prstGeom prst="rect">
            <a:avLst/>
          </a:prstGeom>
        </p:spPr>
      </p:pic>
      <p:pic>
        <p:nvPicPr>
          <p:cNvPr id="7" name="Imagine 6">
            <a:extLst>
              <a:ext uri="{FF2B5EF4-FFF2-40B4-BE49-F238E27FC236}">
                <a16:creationId xmlns:a16="http://schemas.microsoft.com/office/drawing/2014/main" id="{6940CFAF-63FA-434E-ACFF-71FEBE85C9E3}"/>
              </a:ext>
            </a:extLst>
          </p:cNvPr>
          <p:cNvPicPr>
            <a:picLocks noChangeAspect="1"/>
          </p:cNvPicPr>
          <p:nvPr/>
        </p:nvPicPr>
        <p:blipFill>
          <a:blip r:embed="rId7"/>
          <a:stretch>
            <a:fillRect/>
          </a:stretch>
        </p:blipFill>
        <p:spPr>
          <a:xfrm>
            <a:off x="7402775" y="4049632"/>
            <a:ext cx="1703125" cy="1461427"/>
          </a:xfrm>
          <a:prstGeom prst="rect">
            <a:avLst/>
          </a:prstGeom>
        </p:spPr>
      </p:pic>
    </p:spTree>
    <p:custDataLst>
      <p:tags r:id="rId1"/>
    </p:custDataLst>
    <p:extLst>
      <p:ext uri="{BB962C8B-B14F-4D97-AF65-F5344CB8AC3E}">
        <p14:creationId xmlns:p14="http://schemas.microsoft.com/office/powerpoint/2010/main" val="249181419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8478" y="92765"/>
            <a:ext cx="3614767" cy="369332"/>
          </a:xfrm>
          <a:prstGeom prst="rect">
            <a:avLst/>
          </a:prstGeom>
          <a:noFill/>
        </p:spPr>
        <p:txBody>
          <a:bodyPr wrap="square" rtlCol="0">
            <a:spAutoFit/>
          </a:bodyPr>
          <a:lstStyle/>
          <a:p>
            <a:r>
              <a:rPr lang="en-US" dirty="0">
                <a:solidFill>
                  <a:srgbClr val="363346"/>
                </a:solidFill>
                <a:latin typeface="Fjalla One" panose="02000506040000020004" pitchFamily="2" charset="0"/>
              </a:rPr>
              <a:t>STUDY CASES</a:t>
            </a:r>
          </a:p>
        </p:txBody>
      </p:sp>
      <p:sp>
        <p:nvSpPr>
          <p:cNvPr id="30" name="Rectangle 2">
            <a:extLst>
              <a:ext uri="{FF2B5EF4-FFF2-40B4-BE49-F238E27FC236}">
                <a16:creationId xmlns:a16="http://schemas.microsoft.com/office/drawing/2014/main" id="{D8232259-DA99-7A4F-9100-1778E3B815CB}"/>
              </a:ext>
            </a:extLst>
          </p:cNvPr>
          <p:cNvSpPr/>
          <p:nvPr/>
        </p:nvSpPr>
        <p:spPr>
          <a:xfrm flipH="1">
            <a:off x="320307" y="1934470"/>
            <a:ext cx="1963719" cy="97304"/>
          </a:xfrm>
          <a:prstGeom prst="rect">
            <a:avLst/>
          </a:prstGeom>
          <a:solidFill>
            <a:srgbClr val="004C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4CA6"/>
              </a:solidFill>
              <a:latin typeface="Calibri" panose="020F0502020204030204" pitchFamily="34" charset="0"/>
              <a:cs typeface="Helvetica Neue"/>
            </a:endParaRPr>
          </a:p>
        </p:txBody>
      </p:sp>
      <p:sp>
        <p:nvSpPr>
          <p:cNvPr id="31" name="Rectangle 3">
            <a:extLst>
              <a:ext uri="{FF2B5EF4-FFF2-40B4-BE49-F238E27FC236}">
                <a16:creationId xmlns:a16="http://schemas.microsoft.com/office/drawing/2014/main" id="{D1DDDC51-1836-7F4D-8C6C-66B6A4F8841C}"/>
              </a:ext>
            </a:extLst>
          </p:cNvPr>
          <p:cNvSpPr/>
          <p:nvPr/>
        </p:nvSpPr>
        <p:spPr>
          <a:xfrm flipH="1">
            <a:off x="2514867" y="1934470"/>
            <a:ext cx="1963719" cy="97304"/>
          </a:xfrm>
          <a:prstGeom prst="rect">
            <a:avLst/>
          </a:prstGeom>
          <a:solidFill>
            <a:srgbClr val="FED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ED30D"/>
              </a:solidFill>
              <a:latin typeface="Calibri" panose="020F0502020204030204" pitchFamily="34" charset="0"/>
              <a:cs typeface="Helvetica Neue"/>
            </a:endParaRPr>
          </a:p>
        </p:txBody>
      </p:sp>
      <p:sp>
        <p:nvSpPr>
          <p:cNvPr id="32" name="Rectangle 4">
            <a:extLst>
              <a:ext uri="{FF2B5EF4-FFF2-40B4-BE49-F238E27FC236}">
                <a16:creationId xmlns:a16="http://schemas.microsoft.com/office/drawing/2014/main" id="{8829A5A0-57C7-C746-8534-706684E98BF8}"/>
              </a:ext>
            </a:extLst>
          </p:cNvPr>
          <p:cNvSpPr/>
          <p:nvPr/>
        </p:nvSpPr>
        <p:spPr>
          <a:xfrm flipH="1">
            <a:off x="4709425" y="1934470"/>
            <a:ext cx="1963719" cy="97304"/>
          </a:xfrm>
          <a:prstGeom prst="rect">
            <a:avLst/>
          </a:prstGeom>
          <a:solidFill>
            <a:srgbClr val="FF15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panose="020F0502020204030204" pitchFamily="34" charset="0"/>
              <a:cs typeface="Helvetica Neue"/>
            </a:endParaRPr>
          </a:p>
        </p:txBody>
      </p:sp>
      <p:sp>
        <p:nvSpPr>
          <p:cNvPr id="35" name="TextBox 7">
            <a:extLst>
              <a:ext uri="{FF2B5EF4-FFF2-40B4-BE49-F238E27FC236}">
                <a16:creationId xmlns:a16="http://schemas.microsoft.com/office/drawing/2014/main" id="{72C9E406-39D2-2041-B9C0-DE1AFB122B7C}"/>
              </a:ext>
            </a:extLst>
          </p:cNvPr>
          <p:cNvSpPr txBox="1"/>
          <p:nvPr/>
        </p:nvSpPr>
        <p:spPr>
          <a:xfrm flipH="1">
            <a:off x="363189" y="2091257"/>
            <a:ext cx="1945398" cy="2063648"/>
          </a:xfrm>
          <a:prstGeom prst="rect">
            <a:avLst/>
          </a:prstGeom>
          <a:noFill/>
        </p:spPr>
        <p:txBody>
          <a:bodyPr wrap="square" lIns="0" tIns="0" rIns="121893" bIns="0" rtlCol="0">
            <a:noAutofit/>
          </a:bodyPr>
          <a:lstStyle/>
          <a:p>
            <a:r>
              <a:rPr lang="en-US" sz="4800" b="1" dirty="0">
                <a:solidFill>
                  <a:srgbClr val="004CA6"/>
                </a:solidFill>
                <a:latin typeface="Calibri" panose="020F0502020204030204" pitchFamily="34" charset="0"/>
                <a:cs typeface="Helvetica Neue"/>
              </a:rPr>
              <a:t>01</a:t>
            </a:r>
            <a:r>
              <a:rPr lang="en-US" sz="4800" dirty="0">
                <a:solidFill>
                  <a:schemeClr val="accent5">
                    <a:lumMod val="75000"/>
                  </a:schemeClr>
                </a:solidFill>
                <a:latin typeface="Calibri" panose="020F0502020204030204" pitchFamily="34" charset="0"/>
                <a:cs typeface="Helvetica Neue"/>
              </a:rPr>
              <a:t> </a:t>
            </a:r>
          </a:p>
          <a:p>
            <a:r>
              <a:rPr lang="ro-RO" sz="1600" b="1" cap="all" dirty="0">
                <a:solidFill>
                  <a:srgbClr val="004CA6"/>
                </a:solidFill>
                <a:latin typeface="Calibri" panose="020F0502020204030204" pitchFamily="34" charset="0"/>
                <a:cs typeface="Helvetica Neue"/>
              </a:rPr>
              <a:t>SHIPBUILDING</a:t>
            </a:r>
            <a:endParaRPr lang="en-US" sz="1600" b="1" cap="all" dirty="0">
              <a:solidFill>
                <a:srgbClr val="004CA6"/>
              </a:solidFill>
              <a:latin typeface="Calibri" panose="020F0502020204030204" pitchFamily="34" charset="0"/>
              <a:cs typeface="Helvetica Neue"/>
            </a:endParaRPr>
          </a:p>
          <a:p>
            <a:pPr marL="342900" indent="-342900">
              <a:buAutoNum type="arabicPeriod"/>
            </a:pPr>
            <a:r>
              <a:rPr lang="en-US" sz="1600" dirty="0">
                <a:solidFill>
                  <a:srgbClr val="828282"/>
                </a:solidFill>
                <a:latin typeface="Calibri" panose="020F0502020204030204" pitchFamily="34" charset="0"/>
                <a:cs typeface="Helvetica Neue"/>
              </a:rPr>
              <a:t>Board</a:t>
            </a:r>
            <a:r>
              <a:rPr lang="ro-RO" sz="1600" dirty="0">
                <a:solidFill>
                  <a:srgbClr val="828282"/>
                </a:solidFill>
                <a:latin typeface="Calibri" panose="020F0502020204030204" pitchFamily="34" charset="0"/>
                <a:cs typeface="Helvetica Neue"/>
              </a:rPr>
              <a:t> (2)</a:t>
            </a:r>
            <a:endParaRPr lang="en-US" sz="1600" dirty="0">
              <a:solidFill>
                <a:srgbClr val="828282"/>
              </a:solidFill>
              <a:latin typeface="Calibri" panose="020F0502020204030204" pitchFamily="34" charset="0"/>
              <a:cs typeface="Helvetica Neue"/>
            </a:endParaRPr>
          </a:p>
          <a:p>
            <a:pPr marL="342900" indent="-342900">
              <a:buAutoNum type="arabicPeriod"/>
            </a:pPr>
            <a:r>
              <a:rPr lang="en-US" sz="1600" dirty="0">
                <a:solidFill>
                  <a:srgbClr val="828282"/>
                </a:solidFill>
                <a:latin typeface="Calibri" panose="020F0502020204030204" pitchFamily="34" charset="0"/>
                <a:cs typeface="Helvetica Neue"/>
              </a:rPr>
              <a:t>Bottom</a:t>
            </a:r>
            <a:r>
              <a:rPr lang="ro-RO" sz="1600" dirty="0">
                <a:solidFill>
                  <a:srgbClr val="828282"/>
                </a:solidFill>
                <a:latin typeface="Calibri" panose="020F0502020204030204" pitchFamily="34" charset="0"/>
                <a:cs typeface="Helvetica Neue"/>
              </a:rPr>
              <a:t> (2)</a:t>
            </a:r>
            <a:endParaRPr lang="en-US" sz="1600" dirty="0">
              <a:solidFill>
                <a:srgbClr val="828282"/>
              </a:solidFill>
              <a:latin typeface="Calibri" panose="020F0502020204030204" pitchFamily="34" charset="0"/>
              <a:cs typeface="Helvetica Neue"/>
            </a:endParaRPr>
          </a:p>
          <a:p>
            <a:pPr marL="342900" indent="-342900">
              <a:buAutoNum type="arabicPeriod"/>
            </a:pPr>
            <a:r>
              <a:rPr lang="en-US" sz="1600" dirty="0" err="1">
                <a:solidFill>
                  <a:srgbClr val="828282"/>
                </a:solidFill>
                <a:latin typeface="Calibri" panose="020F0502020204030204" pitchFamily="34" charset="0"/>
                <a:cs typeface="Helvetica Neue"/>
              </a:rPr>
              <a:t>Cabine</a:t>
            </a:r>
            <a:r>
              <a:rPr lang="ro-RO" sz="1600" dirty="0">
                <a:solidFill>
                  <a:srgbClr val="828282"/>
                </a:solidFill>
                <a:latin typeface="Calibri" panose="020F0502020204030204" pitchFamily="34" charset="0"/>
                <a:cs typeface="Helvetica Neue"/>
              </a:rPr>
              <a:t> (2)</a:t>
            </a:r>
          </a:p>
          <a:p>
            <a:pPr marL="342900" indent="-342900">
              <a:buAutoNum type="arabicPeriod"/>
            </a:pPr>
            <a:r>
              <a:rPr lang="ro-RO" sz="1600" dirty="0" err="1">
                <a:solidFill>
                  <a:srgbClr val="828282"/>
                </a:solidFill>
                <a:latin typeface="Calibri" panose="020F0502020204030204" pitchFamily="34" charset="0"/>
                <a:cs typeface="Helvetica Neue"/>
              </a:rPr>
              <a:t>Hull</a:t>
            </a:r>
            <a:r>
              <a:rPr lang="ro-RO" sz="1600" dirty="0">
                <a:solidFill>
                  <a:srgbClr val="828282"/>
                </a:solidFill>
                <a:latin typeface="Calibri" panose="020F0502020204030204" pitchFamily="34" charset="0"/>
                <a:cs typeface="Helvetica Neue"/>
              </a:rPr>
              <a:t> (2)</a:t>
            </a:r>
            <a:endParaRPr lang="en-US" sz="1600" dirty="0">
              <a:solidFill>
                <a:schemeClr val="tx1">
                  <a:lumMod val="75000"/>
                </a:schemeClr>
              </a:solidFill>
              <a:latin typeface="Calibri" panose="020F0502020204030204" pitchFamily="34" charset="0"/>
              <a:cs typeface="Helvetica Neue"/>
            </a:endParaRPr>
          </a:p>
        </p:txBody>
      </p:sp>
      <p:sp>
        <p:nvSpPr>
          <p:cNvPr id="36" name="TextBox 8">
            <a:extLst>
              <a:ext uri="{FF2B5EF4-FFF2-40B4-BE49-F238E27FC236}">
                <a16:creationId xmlns:a16="http://schemas.microsoft.com/office/drawing/2014/main" id="{08A2AAE7-428D-7F4E-B3B6-81F955B5F479}"/>
              </a:ext>
            </a:extLst>
          </p:cNvPr>
          <p:cNvSpPr txBox="1"/>
          <p:nvPr/>
        </p:nvSpPr>
        <p:spPr>
          <a:xfrm flipH="1">
            <a:off x="2535720" y="2091256"/>
            <a:ext cx="1946746" cy="2063647"/>
          </a:xfrm>
          <a:prstGeom prst="rect">
            <a:avLst/>
          </a:prstGeom>
          <a:noFill/>
        </p:spPr>
        <p:txBody>
          <a:bodyPr wrap="square" lIns="0" tIns="0" rIns="121893" bIns="0" rtlCol="0">
            <a:noAutofit/>
          </a:bodyPr>
          <a:lstStyle/>
          <a:p>
            <a:r>
              <a:rPr lang="en-US" sz="4800" b="1" dirty="0">
                <a:solidFill>
                  <a:srgbClr val="FED30D"/>
                </a:solidFill>
                <a:latin typeface="Calibri" panose="020F0502020204030204" pitchFamily="34" charset="0"/>
                <a:cs typeface="Helvetica Neue"/>
              </a:rPr>
              <a:t>02</a:t>
            </a:r>
            <a:r>
              <a:rPr lang="en-US" sz="4267" dirty="0">
                <a:solidFill>
                  <a:schemeClr val="accent5">
                    <a:lumMod val="75000"/>
                  </a:schemeClr>
                </a:solidFill>
                <a:latin typeface="Calibri" panose="020F0502020204030204" pitchFamily="34" charset="0"/>
                <a:cs typeface="Helvetica Neue"/>
              </a:rPr>
              <a:t> </a:t>
            </a:r>
          </a:p>
          <a:p>
            <a:r>
              <a:rPr lang="ro-RO" sz="1600" b="1" cap="all" dirty="0">
                <a:solidFill>
                  <a:srgbClr val="FED30D"/>
                </a:solidFill>
                <a:latin typeface="Calibri" panose="020F0502020204030204" pitchFamily="34" charset="0"/>
                <a:cs typeface="Helvetica Neue"/>
              </a:rPr>
              <a:t>RAILWAY</a:t>
            </a:r>
            <a:endParaRPr lang="en-US" sz="1600" b="1" cap="all" dirty="0">
              <a:solidFill>
                <a:srgbClr val="FED30D"/>
              </a:solidFill>
              <a:latin typeface="Calibri" panose="020F0502020204030204" pitchFamily="34" charset="0"/>
              <a:cs typeface="Helvetica Neue"/>
            </a:endParaRPr>
          </a:p>
          <a:p>
            <a:pPr marL="342900" indent="-342900">
              <a:buAutoNum type="arabicPeriod"/>
            </a:pPr>
            <a:r>
              <a:rPr lang="en-US" sz="1600" dirty="0">
                <a:solidFill>
                  <a:srgbClr val="828282"/>
                </a:solidFill>
                <a:latin typeface="Calibri" panose="020F0502020204030204" pitchFamily="34" charset="0"/>
                <a:cs typeface="Helvetica Neue"/>
              </a:rPr>
              <a:t>Lateral longeron</a:t>
            </a:r>
          </a:p>
          <a:p>
            <a:pPr marL="342900" indent="-342900">
              <a:buAutoNum type="arabicPeriod"/>
            </a:pPr>
            <a:r>
              <a:rPr lang="en-US" sz="1600" dirty="0">
                <a:solidFill>
                  <a:srgbClr val="828282"/>
                </a:solidFill>
                <a:latin typeface="Calibri" panose="020F0502020204030204" pitchFamily="34" charset="0"/>
                <a:cs typeface="Helvetica Neue"/>
              </a:rPr>
              <a:t>Pivot girder</a:t>
            </a:r>
            <a:endParaRPr lang="ro-RO" sz="1600" dirty="0">
              <a:solidFill>
                <a:srgbClr val="828282"/>
              </a:solidFill>
              <a:latin typeface="Calibri" panose="020F0502020204030204" pitchFamily="34" charset="0"/>
              <a:cs typeface="Helvetica Neue"/>
            </a:endParaRPr>
          </a:p>
          <a:p>
            <a:pPr marL="342900" indent="-342900">
              <a:buAutoNum type="arabicPeriod"/>
            </a:pPr>
            <a:r>
              <a:rPr lang="ro-RO" sz="1600" dirty="0">
                <a:solidFill>
                  <a:srgbClr val="828282"/>
                </a:solidFill>
                <a:latin typeface="Calibri" panose="020F0502020204030204" pitchFamily="34" charset="0"/>
                <a:cs typeface="Helvetica Neue"/>
              </a:rPr>
              <a:t>Body </a:t>
            </a:r>
            <a:r>
              <a:rPr lang="ro-RO" sz="1600" dirty="0" err="1">
                <a:solidFill>
                  <a:srgbClr val="828282"/>
                </a:solidFill>
                <a:latin typeface="Calibri" panose="020F0502020204030204" pitchFamily="34" charset="0"/>
                <a:cs typeface="Helvetica Neue"/>
              </a:rPr>
              <a:t>structure</a:t>
            </a:r>
            <a:endParaRPr lang="en-US" sz="1600" dirty="0">
              <a:solidFill>
                <a:srgbClr val="828282"/>
              </a:solidFill>
              <a:latin typeface="Calibri" panose="020F0502020204030204" pitchFamily="34" charset="0"/>
              <a:cs typeface="Helvetica Neue"/>
            </a:endParaRPr>
          </a:p>
        </p:txBody>
      </p:sp>
      <p:sp>
        <p:nvSpPr>
          <p:cNvPr id="37" name="TextBox 9">
            <a:extLst>
              <a:ext uri="{FF2B5EF4-FFF2-40B4-BE49-F238E27FC236}">
                <a16:creationId xmlns:a16="http://schemas.microsoft.com/office/drawing/2014/main" id="{01B77657-BFF8-6D49-A684-E0C11204786F}"/>
              </a:ext>
            </a:extLst>
          </p:cNvPr>
          <p:cNvSpPr txBox="1"/>
          <p:nvPr/>
        </p:nvSpPr>
        <p:spPr>
          <a:xfrm flipH="1">
            <a:off x="4724823" y="2081160"/>
            <a:ext cx="1963718" cy="2063648"/>
          </a:xfrm>
          <a:prstGeom prst="rect">
            <a:avLst/>
          </a:prstGeom>
          <a:noFill/>
        </p:spPr>
        <p:txBody>
          <a:bodyPr wrap="square" lIns="0" tIns="0" rIns="121893" bIns="0" rtlCol="0">
            <a:noAutofit/>
          </a:bodyPr>
          <a:lstStyle/>
          <a:p>
            <a:r>
              <a:rPr lang="en-US" sz="4800" b="1" dirty="0">
                <a:solidFill>
                  <a:srgbClr val="FF1541"/>
                </a:solidFill>
                <a:latin typeface="Calibri" panose="020F0502020204030204" pitchFamily="34" charset="0"/>
                <a:cs typeface="Helvetica Neue"/>
              </a:rPr>
              <a:t>03</a:t>
            </a:r>
            <a:r>
              <a:rPr lang="en-US" sz="4800" dirty="0">
                <a:solidFill>
                  <a:schemeClr val="accent3">
                    <a:lumMod val="75000"/>
                  </a:schemeClr>
                </a:solidFill>
                <a:latin typeface="Calibri" panose="020F0502020204030204" pitchFamily="34" charset="0"/>
                <a:cs typeface="Helvetica Neue"/>
              </a:rPr>
              <a:t> </a:t>
            </a:r>
          </a:p>
          <a:p>
            <a:r>
              <a:rPr lang="ro-RO" sz="1600" b="1" cap="all" dirty="0">
                <a:solidFill>
                  <a:srgbClr val="FF1541"/>
                </a:solidFill>
                <a:latin typeface="Calibri" panose="020F0502020204030204" pitchFamily="34" charset="0"/>
                <a:cs typeface="Helvetica Neue"/>
              </a:rPr>
              <a:t>AUTOMOTIVE</a:t>
            </a:r>
            <a:endParaRPr lang="en-US" sz="1600" b="1" cap="all" dirty="0">
              <a:solidFill>
                <a:srgbClr val="FF1541"/>
              </a:solidFill>
              <a:latin typeface="Calibri" panose="020F0502020204030204" pitchFamily="34" charset="0"/>
              <a:cs typeface="Helvetica Neue"/>
            </a:endParaRPr>
          </a:p>
          <a:p>
            <a:pPr marL="342900" indent="-342900">
              <a:buAutoNum type="arabicPeriod"/>
            </a:pPr>
            <a:r>
              <a:rPr lang="ro-RO" sz="1600" dirty="0">
                <a:solidFill>
                  <a:srgbClr val="828282"/>
                </a:solidFill>
                <a:latin typeface="Calibri" panose="020F0502020204030204" pitchFamily="34" charset="0"/>
                <a:cs typeface="Helvetica Neue"/>
              </a:rPr>
              <a:t>Body </a:t>
            </a:r>
            <a:r>
              <a:rPr lang="ro-RO" sz="1600" dirty="0" err="1">
                <a:solidFill>
                  <a:srgbClr val="828282"/>
                </a:solidFill>
                <a:latin typeface="Calibri" panose="020F0502020204030204" pitchFamily="34" charset="0"/>
                <a:cs typeface="Helvetica Neue"/>
              </a:rPr>
              <a:t>structure</a:t>
            </a:r>
            <a:endParaRPr lang="en-US" sz="1600" dirty="0">
              <a:solidFill>
                <a:srgbClr val="828282"/>
              </a:solidFill>
              <a:latin typeface="Calibri" panose="020F0502020204030204" pitchFamily="34" charset="0"/>
              <a:cs typeface="Helvetica Neue"/>
            </a:endParaRPr>
          </a:p>
        </p:txBody>
      </p:sp>
      <p:sp>
        <p:nvSpPr>
          <p:cNvPr id="40" name="TextBox 12">
            <a:extLst>
              <a:ext uri="{FF2B5EF4-FFF2-40B4-BE49-F238E27FC236}">
                <a16:creationId xmlns:a16="http://schemas.microsoft.com/office/drawing/2014/main" id="{7CB902A9-390F-F544-A317-697062FD9B61}"/>
              </a:ext>
            </a:extLst>
          </p:cNvPr>
          <p:cNvSpPr txBox="1"/>
          <p:nvPr/>
        </p:nvSpPr>
        <p:spPr>
          <a:xfrm flipH="1">
            <a:off x="320295" y="4320677"/>
            <a:ext cx="1963719" cy="2440611"/>
          </a:xfrm>
          <a:prstGeom prst="rect">
            <a:avLst/>
          </a:prstGeom>
          <a:noFill/>
        </p:spPr>
        <p:txBody>
          <a:bodyPr wrap="square" lIns="0" tIns="0" rIns="121893" bIns="0" rtlCol="0">
            <a:noAutofit/>
          </a:bodyPr>
          <a:lstStyle/>
          <a:p>
            <a:r>
              <a:rPr lang="en-US" sz="4800" b="1" dirty="0">
                <a:solidFill>
                  <a:srgbClr val="D01F58"/>
                </a:solidFill>
                <a:latin typeface="Calibri" panose="020F0502020204030204" pitchFamily="34" charset="0"/>
                <a:cs typeface="Helvetica Neue"/>
              </a:rPr>
              <a:t>0</a:t>
            </a:r>
            <a:r>
              <a:rPr lang="ro-RO" sz="4800" b="1" dirty="0">
                <a:solidFill>
                  <a:srgbClr val="D01F58"/>
                </a:solidFill>
                <a:latin typeface="Calibri" panose="020F0502020204030204" pitchFamily="34" charset="0"/>
                <a:cs typeface="Helvetica Neue"/>
              </a:rPr>
              <a:t>4</a:t>
            </a:r>
            <a:r>
              <a:rPr lang="en-US" sz="4800" dirty="0">
                <a:solidFill>
                  <a:schemeClr val="accent5"/>
                </a:solidFill>
                <a:latin typeface="Calibri" panose="020F0502020204030204" pitchFamily="34" charset="0"/>
                <a:cs typeface="Helvetica Neue"/>
              </a:rPr>
              <a:t> </a:t>
            </a:r>
          </a:p>
          <a:p>
            <a:r>
              <a:rPr lang="ro-RO" sz="1600" b="1" cap="all" dirty="0">
                <a:solidFill>
                  <a:srgbClr val="D01F58"/>
                </a:solidFill>
                <a:latin typeface="Calibri" panose="020F0502020204030204" pitchFamily="34" charset="0"/>
                <a:cs typeface="Helvetica Neue"/>
              </a:rPr>
              <a:t>PIPELINE</a:t>
            </a:r>
            <a:endParaRPr lang="en-US" sz="1600" b="1" cap="all" dirty="0">
              <a:solidFill>
                <a:srgbClr val="D01F58"/>
              </a:solidFill>
              <a:latin typeface="Calibri" panose="020F0502020204030204" pitchFamily="34" charset="0"/>
              <a:cs typeface="Helvetica Neue"/>
            </a:endParaRPr>
          </a:p>
          <a:p>
            <a:pPr marL="342900" indent="-342900">
              <a:buAutoNum type="arabicPeriod"/>
            </a:pPr>
            <a:r>
              <a:rPr lang="en-US" sz="1600" dirty="0">
                <a:solidFill>
                  <a:srgbClr val="828282"/>
                </a:solidFill>
                <a:latin typeface="Calibri" panose="020F0502020204030204" pitchFamily="34" charset="0"/>
                <a:cs typeface="Helvetica Neue"/>
              </a:rPr>
              <a:t>BRUA gas pipeline </a:t>
            </a:r>
            <a:r>
              <a:rPr lang="ro-RO" sz="1600" dirty="0">
                <a:solidFill>
                  <a:srgbClr val="828282"/>
                </a:solidFill>
                <a:latin typeface="Calibri" panose="020F0502020204030204" pitchFamily="34" charset="0"/>
                <a:cs typeface="Helvetica Neue"/>
              </a:rPr>
              <a:t>(2)</a:t>
            </a:r>
            <a:endParaRPr lang="en-US" sz="1600" dirty="0">
              <a:solidFill>
                <a:srgbClr val="828282"/>
              </a:solidFill>
              <a:latin typeface="Calibri" panose="020F0502020204030204" pitchFamily="34" charset="0"/>
              <a:cs typeface="Helvetica Neue"/>
            </a:endParaRPr>
          </a:p>
          <a:p>
            <a:pPr marL="342900" indent="-342900">
              <a:buFontTx/>
              <a:buAutoNum type="arabicPeriod"/>
            </a:pPr>
            <a:r>
              <a:rPr lang="ro-RO" sz="1600" dirty="0" err="1">
                <a:solidFill>
                  <a:srgbClr val="828282"/>
                </a:solidFill>
                <a:latin typeface="Calibri" panose="020F0502020204030204" pitchFamily="34" charset="0"/>
                <a:cs typeface="Helvetica Neue"/>
              </a:rPr>
              <a:t>End</a:t>
            </a:r>
            <a:r>
              <a:rPr lang="ro-RO" sz="1600" dirty="0">
                <a:solidFill>
                  <a:srgbClr val="828282"/>
                </a:solidFill>
                <a:latin typeface="Calibri" panose="020F0502020204030204" pitchFamily="34" charset="0"/>
                <a:cs typeface="Helvetica Neue"/>
              </a:rPr>
              <a:t> </a:t>
            </a:r>
            <a:r>
              <a:rPr lang="ro-RO" sz="1600" dirty="0" err="1">
                <a:solidFill>
                  <a:srgbClr val="828282"/>
                </a:solidFill>
                <a:latin typeface="Calibri" panose="020F0502020204030204" pitchFamily="34" charset="0"/>
                <a:cs typeface="Helvetica Neue"/>
              </a:rPr>
              <a:t>piece</a:t>
            </a:r>
            <a:r>
              <a:rPr lang="ro-RO" sz="1600" dirty="0">
                <a:solidFill>
                  <a:srgbClr val="828282"/>
                </a:solidFill>
                <a:latin typeface="Calibri" panose="020F0502020204030204" pitchFamily="34" charset="0"/>
                <a:cs typeface="Helvetica Neue"/>
              </a:rPr>
              <a:t> </a:t>
            </a:r>
            <a:r>
              <a:rPr lang="ro-RO" sz="1600" dirty="0" err="1">
                <a:solidFill>
                  <a:srgbClr val="828282"/>
                </a:solidFill>
                <a:latin typeface="Calibri" panose="020F0502020204030204" pitchFamily="34" charset="0"/>
                <a:cs typeface="Helvetica Neue"/>
              </a:rPr>
              <a:t>with</a:t>
            </a:r>
            <a:r>
              <a:rPr lang="ro-RO" sz="1600" dirty="0">
                <a:solidFill>
                  <a:srgbClr val="828282"/>
                </a:solidFill>
                <a:latin typeface="Calibri" panose="020F0502020204030204" pitchFamily="34" charset="0"/>
                <a:cs typeface="Helvetica Neue"/>
              </a:rPr>
              <a:t> </a:t>
            </a:r>
            <a:r>
              <a:rPr lang="ro-RO" sz="1600" dirty="0" err="1">
                <a:solidFill>
                  <a:srgbClr val="828282"/>
                </a:solidFill>
                <a:latin typeface="Calibri" panose="020F0502020204030204" pitchFamily="34" charset="0"/>
                <a:cs typeface="Helvetica Neue"/>
              </a:rPr>
              <a:t>flange</a:t>
            </a:r>
            <a:endParaRPr lang="en-US" sz="1600" dirty="0">
              <a:solidFill>
                <a:schemeClr val="tx1">
                  <a:lumMod val="75000"/>
                </a:schemeClr>
              </a:solidFill>
              <a:latin typeface="Calibri" panose="020F0502020204030204" pitchFamily="34" charset="0"/>
              <a:cs typeface="Helvetica Neue"/>
            </a:endParaRPr>
          </a:p>
        </p:txBody>
      </p:sp>
      <p:sp>
        <p:nvSpPr>
          <p:cNvPr id="41" name="TextBox 13">
            <a:extLst>
              <a:ext uri="{FF2B5EF4-FFF2-40B4-BE49-F238E27FC236}">
                <a16:creationId xmlns:a16="http://schemas.microsoft.com/office/drawing/2014/main" id="{A9B38DBF-C2B6-544E-9C31-97F7A95E4C16}"/>
              </a:ext>
            </a:extLst>
          </p:cNvPr>
          <p:cNvSpPr txBox="1"/>
          <p:nvPr/>
        </p:nvSpPr>
        <p:spPr>
          <a:xfrm flipH="1">
            <a:off x="2514854" y="4320678"/>
            <a:ext cx="1963719" cy="2537322"/>
          </a:xfrm>
          <a:prstGeom prst="rect">
            <a:avLst/>
          </a:prstGeom>
          <a:noFill/>
        </p:spPr>
        <p:txBody>
          <a:bodyPr wrap="square" lIns="0" tIns="0" rIns="121893" bIns="0" rtlCol="0">
            <a:noAutofit/>
          </a:bodyPr>
          <a:lstStyle/>
          <a:p>
            <a:r>
              <a:rPr lang="en-US" sz="4800" b="1" dirty="0">
                <a:solidFill>
                  <a:srgbClr val="336699"/>
                </a:solidFill>
                <a:latin typeface="Calibri" panose="020F0502020204030204" pitchFamily="34" charset="0"/>
                <a:cs typeface="Helvetica Neue"/>
              </a:rPr>
              <a:t>0</a:t>
            </a:r>
            <a:r>
              <a:rPr lang="ro-RO" sz="4800" b="1" dirty="0">
                <a:solidFill>
                  <a:srgbClr val="336699"/>
                </a:solidFill>
                <a:latin typeface="Calibri" panose="020F0502020204030204" pitchFamily="34" charset="0"/>
                <a:cs typeface="Helvetica Neue"/>
              </a:rPr>
              <a:t>5</a:t>
            </a:r>
            <a:r>
              <a:rPr lang="en-US" sz="4800" dirty="0">
                <a:solidFill>
                  <a:schemeClr val="accent4"/>
                </a:solidFill>
                <a:latin typeface="Calibri" panose="020F0502020204030204" pitchFamily="34" charset="0"/>
                <a:cs typeface="Helvetica Neue"/>
              </a:rPr>
              <a:t> </a:t>
            </a:r>
          </a:p>
          <a:p>
            <a:r>
              <a:rPr lang="ro-RO" sz="1600" b="1" cap="all" dirty="0">
                <a:solidFill>
                  <a:srgbClr val="336699"/>
                </a:solidFill>
                <a:latin typeface="Calibri" panose="020F0502020204030204" pitchFamily="34" charset="0"/>
                <a:cs typeface="Helvetica Neue"/>
              </a:rPr>
              <a:t>PRESSURE VESSEL</a:t>
            </a:r>
            <a:endParaRPr lang="en-US" sz="1600" b="1" cap="all" dirty="0">
              <a:solidFill>
                <a:srgbClr val="336699"/>
              </a:solidFill>
              <a:latin typeface="Calibri" panose="020F0502020204030204" pitchFamily="34" charset="0"/>
              <a:cs typeface="Helvetica Neue"/>
            </a:endParaRPr>
          </a:p>
          <a:p>
            <a:pPr marL="342900" indent="-342900">
              <a:buAutoNum type="arabicPeriod"/>
            </a:pPr>
            <a:r>
              <a:rPr lang="ro-RO" sz="1600" dirty="0">
                <a:solidFill>
                  <a:srgbClr val="828282"/>
                </a:solidFill>
                <a:latin typeface="Calibri" panose="020F0502020204030204" pitchFamily="34" charset="0"/>
                <a:cs typeface="Helvetica Neue"/>
              </a:rPr>
              <a:t>Shell ring</a:t>
            </a:r>
            <a:endParaRPr lang="en-US" sz="1600" dirty="0">
              <a:solidFill>
                <a:srgbClr val="828282"/>
              </a:solidFill>
              <a:latin typeface="Calibri" panose="020F0502020204030204" pitchFamily="34" charset="0"/>
              <a:cs typeface="Helvetica Neue"/>
            </a:endParaRPr>
          </a:p>
          <a:p>
            <a:pPr marL="342900" indent="-342900">
              <a:buAutoNum type="arabicPeriod"/>
            </a:pPr>
            <a:r>
              <a:rPr lang="en-US" sz="1600" dirty="0">
                <a:solidFill>
                  <a:srgbClr val="828282"/>
                </a:solidFill>
                <a:latin typeface="Calibri" panose="020F0502020204030204" pitchFamily="34" charset="0"/>
                <a:cs typeface="Helvetica Neue"/>
              </a:rPr>
              <a:t>Visiting window (Nozzle) to shell</a:t>
            </a:r>
            <a:endParaRPr lang="ro-RO" sz="1600" dirty="0">
              <a:solidFill>
                <a:srgbClr val="828282"/>
              </a:solidFill>
              <a:latin typeface="Calibri" panose="020F0502020204030204" pitchFamily="34" charset="0"/>
              <a:cs typeface="Helvetica Neue"/>
            </a:endParaRPr>
          </a:p>
          <a:p>
            <a:pPr marL="342900" indent="-342900">
              <a:buAutoNum type="arabicPeriod"/>
            </a:pPr>
            <a:r>
              <a:rPr lang="en-US" sz="1600" dirty="0">
                <a:solidFill>
                  <a:srgbClr val="828282"/>
                </a:solidFill>
                <a:latin typeface="Calibri" panose="020F0502020204030204" pitchFamily="34" charset="0"/>
                <a:cs typeface="Helvetica Neue"/>
              </a:rPr>
              <a:t>Membrane wall</a:t>
            </a:r>
            <a:endParaRPr lang="ro-RO" sz="1600" dirty="0">
              <a:solidFill>
                <a:srgbClr val="828282"/>
              </a:solidFill>
              <a:latin typeface="Calibri" panose="020F0502020204030204" pitchFamily="34" charset="0"/>
              <a:cs typeface="Helvetica Neue"/>
            </a:endParaRPr>
          </a:p>
          <a:p>
            <a:pPr marL="342900" indent="-342900">
              <a:buAutoNum type="arabicPeriod"/>
            </a:pPr>
            <a:endParaRPr lang="en-US" sz="1600" dirty="0">
              <a:solidFill>
                <a:srgbClr val="828282"/>
              </a:solidFill>
              <a:latin typeface="Calibri" panose="020F0502020204030204" pitchFamily="34" charset="0"/>
              <a:cs typeface="Helvetica Neue"/>
            </a:endParaRPr>
          </a:p>
        </p:txBody>
      </p:sp>
      <p:sp>
        <p:nvSpPr>
          <p:cNvPr id="42" name="TextBox 14">
            <a:extLst>
              <a:ext uri="{FF2B5EF4-FFF2-40B4-BE49-F238E27FC236}">
                <a16:creationId xmlns:a16="http://schemas.microsoft.com/office/drawing/2014/main" id="{89038C24-A931-664D-BE2A-050760D0EA12}"/>
              </a:ext>
            </a:extLst>
          </p:cNvPr>
          <p:cNvSpPr txBox="1"/>
          <p:nvPr/>
        </p:nvSpPr>
        <p:spPr>
          <a:xfrm flipH="1">
            <a:off x="4670884" y="4324702"/>
            <a:ext cx="4473115" cy="2440612"/>
          </a:xfrm>
          <a:prstGeom prst="rect">
            <a:avLst/>
          </a:prstGeom>
          <a:noFill/>
        </p:spPr>
        <p:txBody>
          <a:bodyPr wrap="square" lIns="0" tIns="0" rIns="121893" bIns="0" rtlCol="0">
            <a:noAutofit/>
          </a:bodyPr>
          <a:lstStyle/>
          <a:p>
            <a:r>
              <a:rPr lang="en-US" sz="4800" b="1" dirty="0">
                <a:solidFill>
                  <a:srgbClr val="F2961D"/>
                </a:solidFill>
                <a:latin typeface="Calibri" panose="020F0502020204030204" pitchFamily="34" charset="0"/>
                <a:cs typeface="Helvetica Neue"/>
              </a:rPr>
              <a:t>0</a:t>
            </a:r>
            <a:r>
              <a:rPr lang="ro-RO" sz="4800" b="1" dirty="0">
                <a:solidFill>
                  <a:srgbClr val="F2961D"/>
                </a:solidFill>
                <a:latin typeface="Calibri" panose="020F0502020204030204" pitchFamily="34" charset="0"/>
                <a:cs typeface="Helvetica Neue"/>
              </a:rPr>
              <a:t>6</a:t>
            </a:r>
            <a:r>
              <a:rPr lang="en-US" sz="4800" dirty="0">
                <a:solidFill>
                  <a:schemeClr val="accent3"/>
                </a:solidFill>
                <a:latin typeface="Calibri" panose="020F0502020204030204" pitchFamily="34" charset="0"/>
                <a:cs typeface="Helvetica Neue"/>
              </a:rPr>
              <a:t> </a:t>
            </a:r>
          </a:p>
          <a:p>
            <a:r>
              <a:rPr lang="ro-RO" sz="1600" b="1" cap="all" dirty="0">
                <a:solidFill>
                  <a:srgbClr val="F2961D"/>
                </a:solidFill>
                <a:latin typeface="Calibri" panose="020F0502020204030204" pitchFamily="34" charset="0"/>
                <a:cs typeface="Helvetica Neue"/>
              </a:rPr>
              <a:t>CIVIL CONSTRUCTION</a:t>
            </a:r>
            <a:endParaRPr lang="en-US" sz="1600" b="1" cap="all" dirty="0">
              <a:solidFill>
                <a:srgbClr val="F2961D"/>
              </a:solidFill>
              <a:latin typeface="Calibri" panose="020F0502020204030204" pitchFamily="34" charset="0"/>
              <a:cs typeface="Helvetica Neue"/>
            </a:endParaRPr>
          </a:p>
          <a:p>
            <a:pPr marL="342900" indent="-342900">
              <a:buAutoNum type="arabicPeriod"/>
            </a:pPr>
            <a:r>
              <a:rPr lang="en-US" sz="1600" dirty="0">
                <a:solidFill>
                  <a:srgbClr val="828282"/>
                </a:solidFill>
                <a:latin typeface="Calibri" panose="020F0502020204030204" pitchFamily="34" charset="0"/>
                <a:cs typeface="Helvetica Neue"/>
              </a:rPr>
              <a:t>Double node of parallel elements with stiffener</a:t>
            </a:r>
          </a:p>
          <a:p>
            <a:pPr marL="342900" indent="-342900">
              <a:buAutoNum type="arabicPeriod"/>
            </a:pPr>
            <a:r>
              <a:rPr lang="en-US" sz="1600" dirty="0">
                <a:solidFill>
                  <a:srgbClr val="828282"/>
                </a:solidFill>
                <a:latin typeface="Calibri" panose="020F0502020204030204" pitchFamily="34" charset="0"/>
                <a:cs typeface="Helvetica Neue"/>
              </a:rPr>
              <a:t>Stiffening of node with gusset</a:t>
            </a:r>
            <a:endParaRPr lang="ro-RO" sz="1600" dirty="0">
              <a:solidFill>
                <a:srgbClr val="828282"/>
              </a:solidFill>
              <a:latin typeface="Calibri" panose="020F0502020204030204" pitchFamily="34" charset="0"/>
              <a:cs typeface="Helvetica Neue"/>
            </a:endParaRPr>
          </a:p>
          <a:p>
            <a:pPr marL="342900" indent="-342900">
              <a:buAutoNum type="arabicPeriod"/>
            </a:pPr>
            <a:r>
              <a:rPr lang="ro-RO" sz="1600" dirty="0" err="1">
                <a:solidFill>
                  <a:srgbClr val="828282"/>
                </a:solidFill>
                <a:latin typeface="Calibri" panose="020F0502020204030204" pitchFamily="34" charset="0"/>
                <a:cs typeface="Helvetica Neue"/>
              </a:rPr>
              <a:t>Intersection</a:t>
            </a:r>
            <a:r>
              <a:rPr lang="ro-RO" sz="1600" dirty="0">
                <a:solidFill>
                  <a:srgbClr val="828282"/>
                </a:solidFill>
                <a:latin typeface="Calibri" panose="020F0502020204030204" pitchFamily="34" charset="0"/>
                <a:cs typeface="Helvetica Neue"/>
              </a:rPr>
              <a:t> of I </a:t>
            </a:r>
            <a:r>
              <a:rPr lang="ro-RO" sz="1600" dirty="0" err="1">
                <a:solidFill>
                  <a:srgbClr val="828282"/>
                </a:solidFill>
                <a:latin typeface="Calibri" panose="020F0502020204030204" pitchFamily="34" charset="0"/>
                <a:cs typeface="Helvetica Neue"/>
              </a:rPr>
              <a:t>beams</a:t>
            </a:r>
            <a:endParaRPr lang="ro-RO" sz="1600" dirty="0">
              <a:solidFill>
                <a:srgbClr val="828282"/>
              </a:solidFill>
              <a:latin typeface="Calibri" panose="020F0502020204030204" pitchFamily="34" charset="0"/>
              <a:cs typeface="Helvetica Neue"/>
            </a:endParaRPr>
          </a:p>
          <a:p>
            <a:pPr marL="342900" indent="-342900">
              <a:buAutoNum type="arabicPeriod"/>
            </a:pPr>
            <a:r>
              <a:rPr lang="ro-RO" sz="1600" dirty="0" err="1">
                <a:solidFill>
                  <a:srgbClr val="828282"/>
                </a:solidFill>
                <a:latin typeface="Calibri" panose="020F0502020204030204" pitchFamily="34" charset="0"/>
                <a:cs typeface="Helvetica Neue"/>
              </a:rPr>
              <a:t>Node</a:t>
            </a:r>
            <a:r>
              <a:rPr lang="ro-RO" sz="1600" dirty="0">
                <a:solidFill>
                  <a:srgbClr val="828282"/>
                </a:solidFill>
                <a:latin typeface="Calibri" panose="020F0502020204030204" pitchFamily="34" charset="0"/>
                <a:cs typeface="Helvetica Neue"/>
              </a:rPr>
              <a:t> of </a:t>
            </a:r>
            <a:r>
              <a:rPr lang="ro-RO" sz="1600" dirty="0" err="1">
                <a:solidFill>
                  <a:srgbClr val="828282"/>
                </a:solidFill>
                <a:latin typeface="Calibri" panose="020F0502020204030204" pitchFamily="34" charset="0"/>
                <a:cs typeface="Helvetica Neue"/>
              </a:rPr>
              <a:t>two</a:t>
            </a:r>
            <a:r>
              <a:rPr lang="ro-RO" sz="1600" dirty="0">
                <a:solidFill>
                  <a:srgbClr val="828282"/>
                </a:solidFill>
                <a:latin typeface="Calibri" panose="020F0502020204030204" pitchFamily="34" charset="0"/>
                <a:cs typeface="Helvetica Neue"/>
              </a:rPr>
              <a:t> </a:t>
            </a:r>
            <a:r>
              <a:rPr lang="ro-RO" sz="1600" dirty="0" err="1">
                <a:solidFill>
                  <a:srgbClr val="828282"/>
                </a:solidFill>
                <a:latin typeface="Calibri" panose="020F0502020204030204" pitchFamily="34" charset="0"/>
                <a:cs typeface="Helvetica Neue"/>
              </a:rPr>
              <a:t>elements</a:t>
            </a:r>
            <a:endParaRPr lang="ro-RO" sz="1600" dirty="0">
              <a:solidFill>
                <a:srgbClr val="828282"/>
              </a:solidFill>
              <a:latin typeface="Calibri" panose="020F0502020204030204" pitchFamily="34" charset="0"/>
              <a:cs typeface="Helvetica Neue"/>
            </a:endParaRPr>
          </a:p>
          <a:p>
            <a:pPr marL="342900" indent="-342900">
              <a:buAutoNum type="arabicPeriod"/>
            </a:pPr>
            <a:r>
              <a:rPr lang="ro-RO" sz="1600" dirty="0" err="1">
                <a:solidFill>
                  <a:srgbClr val="828282"/>
                </a:solidFill>
                <a:latin typeface="Calibri" panose="020F0502020204030204" pitchFamily="34" charset="0"/>
                <a:cs typeface="Helvetica Neue"/>
              </a:rPr>
              <a:t>Beams</a:t>
            </a:r>
            <a:r>
              <a:rPr lang="ro-RO" sz="1600" dirty="0">
                <a:solidFill>
                  <a:srgbClr val="828282"/>
                </a:solidFill>
                <a:latin typeface="Calibri" panose="020F0502020204030204" pitchFamily="34" charset="0"/>
                <a:cs typeface="Helvetica Neue"/>
              </a:rPr>
              <a:t> </a:t>
            </a:r>
            <a:r>
              <a:rPr lang="ro-RO" sz="1600" dirty="0" err="1">
                <a:solidFill>
                  <a:srgbClr val="828282"/>
                </a:solidFill>
                <a:latin typeface="Calibri" panose="020F0502020204030204" pitchFamily="34" charset="0"/>
                <a:cs typeface="Helvetica Neue"/>
              </a:rPr>
              <a:t>node</a:t>
            </a:r>
            <a:endParaRPr lang="ro-RO" sz="1600" dirty="0">
              <a:solidFill>
                <a:srgbClr val="828282"/>
              </a:solidFill>
              <a:latin typeface="Calibri" panose="020F0502020204030204" pitchFamily="34" charset="0"/>
              <a:cs typeface="Helvetica Neue"/>
            </a:endParaRPr>
          </a:p>
          <a:p>
            <a:pPr marL="342900" indent="-342900">
              <a:buAutoNum type="arabicPeriod"/>
            </a:pPr>
            <a:r>
              <a:rPr lang="ro-RO" sz="1600" dirty="0" err="1">
                <a:solidFill>
                  <a:srgbClr val="828282"/>
                </a:solidFill>
                <a:latin typeface="Calibri" panose="020F0502020204030204" pitchFamily="34" charset="0"/>
                <a:cs typeface="Helvetica Neue"/>
              </a:rPr>
              <a:t>Tubes</a:t>
            </a:r>
            <a:r>
              <a:rPr lang="ro-RO" sz="1600" dirty="0">
                <a:solidFill>
                  <a:srgbClr val="828282"/>
                </a:solidFill>
                <a:latin typeface="Calibri" panose="020F0502020204030204" pitchFamily="34" charset="0"/>
                <a:cs typeface="Helvetica Neue"/>
              </a:rPr>
              <a:t> </a:t>
            </a:r>
            <a:r>
              <a:rPr lang="ro-RO" sz="1600" dirty="0" err="1">
                <a:solidFill>
                  <a:srgbClr val="828282"/>
                </a:solidFill>
                <a:latin typeface="Calibri" panose="020F0502020204030204" pitchFamily="34" charset="0"/>
                <a:cs typeface="Helvetica Neue"/>
              </a:rPr>
              <a:t>node</a:t>
            </a:r>
            <a:endParaRPr lang="en-US" sz="1600" dirty="0">
              <a:solidFill>
                <a:srgbClr val="828282"/>
              </a:solidFill>
              <a:latin typeface="Calibri" panose="020F0502020204030204" pitchFamily="34" charset="0"/>
              <a:cs typeface="Helvetica Neue"/>
            </a:endParaRPr>
          </a:p>
        </p:txBody>
      </p:sp>
      <p:sp>
        <p:nvSpPr>
          <p:cNvPr id="45" name="Rectangle 17">
            <a:extLst>
              <a:ext uri="{FF2B5EF4-FFF2-40B4-BE49-F238E27FC236}">
                <a16:creationId xmlns:a16="http://schemas.microsoft.com/office/drawing/2014/main" id="{2995973B-9220-0949-B30E-72CC9B21FFD3}"/>
              </a:ext>
            </a:extLst>
          </p:cNvPr>
          <p:cNvSpPr/>
          <p:nvPr/>
        </p:nvSpPr>
        <p:spPr>
          <a:xfrm flipH="1">
            <a:off x="320307" y="4154905"/>
            <a:ext cx="1963719" cy="97304"/>
          </a:xfrm>
          <a:prstGeom prst="rect">
            <a:avLst/>
          </a:prstGeom>
          <a:solidFill>
            <a:srgbClr val="D01F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D01F58"/>
              </a:solidFill>
              <a:latin typeface="Calibri" panose="020F0502020204030204" pitchFamily="34" charset="0"/>
              <a:cs typeface="Helvetica Neue"/>
            </a:endParaRPr>
          </a:p>
        </p:txBody>
      </p:sp>
      <p:sp>
        <p:nvSpPr>
          <p:cNvPr id="46" name="Rectangle 18">
            <a:extLst>
              <a:ext uri="{FF2B5EF4-FFF2-40B4-BE49-F238E27FC236}">
                <a16:creationId xmlns:a16="http://schemas.microsoft.com/office/drawing/2014/main" id="{7FA385A1-1788-314D-A185-AB9ADA04D7C7}"/>
              </a:ext>
            </a:extLst>
          </p:cNvPr>
          <p:cNvSpPr/>
          <p:nvPr/>
        </p:nvSpPr>
        <p:spPr>
          <a:xfrm flipH="1">
            <a:off x="2514867" y="4154905"/>
            <a:ext cx="1963719" cy="97304"/>
          </a:xfrm>
          <a:prstGeom prst="rect">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7A2472"/>
              </a:solidFill>
              <a:latin typeface="Calibri" panose="020F0502020204030204" pitchFamily="34" charset="0"/>
              <a:cs typeface="Helvetica Neue"/>
            </a:endParaRPr>
          </a:p>
        </p:txBody>
      </p:sp>
      <p:sp>
        <p:nvSpPr>
          <p:cNvPr id="47" name="Rectangle 19">
            <a:extLst>
              <a:ext uri="{FF2B5EF4-FFF2-40B4-BE49-F238E27FC236}">
                <a16:creationId xmlns:a16="http://schemas.microsoft.com/office/drawing/2014/main" id="{D89093DB-BD9F-5443-B07D-B2AE48E0AE76}"/>
              </a:ext>
            </a:extLst>
          </p:cNvPr>
          <p:cNvSpPr/>
          <p:nvPr/>
        </p:nvSpPr>
        <p:spPr>
          <a:xfrm flipH="1">
            <a:off x="4709425" y="4154905"/>
            <a:ext cx="1963719" cy="97304"/>
          </a:xfrm>
          <a:prstGeom prst="rect">
            <a:avLst/>
          </a:prstGeom>
          <a:solidFill>
            <a:srgbClr val="F296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2961D"/>
              </a:solidFill>
              <a:latin typeface="Calibri" panose="020F0502020204030204" pitchFamily="34" charset="0"/>
              <a:cs typeface="Helvetica Neue"/>
            </a:endParaRPr>
          </a:p>
        </p:txBody>
      </p:sp>
      <p:sp>
        <p:nvSpPr>
          <p:cNvPr id="29" name="TextBox 21">
            <a:extLst>
              <a:ext uri="{FF2B5EF4-FFF2-40B4-BE49-F238E27FC236}">
                <a16:creationId xmlns:a16="http://schemas.microsoft.com/office/drawing/2014/main" id="{4211FCDD-C03B-A844-BDF6-D81961848335}"/>
              </a:ext>
            </a:extLst>
          </p:cNvPr>
          <p:cNvSpPr txBox="1"/>
          <p:nvPr/>
        </p:nvSpPr>
        <p:spPr>
          <a:xfrm>
            <a:off x="248478" y="932485"/>
            <a:ext cx="3614767" cy="769441"/>
          </a:xfrm>
          <a:prstGeom prst="rect">
            <a:avLst/>
          </a:prstGeom>
          <a:noFill/>
        </p:spPr>
        <p:txBody>
          <a:bodyPr wrap="square" rtlCol="0">
            <a:spAutoFit/>
          </a:bodyPr>
          <a:lstStyle/>
          <a:p>
            <a:r>
              <a:rPr lang="en-US" sz="4400" b="1" dirty="0">
                <a:solidFill>
                  <a:srgbClr val="363346"/>
                </a:solidFill>
              </a:rPr>
              <a:t>INDEX</a:t>
            </a:r>
          </a:p>
        </p:txBody>
      </p:sp>
    </p:spTree>
    <p:custDataLst>
      <p:tags r:id="rId1"/>
    </p:custDataLst>
    <p:extLst>
      <p:ext uri="{BB962C8B-B14F-4D97-AF65-F5344CB8AC3E}">
        <p14:creationId xmlns:p14="http://schemas.microsoft.com/office/powerpoint/2010/main" val="95177276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a:t>
            </a:r>
            <a:r>
              <a:rPr lang="en-US" cap="all" dirty="0"/>
              <a:t>Railway stock</a:t>
            </a:r>
          </a:p>
        </p:txBody>
      </p:sp>
      <p:sp>
        <p:nvSpPr>
          <p:cNvPr id="5" name="Round Same Side Corner Rectangle 4">
            <a:hlinkClick r:id="rId3" action="ppaction://hlinksldjump"/>
          </p:cNvPr>
          <p:cNvSpPr/>
          <p:nvPr/>
        </p:nvSpPr>
        <p:spPr>
          <a:xfrm>
            <a:off x="171080" y="6453809"/>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6" name="Round Same Side Corner Rectangle 5">
            <a:hlinkClick r:id="rId4" action="ppaction://hlinksldjump"/>
          </p:cNvPr>
          <p:cNvSpPr/>
          <p:nvPr/>
        </p:nvSpPr>
        <p:spPr>
          <a:xfrm>
            <a:off x="7459776" y="6460435"/>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8" name="TextBox 7">
            <a:extLst>
              <a:ext uri="{FF2B5EF4-FFF2-40B4-BE49-F238E27FC236}">
                <a16:creationId xmlns:a16="http://schemas.microsoft.com/office/drawing/2014/main" id="{5160D396-1714-4DFA-B651-7CCC474EDF86}"/>
              </a:ext>
            </a:extLst>
          </p:cNvPr>
          <p:cNvSpPr txBox="1"/>
          <p:nvPr/>
        </p:nvSpPr>
        <p:spPr>
          <a:xfrm>
            <a:off x="927653" y="982317"/>
            <a:ext cx="3202388" cy="3508653"/>
          </a:xfrm>
          <a:prstGeom prst="rect">
            <a:avLst/>
          </a:prstGeom>
          <a:noFill/>
        </p:spPr>
        <p:txBody>
          <a:bodyPr wrap="square" rtlCol="0">
            <a:spAutoFit/>
          </a:bodyPr>
          <a:lstStyle/>
          <a:p>
            <a:r>
              <a:rPr lang="ro-RO" sz="1200" b="1" dirty="0">
                <a:solidFill>
                  <a:srgbClr val="363346"/>
                </a:solidFill>
                <a:latin typeface="Dosis" panose="02010503020202060003" pitchFamily="2" charset="0"/>
              </a:rPr>
              <a:t>PIVOT GIRDER </a:t>
            </a:r>
            <a:r>
              <a:rPr lang="en-US" sz="1200" b="1" dirty="0">
                <a:solidFill>
                  <a:srgbClr val="363346"/>
                </a:solidFill>
                <a:latin typeface="Dosis" panose="02010503020202060003" pitchFamily="2" charset="0"/>
              </a:rPr>
              <a:t>-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The </a:t>
            </a:r>
            <a:r>
              <a:rPr lang="ro-RO" sz="1200" dirty="0">
                <a:solidFill>
                  <a:srgbClr val="828282"/>
                </a:solidFill>
                <a:latin typeface="Calibri" panose="020F0502020204030204" pitchFamily="34" charset="0"/>
                <a:cs typeface="Helvetica Neue"/>
              </a:rPr>
              <a:t>pivot </a:t>
            </a:r>
            <a:r>
              <a:rPr lang="ro-RO" sz="1200" dirty="0" err="1">
                <a:solidFill>
                  <a:srgbClr val="828282"/>
                </a:solidFill>
                <a:latin typeface="Calibri" panose="020F0502020204030204" pitchFamily="34" charset="0"/>
                <a:cs typeface="Helvetica Neue"/>
              </a:rPr>
              <a:t>girder</a:t>
            </a:r>
            <a:r>
              <a:rPr lang="ro-RO" sz="1200" dirty="0">
                <a:solidFill>
                  <a:srgbClr val="828282"/>
                </a:solidFill>
                <a:latin typeface="Calibri" panose="020F0502020204030204" pitchFamily="34" charset="0"/>
                <a:cs typeface="Helvetica Neue"/>
              </a:rPr>
              <a:t> (</a:t>
            </a:r>
            <a:r>
              <a:rPr lang="en-US" sz="1200" dirty="0">
                <a:solidFill>
                  <a:srgbClr val="828282"/>
                </a:solidFill>
                <a:latin typeface="Calibri" panose="020F0502020204030204" pitchFamily="34" charset="0"/>
                <a:cs typeface="Helvetica Neue"/>
              </a:rPr>
              <a:t>crossbeam</a:t>
            </a:r>
            <a:r>
              <a:rPr lang="ro-RO" sz="1200" dirty="0">
                <a:solidFill>
                  <a:srgbClr val="828282"/>
                </a:solidFill>
                <a:latin typeface="Calibri" panose="020F0502020204030204" pitchFamily="34" charset="0"/>
                <a:cs typeface="Helvetica Neue"/>
              </a:rPr>
              <a:t>)</a:t>
            </a:r>
            <a:r>
              <a:rPr lang="en-US" sz="1200" dirty="0">
                <a:solidFill>
                  <a:srgbClr val="828282"/>
                </a:solidFill>
                <a:latin typeface="Calibri" panose="020F0502020204030204" pitchFamily="34" charset="0"/>
                <a:cs typeface="Helvetica Neue"/>
              </a:rPr>
              <a:t> is a complex and rigid beam supporting at the ends on the side rails and supporting the rotational torque between the chassis and the cargo box. It is a strongly reinforced welded construction to take over the wagon's payloads and the possible unevenness of the railway. It houses the rotating torque that allows the two bogies to change their position relative to each other at the curves. </a:t>
            </a:r>
            <a:endParaRPr lang="ro-RO" sz="1200" dirty="0">
              <a:solidFill>
                <a:srgbClr val="828282"/>
              </a:solidFill>
              <a:latin typeface="Calibri" panose="020F0502020204030204" pitchFamily="34" charset="0"/>
              <a:cs typeface="Helvetica Neue"/>
            </a:endParaRPr>
          </a:p>
          <a:p>
            <a:pPr algn="just"/>
            <a:r>
              <a:rPr lang="en-US" sz="1200" dirty="0">
                <a:solidFill>
                  <a:srgbClr val="828282"/>
                </a:solidFill>
                <a:latin typeface="Calibri" panose="020F0502020204030204" pitchFamily="34" charset="0"/>
                <a:cs typeface="Helvetica Neue"/>
              </a:rPr>
              <a:t>Most of the welds are fillet welds. The weld considered for the project purposes is a simple fillet weld between the side walls and the superior plate.</a:t>
            </a:r>
          </a:p>
          <a:p>
            <a:pPr algn="just"/>
            <a:r>
              <a:rPr lang="en-US" sz="1200" dirty="0">
                <a:solidFill>
                  <a:srgbClr val="828282"/>
                </a:solidFill>
                <a:latin typeface="Calibri" panose="020F0502020204030204" pitchFamily="34" charset="0"/>
              </a:rPr>
              <a:t>Materials: </a:t>
            </a:r>
            <a:r>
              <a:rPr lang="en-US" sz="1200" dirty="0">
                <a:solidFill>
                  <a:schemeClr val="bg1">
                    <a:lumMod val="50000"/>
                  </a:schemeClr>
                </a:solidFill>
              </a:rPr>
              <a:t>S355J2-N</a:t>
            </a:r>
            <a:endParaRPr lang="en-US" sz="1200" dirty="0">
              <a:solidFill>
                <a:srgbClr val="363346"/>
              </a:solidFill>
              <a:latin typeface="Dosis" panose="02010503020202060003" pitchFamily="2" charset="0"/>
            </a:endParaRPr>
          </a:p>
          <a:p>
            <a:endParaRPr lang="en-US" dirty="0">
              <a:solidFill>
                <a:srgbClr val="363346"/>
              </a:solidFill>
              <a:latin typeface="Dosis" panose="02010503020202060003" pitchFamily="2" charset="0"/>
            </a:endParaRPr>
          </a:p>
        </p:txBody>
      </p:sp>
      <p:sp>
        <p:nvSpPr>
          <p:cNvPr id="19" name="Round Same Side Corner Rectangle 5">
            <a:hlinkClick r:id="rId5" action="ppaction://hlinksldjump"/>
            <a:extLst>
              <a:ext uri="{FF2B5EF4-FFF2-40B4-BE49-F238E27FC236}">
                <a16:creationId xmlns:a16="http://schemas.microsoft.com/office/drawing/2014/main" id="{C2A79A35-5B9A-4036-87F1-AB9B826E4AA3}"/>
              </a:ext>
            </a:extLst>
          </p:cNvPr>
          <p:cNvSpPr/>
          <p:nvPr/>
        </p:nvSpPr>
        <p:spPr>
          <a:xfrm>
            <a:off x="171080" y="6453809"/>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20" name="Round Same Side Corner Rectangle 6">
            <a:hlinkClick r:id="rId4" action="ppaction://hlinksldjump"/>
            <a:extLst>
              <a:ext uri="{FF2B5EF4-FFF2-40B4-BE49-F238E27FC236}">
                <a16:creationId xmlns:a16="http://schemas.microsoft.com/office/drawing/2014/main" id="{0D5CB31A-3830-4EEC-B32F-248306F1A79A}"/>
              </a:ext>
            </a:extLst>
          </p:cNvPr>
          <p:cNvSpPr/>
          <p:nvPr/>
        </p:nvSpPr>
        <p:spPr>
          <a:xfrm>
            <a:off x="7459776" y="6460435"/>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pic>
        <p:nvPicPr>
          <p:cNvPr id="12" name="Imagine 11">
            <a:extLst>
              <a:ext uri="{FF2B5EF4-FFF2-40B4-BE49-F238E27FC236}">
                <a16:creationId xmlns:a16="http://schemas.microsoft.com/office/drawing/2014/main" id="{340A311A-E138-4B7C-9854-338FACC353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51"/>
          <a:stretch/>
        </p:blipFill>
        <p:spPr>
          <a:xfrm>
            <a:off x="6320134" y="518800"/>
            <a:ext cx="2730082" cy="2808541"/>
          </a:xfrm>
          <a:prstGeom prst="rect">
            <a:avLst/>
          </a:prstGeom>
        </p:spPr>
      </p:pic>
      <p:pic>
        <p:nvPicPr>
          <p:cNvPr id="15" name="Imagine 14">
            <a:extLst>
              <a:ext uri="{FF2B5EF4-FFF2-40B4-BE49-F238E27FC236}">
                <a16:creationId xmlns:a16="http://schemas.microsoft.com/office/drawing/2014/main" id="{73AE3614-56E0-4E7D-BAD3-1A7337FD50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a:stretch/>
        </p:blipFill>
        <p:spPr>
          <a:xfrm>
            <a:off x="6320133" y="3325501"/>
            <a:ext cx="2730083" cy="2452368"/>
          </a:xfrm>
          <a:prstGeom prst="rect">
            <a:avLst/>
          </a:prstGeom>
        </p:spPr>
      </p:pic>
      <p:sp>
        <p:nvSpPr>
          <p:cNvPr id="18" name="CasetăText 17">
            <a:extLst>
              <a:ext uri="{FF2B5EF4-FFF2-40B4-BE49-F238E27FC236}">
                <a16:creationId xmlns:a16="http://schemas.microsoft.com/office/drawing/2014/main" id="{62BB202F-ED56-4EDA-B3B1-923979BEABE5}"/>
              </a:ext>
            </a:extLst>
          </p:cNvPr>
          <p:cNvSpPr txBox="1"/>
          <p:nvPr/>
        </p:nvSpPr>
        <p:spPr>
          <a:xfrm>
            <a:off x="5421759" y="4640298"/>
            <a:ext cx="507639" cy="276999"/>
          </a:xfrm>
          <a:prstGeom prst="rect">
            <a:avLst/>
          </a:prstGeom>
          <a:noFill/>
        </p:spPr>
        <p:txBody>
          <a:bodyPr wrap="none" rtlCol="0">
            <a:spAutoFit/>
          </a:bodyPr>
          <a:lstStyle/>
          <a:p>
            <a:r>
              <a:rPr lang="ro-RO" sz="1200" dirty="0" err="1">
                <a:solidFill>
                  <a:srgbClr val="D01F58"/>
                </a:solidFill>
              </a:rPr>
              <a:t>Weld</a:t>
            </a:r>
            <a:endParaRPr lang="ro-RO" sz="1600" dirty="0">
              <a:solidFill>
                <a:srgbClr val="D01F58"/>
              </a:solidFill>
            </a:endParaRPr>
          </a:p>
        </p:txBody>
      </p:sp>
      <p:cxnSp>
        <p:nvCxnSpPr>
          <p:cNvPr id="21" name="Conector drept cu săgeată 20">
            <a:extLst>
              <a:ext uri="{FF2B5EF4-FFF2-40B4-BE49-F238E27FC236}">
                <a16:creationId xmlns:a16="http://schemas.microsoft.com/office/drawing/2014/main" id="{64CE69D5-9AA2-44A1-897C-ED0329252BCC}"/>
              </a:ext>
            </a:extLst>
          </p:cNvPr>
          <p:cNvCxnSpPr>
            <a:cxnSpLocks/>
          </p:cNvCxnSpPr>
          <p:nvPr/>
        </p:nvCxnSpPr>
        <p:spPr>
          <a:xfrm flipV="1">
            <a:off x="5900216" y="3916680"/>
            <a:ext cx="1171144" cy="842015"/>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drept cu săgeată 21">
            <a:extLst>
              <a:ext uri="{FF2B5EF4-FFF2-40B4-BE49-F238E27FC236}">
                <a16:creationId xmlns:a16="http://schemas.microsoft.com/office/drawing/2014/main" id="{7A82F52C-D797-4424-B0F1-AD4C92E69A96}"/>
              </a:ext>
            </a:extLst>
          </p:cNvPr>
          <p:cNvCxnSpPr>
            <a:cxnSpLocks/>
          </p:cNvCxnSpPr>
          <p:nvPr/>
        </p:nvCxnSpPr>
        <p:spPr>
          <a:xfrm flipV="1">
            <a:off x="5904797" y="1325880"/>
            <a:ext cx="1554979" cy="3424983"/>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el 3">
            <a:extLst>
              <a:ext uri="{FF2B5EF4-FFF2-40B4-BE49-F238E27FC236}">
                <a16:creationId xmlns:a16="http://schemas.microsoft.com/office/drawing/2014/main" id="{A94333E4-8D62-4299-B885-7AE5B7590964}"/>
              </a:ext>
            </a:extLst>
          </p:cNvPr>
          <p:cNvGraphicFramePr>
            <a:graphicFrameLocks noGrp="1"/>
          </p:cNvGraphicFramePr>
          <p:nvPr>
            <p:extLst>
              <p:ext uri="{D42A27DB-BD31-4B8C-83A1-F6EECF244321}">
                <p14:modId xmlns:p14="http://schemas.microsoft.com/office/powerpoint/2010/main" val="3623787196"/>
              </p:ext>
            </p:extLst>
          </p:nvPr>
        </p:nvGraphicFramePr>
        <p:xfrm>
          <a:off x="798574" y="4803442"/>
          <a:ext cx="4322070" cy="915988"/>
        </p:xfrm>
        <a:graphic>
          <a:graphicData uri="http://schemas.openxmlformats.org/drawingml/2006/table">
            <a:tbl>
              <a:tblPr firstRow="1" bandRow="1">
                <a:tableStyleId>{17292A2E-F333-43FB-9621-5CBBE7FDCDCB}</a:tableStyleId>
              </a:tblPr>
              <a:tblGrid>
                <a:gridCol w="432207">
                  <a:extLst>
                    <a:ext uri="{9D8B030D-6E8A-4147-A177-3AD203B41FA5}">
                      <a16:colId xmlns:a16="http://schemas.microsoft.com/office/drawing/2014/main" val="1882468942"/>
                    </a:ext>
                  </a:extLst>
                </a:gridCol>
                <a:gridCol w="432207">
                  <a:extLst>
                    <a:ext uri="{9D8B030D-6E8A-4147-A177-3AD203B41FA5}">
                      <a16:colId xmlns:a16="http://schemas.microsoft.com/office/drawing/2014/main" val="3204640079"/>
                    </a:ext>
                  </a:extLst>
                </a:gridCol>
                <a:gridCol w="432207">
                  <a:extLst>
                    <a:ext uri="{9D8B030D-6E8A-4147-A177-3AD203B41FA5}">
                      <a16:colId xmlns:a16="http://schemas.microsoft.com/office/drawing/2014/main" val="3643200633"/>
                    </a:ext>
                  </a:extLst>
                </a:gridCol>
                <a:gridCol w="432207">
                  <a:extLst>
                    <a:ext uri="{9D8B030D-6E8A-4147-A177-3AD203B41FA5}">
                      <a16:colId xmlns:a16="http://schemas.microsoft.com/office/drawing/2014/main" val="1505062925"/>
                    </a:ext>
                  </a:extLst>
                </a:gridCol>
                <a:gridCol w="432207">
                  <a:extLst>
                    <a:ext uri="{9D8B030D-6E8A-4147-A177-3AD203B41FA5}">
                      <a16:colId xmlns:a16="http://schemas.microsoft.com/office/drawing/2014/main" val="423217185"/>
                    </a:ext>
                  </a:extLst>
                </a:gridCol>
                <a:gridCol w="432207">
                  <a:extLst>
                    <a:ext uri="{9D8B030D-6E8A-4147-A177-3AD203B41FA5}">
                      <a16:colId xmlns:a16="http://schemas.microsoft.com/office/drawing/2014/main" val="408368961"/>
                    </a:ext>
                  </a:extLst>
                </a:gridCol>
                <a:gridCol w="432207">
                  <a:extLst>
                    <a:ext uri="{9D8B030D-6E8A-4147-A177-3AD203B41FA5}">
                      <a16:colId xmlns:a16="http://schemas.microsoft.com/office/drawing/2014/main" val="1698889654"/>
                    </a:ext>
                  </a:extLst>
                </a:gridCol>
                <a:gridCol w="432207">
                  <a:extLst>
                    <a:ext uri="{9D8B030D-6E8A-4147-A177-3AD203B41FA5}">
                      <a16:colId xmlns:a16="http://schemas.microsoft.com/office/drawing/2014/main" val="1899980758"/>
                    </a:ext>
                  </a:extLst>
                </a:gridCol>
                <a:gridCol w="432207">
                  <a:extLst>
                    <a:ext uri="{9D8B030D-6E8A-4147-A177-3AD203B41FA5}">
                      <a16:colId xmlns:a16="http://schemas.microsoft.com/office/drawing/2014/main" val="1803690970"/>
                    </a:ext>
                  </a:extLst>
                </a:gridCol>
                <a:gridCol w="432207">
                  <a:extLst>
                    <a:ext uri="{9D8B030D-6E8A-4147-A177-3AD203B41FA5}">
                      <a16:colId xmlns:a16="http://schemas.microsoft.com/office/drawing/2014/main" val="806722948"/>
                    </a:ext>
                  </a:extLst>
                </a:gridCol>
              </a:tblGrid>
              <a:tr h="156075">
                <a:tc rowSpan="2">
                  <a:txBody>
                    <a:bodyPr/>
                    <a:lstStyle/>
                    <a:p>
                      <a:r>
                        <a:rPr lang="ro-RO" sz="900" dirty="0"/>
                        <a:t>Grade</a:t>
                      </a:r>
                    </a:p>
                  </a:txBody>
                  <a:tcPr/>
                </a:tc>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P≤</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Cu</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Ni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Mo</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V</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8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effectLst/>
                        </a:rPr>
                        <a:t>S355J2-N</a:t>
                      </a:r>
                      <a:endParaRPr lang="ro-RO" sz="900" dirty="0">
                        <a:effectLst/>
                      </a:endParaRPr>
                    </a:p>
                    <a:p>
                      <a:endParaRPr lang="ro-RO" sz="900" b="0" dirty="0"/>
                    </a:p>
                  </a:txBody>
                  <a:tcPr/>
                </a:tc>
                <a:tc>
                  <a:txBody>
                    <a:bodyPr/>
                    <a:lstStyle/>
                    <a:p>
                      <a:pPr algn="just">
                        <a:lnSpc>
                          <a:spcPct val="150000"/>
                        </a:lnSpc>
                        <a:spcAft>
                          <a:spcPts val="0"/>
                        </a:spcAft>
                      </a:pPr>
                      <a:r>
                        <a:rPr lang="en-US" sz="900" dirty="0">
                          <a:effectLst/>
                        </a:rPr>
                        <a:t>0,20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0,50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0,90-</a:t>
                      </a:r>
                      <a:endParaRPr lang="ro-RO" sz="900" dirty="0">
                        <a:effectLst/>
                      </a:endParaRPr>
                    </a:p>
                    <a:p>
                      <a:pPr algn="just">
                        <a:lnSpc>
                          <a:spcPct val="150000"/>
                        </a:lnSpc>
                        <a:spcAft>
                          <a:spcPts val="0"/>
                        </a:spcAft>
                      </a:pPr>
                      <a:r>
                        <a:rPr lang="en-US" sz="900" dirty="0">
                          <a:effectLst/>
                        </a:rPr>
                        <a:t>1,55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0,035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0,030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a:t>
                      </a:r>
                      <a:r>
                        <a:rPr lang="ro-RO" sz="900" dirty="0">
                          <a:effectLst/>
                        </a:rPr>
                        <a:t>.35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0.50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0.10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0.12</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spTree>
    <p:custDataLst>
      <p:tags r:id="rId1"/>
    </p:custDataLst>
    <p:extLst>
      <p:ext uri="{BB962C8B-B14F-4D97-AF65-F5344CB8AC3E}">
        <p14:creationId xmlns:p14="http://schemas.microsoft.com/office/powerpoint/2010/main" val="396786299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a:t>
            </a:r>
            <a:r>
              <a:rPr lang="en-US" cap="all" dirty="0"/>
              <a:t>Railway stock</a:t>
            </a:r>
          </a:p>
        </p:txBody>
      </p:sp>
      <p:sp>
        <p:nvSpPr>
          <p:cNvPr id="26" name="TextBox 7">
            <a:extLst>
              <a:ext uri="{FF2B5EF4-FFF2-40B4-BE49-F238E27FC236}">
                <a16:creationId xmlns:a16="http://schemas.microsoft.com/office/drawing/2014/main" id="{B6386F79-1C34-4044-93E4-2A88F5DBE865}"/>
              </a:ext>
            </a:extLst>
          </p:cNvPr>
          <p:cNvSpPr txBox="1"/>
          <p:nvPr/>
        </p:nvSpPr>
        <p:spPr>
          <a:xfrm>
            <a:off x="927652" y="982317"/>
            <a:ext cx="6433730" cy="276999"/>
          </a:xfrm>
          <a:prstGeom prst="rect">
            <a:avLst/>
          </a:prstGeom>
          <a:noFill/>
        </p:spPr>
        <p:txBody>
          <a:bodyPr wrap="square" rtlCol="0">
            <a:spAutoFit/>
          </a:bodyPr>
          <a:lstStyle/>
          <a:p>
            <a:r>
              <a:rPr lang="ro-RO" sz="1200" b="1" dirty="0">
                <a:latin typeface="Dosis" panose="02010503020202060003" pitchFamily="2" charset="0"/>
              </a:rPr>
              <a:t>PIVOT GIRDER – </a:t>
            </a:r>
            <a:r>
              <a:rPr lang="ro-RO" sz="1200" b="1" dirty="0">
                <a:solidFill>
                  <a:srgbClr val="363346"/>
                </a:solidFill>
                <a:latin typeface="Dosis" panose="02010503020202060003" pitchFamily="2" charset="0"/>
              </a:rPr>
              <a:t>WPS WELD (</a:t>
            </a:r>
            <a:r>
              <a:rPr lang="ro-RO" sz="1200" b="1" dirty="0" err="1">
                <a:solidFill>
                  <a:srgbClr val="363346"/>
                </a:solidFill>
                <a:latin typeface="Dosis" panose="02010503020202060003" pitchFamily="2" charset="0"/>
              </a:rPr>
              <a:t>side</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wall</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superior plate)</a:t>
            </a:r>
            <a:endParaRPr lang="en-US" sz="1200" b="1" dirty="0">
              <a:solidFill>
                <a:srgbClr val="363346"/>
              </a:solidFill>
              <a:latin typeface="Dosis" panose="02010503020202060003" pitchFamily="2" charset="0"/>
            </a:endParaRPr>
          </a:p>
        </p:txBody>
      </p:sp>
      <p:graphicFrame>
        <p:nvGraphicFramePr>
          <p:cNvPr id="29" name="Tabel 28">
            <a:extLst>
              <a:ext uri="{FF2B5EF4-FFF2-40B4-BE49-F238E27FC236}">
                <a16:creationId xmlns:a16="http://schemas.microsoft.com/office/drawing/2014/main" id="{C09144F5-61A7-4F71-BA4E-5171F80DD38D}"/>
              </a:ext>
            </a:extLst>
          </p:cNvPr>
          <p:cNvGraphicFramePr>
            <a:graphicFrameLocks noGrp="1"/>
          </p:cNvGraphicFramePr>
          <p:nvPr>
            <p:extLst>
              <p:ext uri="{D42A27DB-BD31-4B8C-83A1-F6EECF244321}">
                <p14:modId xmlns:p14="http://schemas.microsoft.com/office/powerpoint/2010/main" val="839690997"/>
              </p:ext>
            </p:extLst>
          </p:nvPr>
        </p:nvGraphicFramePr>
        <p:xfrm>
          <a:off x="168584" y="1449175"/>
          <a:ext cx="7192798" cy="342900"/>
        </p:xfrm>
        <a:graphic>
          <a:graphicData uri="http://schemas.openxmlformats.org/drawingml/2006/table">
            <a:tbl>
              <a:tblPr firstRow="1" firstCol="1" bandRow="1">
                <a:tableStyleId>{00A15C55-8517-42AA-B614-E9B94910E393}</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en-US" sz="1100" dirty="0">
                          <a:effectLst/>
                        </a:rPr>
                        <a:t>1</a:t>
                      </a:r>
                      <a:r>
                        <a:rPr lang="ro-RO"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30" name="Tabel 29">
            <a:extLst>
              <a:ext uri="{FF2B5EF4-FFF2-40B4-BE49-F238E27FC236}">
                <a16:creationId xmlns:a16="http://schemas.microsoft.com/office/drawing/2014/main" id="{840FB9E9-ED7D-4443-A2CE-1DFD88375FBB}"/>
              </a:ext>
            </a:extLst>
          </p:cNvPr>
          <p:cNvGraphicFramePr>
            <a:graphicFrameLocks noGrp="1"/>
          </p:cNvGraphicFramePr>
          <p:nvPr>
            <p:extLst>
              <p:ext uri="{D42A27DB-BD31-4B8C-83A1-F6EECF244321}">
                <p14:modId xmlns:p14="http://schemas.microsoft.com/office/powerpoint/2010/main" val="3573537446"/>
              </p:ext>
            </p:extLst>
          </p:nvPr>
        </p:nvGraphicFramePr>
        <p:xfrm>
          <a:off x="164984" y="1819157"/>
          <a:ext cx="7190302" cy="1767080"/>
        </p:xfrm>
        <a:graphic>
          <a:graphicData uri="http://schemas.openxmlformats.org/drawingml/2006/table">
            <a:tbl>
              <a:tblPr firstRow="1" firstCol="1" bandRow="1">
                <a:tableStyleId>{00A15C55-8517-42AA-B614-E9B94910E393}</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MEVA Drobeta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Workshop, </a:t>
                      </a:r>
                      <a:r>
                        <a:rPr lang="ro-RO" sz="900" dirty="0">
                          <a:effectLst/>
                        </a:rPr>
                        <a:t>Drobeta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S355J2-N</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10</a:t>
                      </a:r>
                      <a:r>
                        <a:rPr lang="en-US" sz="900" dirty="0">
                          <a:effectLst/>
                        </a:rPr>
                        <a:t> to </a:t>
                      </a:r>
                      <a:r>
                        <a:rPr lang="ro-RO" sz="900" dirty="0">
                          <a:effectLst/>
                        </a:rPr>
                        <a:t>12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PB</a:t>
                      </a:r>
                      <a:r>
                        <a:rPr lang="en-US" sz="900" dirty="0">
                          <a:effectLst/>
                        </a:rPr>
                        <a:t> (horizontal)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b="0" dirty="0">
                          <a:solidFill>
                            <a:schemeClr val="tx1"/>
                          </a:solidFill>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32" name="Tabel 31">
            <a:extLst>
              <a:ext uri="{FF2B5EF4-FFF2-40B4-BE49-F238E27FC236}">
                <a16:creationId xmlns:a16="http://schemas.microsoft.com/office/drawing/2014/main" id="{9CB7F0AE-1B7B-4115-8880-FDCF78D8B485}"/>
              </a:ext>
            </a:extLst>
          </p:cNvPr>
          <p:cNvGraphicFramePr>
            <a:graphicFrameLocks noGrp="1"/>
          </p:cNvGraphicFramePr>
          <p:nvPr>
            <p:extLst>
              <p:ext uri="{D42A27DB-BD31-4B8C-83A1-F6EECF244321}">
                <p14:modId xmlns:p14="http://schemas.microsoft.com/office/powerpoint/2010/main" val="3404011033"/>
              </p:ext>
            </p:extLst>
          </p:nvPr>
        </p:nvGraphicFramePr>
        <p:xfrm>
          <a:off x="164983" y="3615996"/>
          <a:ext cx="7190303" cy="630555"/>
        </p:xfrm>
        <a:graphic>
          <a:graphicData uri="http://schemas.openxmlformats.org/drawingml/2006/table">
            <a:tbl>
              <a:tblPr firstRow="1" firstCol="1" bandRow="1">
                <a:tableStyleId>{00A15C55-8517-42AA-B614-E9B94910E393}</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54558">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255</a:t>
                      </a:r>
                      <a:r>
                        <a:rPr lang="en-US" sz="1000" dirty="0">
                          <a:effectLst/>
                        </a:rPr>
                        <a:t> ± 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7</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31</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13325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r h="0">
                <a:tc>
                  <a:txBody>
                    <a:bodyPr/>
                    <a:lstStyle/>
                    <a:p>
                      <a:pPr algn="ctr">
                        <a:lnSpc>
                          <a:spcPct val="107000"/>
                        </a:lnSpc>
                        <a:spcAft>
                          <a:spcPts val="0"/>
                        </a:spcAft>
                      </a:pPr>
                      <a:r>
                        <a:rPr lang="en-US" sz="1000">
                          <a:effectLst/>
                        </a:rPr>
                        <a:t>2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255</a:t>
                      </a:r>
                      <a:r>
                        <a:rPr lang="en-US" sz="1000" dirty="0">
                          <a:effectLst/>
                        </a:rPr>
                        <a:t> ± 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7</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31</a:t>
                      </a:r>
                      <a:r>
                        <a:rPr lang="en-US" sz="1000" dirty="0">
                          <a:effectLst/>
                        </a:rPr>
                        <a:t>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13325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7052372"/>
                  </a:ext>
                </a:extLst>
              </a:tr>
            </a:tbl>
          </a:graphicData>
        </a:graphic>
      </p:graphicFrame>
      <p:graphicFrame>
        <p:nvGraphicFramePr>
          <p:cNvPr id="33" name="Tabel 32">
            <a:extLst>
              <a:ext uri="{FF2B5EF4-FFF2-40B4-BE49-F238E27FC236}">
                <a16:creationId xmlns:a16="http://schemas.microsoft.com/office/drawing/2014/main" id="{7503495C-B0F4-4E08-BBA3-9C52C0553D49}"/>
              </a:ext>
            </a:extLst>
          </p:cNvPr>
          <p:cNvGraphicFramePr>
            <a:graphicFrameLocks noGrp="1"/>
          </p:cNvGraphicFramePr>
          <p:nvPr>
            <p:extLst>
              <p:ext uri="{D42A27DB-BD31-4B8C-83A1-F6EECF244321}">
                <p14:modId xmlns:p14="http://schemas.microsoft.com/office/powerpoint/2010/main" val="1687400695"/>
              </p:ext>
            </p:extLst>
          </p:nvPr>
        </p:nvGraphicFramePr>
        <p:xfrm>
          <a:off x="164983" y="4408249"/>
          <a:ext cx="7190303" cy="1771571"/>
        </p:xfrm>
        <a:graphic>
          <a:graphicData uri="http://schemas.openxmlformats.org/drawingml/2006/table">
            <a:tbl>
              <a:tblPr firstRow="1" firstCol="1" bandRow="1">
                <a:tableStyleId>{00A15C55-8517-42AA-B614-E9B94910E393}</a:tableStyleId>
              </a:tblPr>
              <a:tblGrid>
                <a:gridCol w="2480681">
                  <a:extLst>
                    <a:ext uri="{9D8B030D-6E8A-4147-A177-3AD203B41FA5}">
                      <a16:colId xmlns:a16="http://schemas.microsoft.com/office/drawing/2014/main" val="1560290216"/>
                    </a:ext>
                  </a:extLst>
                </a:gridCol>
                <a:gridCol w="1872996">
                  <a:extLst>
                    <a:ext uri="{9D8B030D-6E8A-4147-A177-3AD203B41FA5}">
                      <a16:colId xmlns:a16="http://schemas.microsoft.com/office/drawing/2014/main" val="1229687500"/>
                    </a:ext>
                  </a:extLst>
                </a:gridCol>
                <a:gridCol w="2836626">
                  <a:extLst>
                    <a:ext uri="{9D8B030D-6E8A-4147-A177-3AD203B41FA5}">
                      <a16:colId xmlns:a16="http://schemas.microsoft.com/office/drawing/2014/main" val="386965894"/>
                    </a:ext>
                  </a:extLst>
                </a:gridCol>
              </a:tblGrid>
              <a:tr h="352447">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100" b="0" dirty="0">
                          <a:solidFill>
                            <a:schemeClr val="tx1"/>
                          </a:solidFill>
                          <a:effectLst/>
                        </a:rPr>
                        <a:t>NO</a:t>
                      </a:r>
                      <a:endParaRPr lang="ro-RO" sz="1100" dirty="0">
                        <a:effectLst/>
                      </a:endParaRPr>
                    </a:p>
                    <a:p>
                      <a:pPr>
                        <a:lnSpc>
                          <a:spcPct val="107000"/>
                        </a:lnSpc>
                        <a:spcAft>
                          <a:spcPts val="0"/>
                        </a:spcAft>
                      </a:pPr>
                      <a:r>
                        <a:rPr lang="en-US" sz="600" dirty="0">
                          <a:effectLst/>
                        </a:rPr>
                        <a:t> </a:t>
                      </a:r>
                      <a:endParaRPr lang="ro-RO" sz="1100" dirty="0">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185468">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M21 - 18</a:t>
                      </a:r>
                      <a:r>
                        <a:rPr lang="en-US" sz="1000" dirty="0">
                          <a:effectLst/>
                        </a:rPr>
                        <a:t>%CO</a:t>
                      </a:r>
                      <a:r>
                        <a:rPr lang="en-US" sz="1000" baseline="-25000" dirty="0">
                          <a:effectLst/>
                        </a:rPr>
                        <a:t>2</a:t>
                      </a:r>
                      <a:r>
                        <a:rPr lang="en-US" sz="1000" dirty="0">
                          <a:effectLst/>
                        </a:rPr>
                        <a:t> </a:t>
                      </a:r>
                      <a:r>
                        <a:rPr lang="ro-RO" sz="1000" dirty="0">
                          <a:effectLst/>
                        </a:rPr>
                        <a:t>+ rest Ar</a:t>
                      </a: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endParaRPr lang="ro-RO" sz="1000" b="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ro-RO" sz="1000" b="0" dirty="0" err="1">
                          <a:effectLst/>
                          <a:latin typeface="+mn-lt"/>
                          <a:ea typeface="Calibri" panose="020F0502020204030204" pitchFamily="34" charset="0"/>
                          <a:cs typeface="Times New Roman" panose="02020603050405020304" pitchFamily="18" charset="0"/>
                        </a:rPr>
                        <a:t>Stick</a:t>
                      </a:r>
                      <a:r>
                        <a:rPr lang="ro-RO" sz="1000" b="0" dirty="0">
                          <a:effectLst/>
                          <a:latin typeface="+mn-lt"/>
                          <a:ea typeface="Calibri" panose="020F0502020204030204" pitchFamily="34" charset="0"/>
                          <a:cs typeface="Times New Roman" panose="02020603050405020304" pitchFamily="18" charset="0"/>
                        </a:rPr>
                        <a:t>-out: 15-18 mm</a:t>
                      </a:r>
                    </a:p>
                  </a:txBody>
                  <a:tcPr marL="68580" marR="68580" marT="0" marB="0"/>
                </a:tc>
                <a:extLst>
                  <a:ext uri="{0D108BD9-81ED-4DB2-BD59-A6C34878D82A}">
                    <a16:rowId xmlns:a16="http://schemas.microsoft.com/office/drawing/2014/main" val="4249358060"/>
                  </a:ext>
                </a:extLst>
              </a:tr>
              <a:tr h="318437">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34" name="CasetăText 33">
            <a:extLst>
              <a:ext uri="{FF2B5EF4-FFF2-40B4-BE49-F238E27FC236}">
                <a16:creationId xmlns:a16="http://schemas.microsoft.com/office/drawing/2014/main" id="{AA46A900-5ECE-41E1-A041-8B82A3956C1D}"/>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35" name="CasetăText 34">
            <a:extLst>
              <a:ext uri="{FF2B5EF4-FFF2-40B4-BE49-F238E27FC236}">
                <a16:creationId xmlns:a16="http://schemas.microsoft.com/office/drawing/2014/main" id="{F2E09068-E5E5-4A84-BA65-8FE6476758B4}"/>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sp>
        <p:nvSpPr>
          <p:cNvPr id="38" name="Round Same Side Corner Rectangle 4">
            <a:hlinkClick r:id="rId3" action="ppaction://hlinksldjump"/>
            <a:extLst>
              <a:ext uri="{FF2B5EF4-FFF2-40B4-BE49-F238E27FC236}">
                <a16:creationId xmlns:a16="http://schemas.microsoft.com/office/drawing/2014/main" id="{66669D13-7E96-4CC5-AB29-AB191C4C743B}"/>
              </a:ext>
            </a:extLst>
          </p:cNvPr>
          <p:cNvSpPr/>
          <p:nvPr/>
        </p:nvSpPr>
        <p:spPr>
          <a:xfrm>
            <a:off x="171080" y="6453809"/>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39" name="Round Same Side Corner Rectangle 5">
            <a:hlinkClick r:id="rId4" action="ppaction://hlinksldjump"/>
            <a:extLst>
              <a:ext uri="{FF2B5EF4-FFF2-40B4-BE49-F238E27FC236}">
                <a16:creationId xmlns:a16="http://schemas.microsoft.com/office/drawing/2014/main" id="{BC36125C-7582-440B-BFD3-8E7487517205}"/>
              </a:ext>
            </a:extLst>
          </p:cNvPr>
          <p:cNvSpPr/>
          <p:nvPr/>
        </p:nvSpPr>
        <p:spPr>
          <a:xfrm>
            <a:off x="7459776" y="6460435"/>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40" name="Round Same Side Corner Rectangle 5">
            <a:hlinkClick r:id="rId5" action="ppaction://hlinksldjump"/>
            <a:extLst>
              <a:ext uri="{FF2B5EF4-FFF2-40B4-BE49-F238E27FC236}">
                <a16:creationId xmlns:a16="http://schemas.microsoft.com/office/drawing/2014/main" id="{39927026-4684-4478-978B-9FF32EDA2858}"/>
              </a:ext>
            </a:extLst>
          </p:cNvPr>
          <p:cNvSpPr/>
          <p:nvPr/>
        </p:nvSpPr>
        <p:spPr>
          <a:xfrm>
            <a:off x="171080" y="6453809"/>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41" name="Round Same Side Corner Rectangle 6">
            <a:hlinkClick r:id="rId4" action="ppaction://hlinksldjump"/>
            <a:extLst>
              <a:ext uri="{FF2B5EF4-FFF2-40B4-BE49-F238E27FC236}">
                <a16:creationId xmlns:a16="http://schemas.microsoft.com/office/drawing/2014/main" id="{E254D078-7917-4E6B-9E59-F2F45938057B}"/>
              </a:ext>
            </a:extLst>
          </p:cNvPr>
          <p:cNvSpPr/>
          <p:nvPr/>
        </p:nvSpPr>
        <p:spPr>
          <a:xfrm>
            <a:off x="7459776" y="6460435"/>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pic>
        <p:nvPicPr>
          <p:cNvPr id="16" name="Imagine 15">
            <a:extLst>
              <a:ext uri="{FF2B5EF4-FFF2-40B4-BE49-F238E27FC236}">
                <a16:creationId xmlns:a16="http://schemas.microsoft.com/office/drawing/2014/main" id="{77D7CD3D-9649-4A56-81B5-A236C6881B4F}"/>
              </a:ext>
            </a:extLst>
          </p:cNvPr>
          <p:cNvPicPr>
            <a:picLocks noChangeAspect="1"/>
          </p:cNvPicPr>
          <p:nvPr/>
        </p:nvPicPr>
        <p:blipFill rotWithShape="1">
          <a:blip r:embed="rId6">
            <a:extLst>
              <a:ext uri="{28A0092B-C50C-407E-A947-70E740481C1C}">
                <a14:useLocalDpi xmlns:a14="http://schemas.microsoft.com/office/drawing/2010/main" val="0"/>
              </a:ext>
            </a:extLst>
          </a:blip>
          <a:srcRect b="49156"/>
          <a:stretch/>
        </p:blipFill>
        <p:spPr>
          <a:xfrm>
            <a:off x="7346983" y="2482277"/>
            <a:ext cx="1790731" cy="1084053"/>
          </a:xfrm>
          <a:prstGeom prst="rect">
            <a:avLst/>
          </a:prstGeom>
        </p:spPr>
      </p:pic>
      <p:pic>
        <p:nvPicPr>
          <p:cNvPr id="17" name="Imagine 16">
            <a:extLst>
              <a:ext uri="{FF2B5EF4-FFF2-40B4-BE49-F238E27FC236}">
                <a16:creationId xmlns:a16="http://schemas.microsoft.com/office/drawing/2014/main" id="{75C26731-319D-431C-BB04-2CF0A2F1730B}"/>
              </a:ext>
            </a:extLst>
          </p:cNvPr>
          <p:cNvPicPr>
            <a:picLocks noChangeAspect="1"/>
          </p:cNvPicPr>
          <p:nvPr/>
        </p:nvPicPr>
        <p:blipFill rotWithShape="1">
          <a:blip r:embed="rId6">
            <a:extLst>
              <a:ext uri="{28A0092B-C50C-407E-A947-70E740481C1C}">
                <a14:useLocalDpi xmlns:a14="http://schemas.microsoft.com/office/drawing/2010/main" val="0"/>
              </a:ext>
            </a:extLst>
          </a:blip>
          <a:srcRect l="19189" t="52900" r="7262"/>
          <a:stretch/>
        </p:blipFill>
        <p:spPr>
          <a:xfrm>
            <a:off x="7470710" y="4290060"/>
            <a:ext cx="1667004" cy="1271049"/>
          </a:xfrm>
          <a:prstGeom prst="rect">
            <a:avLst/>
          </a:prstGeom>
        </p:spPr>
      </p:pic>
    </p:spTree>
    <p:custDataLst>
      <p:tags r:id="rId1"/>
    </p:custDataLst>
    <p:extLst>
      <p:ext uri="{BB962C8B-B14F-4D97-AF65-F5344CB8AC3E}">
        <p14:creationId xmlns:p14="http://schemas.microsoft.com/office/powerpoint/2010/main" val="220773098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ine 9">
            <a:extLst>
              <a:ext uri="{FF2B5EF4-FFF2-40B4-BE49-F238E27FC236}">
                <a16:creationId xmlns:a16="http://schemas.microsoft.com/office/drawing/2014/main" id="{3AB683F9-86BB-4F22-88FC-60136C29050C}"/>
              </a:ext>
            </a:extLst>
          </p:cNvPr>
          <p:cNvPicPr>
            <a:picLocks noChangeAspect="1"/>
          </p:cNvPicPr>
          <p:nvPr/>
        </p:nvPicPr>
        <p:blipFill rotWithShape="1">
          <a:blip r:embed="rId3">
            <a:extLst>
              <a:ext uri="{28A0092B-C50C-407E-A947-70E740481C1C}">
                <a14:useLocalDpi xmlns:a14="http://schemas.microsoft.com/office/drawing/2010/main" val="0"/>
              </a:ext>
            </a:extLst>
          </a:blip>
          <a:srcRect l="8693" t="21111" r="4956" b="17222"/>
          <a:stretch/>
        </p:blipFill>
        <p:spPr>
          <a:xfrm>
            <a:off x="5259485" y="1428750"/>
            <a:ext cx="3730918" cy="2000250"/>
          </a:xfrm>
          <a:prstGeom prst="rect">
            <a:avLst/>
          </a:prstGeom>
        </p:spPr>
      </p:pic>
      <p:sp>
        <p:nvSpPr>
          <p:cNvPr id="2" name="Title 1"/>
          <p:cNvSpPr>
            <a:spLocks noGrp="1"/>
          </p:cNvSpPr>
          <p:nvPr>
            <p:ph type="title"/>
          </p:nvPr>
        </p:nvSpPr>
        <p:spPr/>
        <p:txBody>
          <a:bodyPr/>
          <a:lstStyle/>
          <a:p>
            <a:r>
              <a:rPr lang="en-US" dirty="0"/>
              <a:t>UNIT 2. </a:t>
            </a:r>
            <a:r>
              <a:rPr lang="en-US" cap="all" dirty="0"/>
              <a:t>Railway stock</a:t>
            </a:r>
          </a:p>
        </p:txBody>
      </p:sp>
      <p:sp>
        <p:nvSpPr>
          <p:cNvPr id="5" name="Round Same Side Corner Rectangle 4">
            <a:hlinkClick r:id="rId4" action="ppaction://hlinksldjump"/>
          </p:cNvPr>
          <p:cNvSpPr/>
          <p:nvPr/>
        </p:nvSpPr>
        <p:spPr>
          <a:xfrm>
            <a:off x="171080" y="6453809"/>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6" name="Round Same Side Corner Rectangle 5">
            <a:hlinkClick r:id="rId5" action="ppaction://hlinksldjump"/>
          </p:cNvPr>
          <p:cNvSpPr/>
          <p:nvPr/>
        </p:nvSpPr>
        <p:spPr>
          <a:xfrm>
            <a:off x="7459776" y="6460435"/>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8" name="TextBox 7">
            <a:extLst>
              <a:ext uri="{FF2B5EF4-FFF2-40B4-BE49-F238E27FC236}">
                <a16:creationId xmlns:a16="http://schemas.microsoft.com/office/drawing/2014/main" id="{5160D396-1714-4DFA-B651-7CCC474EDF86}"/>
              </a:ext>
            </a:extLst>
          </p:cNvPr>
          <p:cNvSpPr txBox="1"/>
          <p:nvPr/>
        </p:nvSpPr>
        <p:spPr>
          <a:xfrm>
            <a:off x="927653" y="982317"/>
            <a:ext cx="3202388" cy="1846659"/>
          </a:xfrm>
          <a:prstGeom prst="rect">
            <a:avLst/>
          </a:prstGeom>
          <a:noFill/>
        </p:spPr>
        <p:txBody>
          <a:bodyPr wrap="square" rtlCol="0">
            <a:spAutoFit/>
          </a:bodyPr>
          <a:lstStyle/>
          <a:p>
            <a:r>
              <a:rPr lang="ro-RO" sz="1200" b="1" dirty="0">
                <a:solidFill>
                  <a:srgbClr val="363346"/>
                </a:solidFill>
                <a:latin typeface="Dosis" panose="02010503020202060003" pitchFamily="2" charset="0"/>
              </a:rPr>
              <a:t>RAILCAR BODY STRUCTURE </a:t>
            </a:r>
            <a:r>
              <a:rPr lang="en-US" sz="1200" b="1" dirty="0">
                <a:solidFill>
                  <a:srgbClr val="363346"/>
                </a:solidFill>
                <a:latin typeface="Dosis" panose="02010503020202060003" pitchFamily="2" charset="0"/>
              </a:rPr>
              <a:t>-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cs typeface="Helvetica Neue"/>
              </a:rPr>
              <a:t>The exterior plate of a rail car is joined by welding on the resistance structure. Generally, overlapping welds can be meet where to exterior sheets are joined to the same element of structure.</a:t>
            </a:r>
          </a:p>
          <a:p>
            <a:r>
              <a:rPr lang="en-US" sz="1200" dirty="0">
                <a:solidFill>
                  <a:srgbClr val="828282"/>
                </a:solidFill>
              </a:rPr>
              <a:t>Materials: S355J2-N</a:t>
            </a:r>
          </a:p>
          <a:p>
            <a:endParaRPr lang="en-US" dirty="0">
              <a:solidFill>
                <a:srgbClr val="363346"/>
              </a:solidFill>
              <a:latin typeface="Dosis" panose="02010503020202060003" pitchFamily="2" charset="0"/>
            </a:endParaRPr>
          </a:p>
        </p:txBody>
      </p:sp>
      <p:sp>
        <p:nvSpPr>
          <p:cNvPr id="19" name="Round Same Side Corner Rectangle 5">
            <a:hlinkClick r:id="rId6" action="ppaction://hlinksldjump"/>
            <a:extLst>
              <a:ext uri="{FF2B5EF4-FFF2-40B4-BE49-F238E27FC236}">
                <a16:creationId xmlns:a16="http://schemas.microsoft.com/office/drawing/2014/main" id="{C2A79A35-5B9A-4036-87F1-AB9B826E4AA3}"/>
              </a:ext>
            </a:extLst>
          </p:cNvPr>
          <p:cNvSpPr/>
          <p:nvPr/>
        </p:nvSpPr>
        <p:spPr>
          <a:xfrm>
            <a:off x="171080" y="6453809"/>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20" name="Round Same Side Corner Rectangle 6">
            <a:hlinkClick r:id="rId5" action="ppaction://hlinksldjump"/>
            <a:extLst>
              <a:ext uri="{FF2B5EF4-FFF2-40B4-BE49-F238E27FC236}">
                <a16:creationId xmlns:a16="http://schemas.microsoft.com/office/drawing/2014/main" id="{0D5CB31A-3830-4EEC-B32F-248306F1A79A}"/>
              </a:ext>
            </a:extLst>
          </p:cNvPr>
          <p:cNvSpPr/>
          <p:nvPr/>
        </p:nvSpPr>
        <p:spPr>
          <a:xfrm>
            <a:off x="7459776" y="6460435"/>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graphicFrame>
        <p:nvGraphicFramePr>
          <p:cNvPr id="3" name="Tabel 3">
            <a:extLst>
              <a:ext uri="{FF2B5EF4-FFF2-40B4-BE49-F238E27FC236}">
                <a16:creationId xmlns:a16="http://schemas.microsoft.com/office/drawing/2014/main" id="{0A1CD6DD-04FC-4EE0-B74F-39C826B81075}"/>
              </a:ext>
            </a:extLst>
          </p:cNvPr>
          <p:cNvGraphicFramePr>
            <a:graphicFrameLocks noGrp="1"/>
          </p:cNvGraphicFramePr>
          <p:nvPr>
            <p:extLst>
              <p:ext uri="{D42A27DB-BD31-4B8C-83A1-F6EECF244321}">
                <p14:modId xmlns:p14="http://schemas.microsoft.com/office/powerpoint/2010/main" val="1801906168"/>
              </p:ext>
            </p:extLst>
          </p:nvPr>
        </p:nvGraphicFramePr>
        <p:xfrm>
          <a:off x="798574" y="4803442"/>
          <a:ext cx="4741170" cy="915988"/>
        </p:xfrm>
        <a:graphic>
          <a:graphicData uri="http://schemas.openxmlformats.org/drawingml/2006/table">
            <a:tbl>
              <a:tblPr firstRow="1" bandRow="1">
                <a:tableStyleId>{17292A2E-F333-43FB-9621-5CBBE7FDCDCB}</a:tableStyleId>
              </a:tblPr>
              <a:tblGrid>
                <a:gridCol w="474117">
                  <a:extLst>
                    <a:ext uri="{9D8B030D-6E8A-4147-A177-3AD203B41FA5}">
                      <a16:colId xmlns:a16="http://schemas.microsoft.com/office/drawing/2014/main" val="1882468942"/>
                    </a:ext>
                  </a:extLst>
                </a:gridCol>
                <a:gridCol w="474117">
                  <a:extLst>
                    <a:ext uri="{9D8B030D-6E8A-4147-A177-3AD203B41FA5}">
                      <a16:colId xmlns:a16="http://schemas.microsoft.com/office/drawing/2014/main" val="3204640079"/>
                    </a:ext>
                  </a:extLst>
                </a:gridCol>
                <a:gridCol w="474117">
                  <a:extLst>
                    <a:ext uri="{9D8B030D-6E8A-4147-A177-3AD203B41FA5}">
                      <a16:colId xmlns:a16="http://schemas.microsoft.com/office/drawing/2014/main" val="3643200633"/>
                    </a:ext>
                  </a:extLst>
                </a:gridCol>
                <a:gridCol w="474117">
                  <a:extLst>
                    <a:ext uri="{9D8B030D-6E8A-4147-A177-3AD203B41FA5}">
                      <a16:colId xmlns:a16="http://schemas.microsoft.com/office/drawing/2014/main" val="1505062925"/>
                    </a:ext>
                  </a:extLst>
                </a:gridCol>
                <a:gridCol w="474117">
                  <a:extLst>
                    <a:ext uri="{9D8B030D-6E8A-4147-A177-3AD203B41FA5}">
                      <a16:colId xmlns:a16="http://schemas.microsoft.com/office/drawing/2014/main" val="423217185"/>
                    </a:ext>
                  </a:extLst>
                </a:gridCol>
                <a:gridCol w="474117">
                  <a:extLst>
                    <a:ext uri="{9D8B030D-6E8A-4147-A177-3AD203B41FA5}">
                      <a16:colId xmlns:a16="http://schemas.microsoft.com/office/drawing/2014/main" val="408368961"/>
                    </a:ext>
                  </a:extLst>
                </a:gridCol>
                <a:gridCol w="474117">
                  <a:extLst>
                    <a:ext uri="{9D8B030D-6E8A-4147-A177-3AD203B41FA5}">
                      <a16:colId xmlns:a16="http://schemas.microsoft.com/office/drawing/2014/main" val="1698889654"/>
                    </a:ext>
                  </a:extLst>
                </a:gridCol>
                <a:gridCol w="474117">
                  <a:extLst>
                    <a:ext uri="{9D8B030D-6E8A-4147-A177-3AD203B41FA5}">
                      <a16:colId xmlns:a16="http://schemas.microsoft.com/office/drawing/2014/main" val="1899980758"/>
                    </a:ext>
                  </a:extLst>
                </a:gridCol>
                <a:gridCol w="474117">
                  <a:extLst>
                    <a:ext uri="{9D8B030D-6E8A-4147-A177-3AD203B41FA5}">
                      <a16:colId xmlns:a16="http://schemas.microsoft.com/office/drawing/2014/main" val="1803690970"/>
                    </a:ext>
                  </a:extLst>
                </a:gridCol>
                <a:gridCol w="474117">
                  <a:extLst>
                    <a:ext uri="{9D8B030D-6E8A-4147-A177-3AD203B41FA5}">
                      <a16:colId xmlns:a16="http://schemas.microsoft.com/office/drawing/2014/main" val="806722948"/>
                    </a:ext>
                  </a:extLst>
                </a:gridCol>
              </a:tblGrid>
              <a:tr h="156075">
                <a:tc rowSpan="2">
                  <a:txBody>
                    <a:bodyPr/>
                    <a:lstStyle/>
                    <a:p>
                      <a:r>
                        <a:rPr lang="ro-RO" sz="900" dirty="0"/>
                        <a:t>Grade</a:t>
                      </a:r>
                    </a:p>
                  </a:txBody>
                  <a:tcPr/>
                </a:tc>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noProof="0" dirty="0">
                          <a:effectLst/>
                          <a:latin typeface="+mn-l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en-US" sz="900" b="1" dirty="0">
                          <a:solidFill>
                            <a:schemeClr val="tx1"/>
                          </a:solidFill>
                          <a:effectLst/>
                          <a:latin typeface="+mn-l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solidFill>
                            <a:schemeClr val="tx1"/>
                          </a:solidFill>
                          <a:effectLst/>
                          <a:latin typeface="+mn-l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solidFill>
                            <a:schemeClr val="tx1"/>
                          </a:solidFill>
                          <a:effectLst/>
                          <a:latin typeface="+mn-l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solidFill>
                            <a:schemeClr val="tx1"/>
                          </a:solidFill>
                          <a:effectLst/>
                          <a:latin typeface="+mn-lt"/>
                        </a:rPr>
                        <a:t>P≤</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solidFill>
                            <a:schemeClr val="tx1"/>
                          </a:solidFill>
                          <a:effectLst/>
                          <a:latin typeface="+mn-lt"/>
                        </a:rPr>
                        <a:t>S≤</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Cu</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Ni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solidFill>
                            <a:schemeClr val="tx1"/>
                          </a:solidFill>
                          <a:effectLst/>
                          <a:latin typeface="+mn-lt"/>
                        </a:rPr>
                        <a:t>Mo</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V</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8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lt1"/>
                          </a:solidFill>
                          <a:effectLst/>
                          <a:latin typeface="+mn-lt"/>
                          <a:ea typeface="+mn-ea"/>
                          <a:cs typeface="+mn-cs"/>
                        </a:rPr>
                        <a:t>S</a:t>
                      </a:r>
                      <a:r>
                        <a:rPr lang="ro-RO" sz="900" b="0" kern="1200" dirty="0">
                          <a:solidFill>
                            <a:schemeClr val="lt1"/>
                          </a:solidFill>
                          <a:effectLst/>
                          <a:latin typeface="+mn-lt"/>
                          <a:ea typeface="+mn-ea"/>
                          <a:cs typeface="+mn-cs"/>
                        </a:rPr>
                        <a:t>27</a:t>
                      </a:r>
                      <a:r>
                        <a:rPr lang="en-US" sz="900" b="0" kern="1200" dirty="0">
                          <a:solidFill>
                            <a:schemeClr val="lt1"/>
                          </a:solidFill>
                          <a:effectLst/>
                          <a:latin typeface="+mn-lt"/>
                          <a:ea typeface="+mn-ea"/>
                          <a:cs typeface="+mn-cs"/>
                        </a:rPr>
                        <a:t>5</a:t>
                      </a:r>
                      <a:r>
                        <a:rPr lang="ro-RO" sz="900" b="0" kern="1200" dirty="0">
                          <a:solidFill>
                            <a:schemeClr val="lt1"/>
                          </a:solidFill>
                          <a:effectLst/>
                          <a:latin typeface="+mn-lt"/>
                          <a:ea typeface="+mn-ea"/>
                          <a:cs typeface="+mn-cs"/>
                        </a:rPr>
                        <a:t>JR</a:t>
                      </a:r>
                      <a:endParaRPr lang="ro-RO" sz="900" b="0" dirty="0">
                        <a:effectLst/>
                        <a:latin typeface="+mn-lt"/>
                        <a:ea typeface="Times New Roman" panose="02020603050405020304" pitchFamily="18" charset="0"/>
                      </a:endParaRPr>
                    </a:p>
                    <a:p>
                      <a:endParaRPr lang="ro-RO" sz="900" b="0" dirty="0"/>
                    </a:p>
                  </a:txBody>
                  <a:tcPr>
                    <a:solidFill>
                      <a:schemeClr val="accent4"/>
                    </a:solidFill>
                  </a:tcPr>
                </a:tc>
                <a:tc>
                  <a:txBody>
                    <a:bodyPr/>
                    <a:lstStyle/>
                    <a:p>
                      <a:pPr algn="just">
                        <a:lnSpc>
                          <a:spcPct val="150000"/>
                        </a:lnSpc>
                        <a:spcAft>
                          <a:spcPts val="0"/>
                        </a:spcAft>
                      </a:pPr>
                      <a:r>
                        <a:rPr lang="en-US" sz="900" b="0" dirty="0">
                          <a:solidFill>
                            <a:schemeClr val="tx1"/>
                          </a:solidFill>
                          <a:effectLst/>
                          <a:latin typeface="+mn-lt"/>
                          <a:ea typeface="Times New Roman" panose="02020603050405020304" pitchFamily="18" charset="0"/>
                        </a:rPr>
                        <a:t>0,</a:t>
                      </a:r>
                      <a:r>
                        <a:rPr lang="ro-RO" sz="900" b="0" dirty="0">
                          <a:solidFill>
                            <a:schemeClr val="tx1"/>
                          </a:solidFill>
                          <a:effectLst/>
                          <a:latin typeface="+mn-lt"/>
                          <a:ea typeface="Times New Roman" panose="02020603050405020304" pitchFamily="18" charset="0"/>
                        </a:rPr>
                        <a:t>18</a:t>
                      </a:r>
                    </a:p>
                  </a:txBody>
                  <a:tcPr marL="68580" marR="68580" marT="0" marB="0"/>
                </a:tc>
                <a:tc>
                  <a:txBody>
                    <a:bodyPr/>
                    <a:lstStyle/>
                    <a:p>
                      <a:pPr algn="just">
                        <a:lnSpc>
                          <a:spcPct val="150000"/>
                        </a:lnSpc>
                        <a:spcAft>
                          <a:spcPts val="0"/>
                        </a:spcAft>
                      </a:pPr>
                      <a:r>
                        <a:rPr lang="en-US" sz="900" b="0" dirty="0">
                          <a:solidFill>
                            <a:schemeClr val="tx1"/>
                          </a:solidFill>
                          <a:effectLst/>
                          <a:latin typeface="+mn-lt"/>
                          <a:ea typeface="Times New Roman" panose="02020603050405020304" pitchFamily="18" charset="0"/>
                        </a:rPr>
                        <a:t>0,</a:t>
                      </a:r>
                      <a:r>
                        <a:rPr lang="ro-RO" sz="900" b="0" dirty="0">
                          <a:solidFill>
                            <a:schemeClr val="tx1"/>
                          </a:solidFill>
                          <a:effectLst/>
                          <a:latin typeface="+mn-lt"/>
                          <a:ea typeface="Times New Roman" panose="02020603050405020304" pitchFamily="18" charset="0"/>
                        </a:rPr>
                        <a:t>3</a:t>
                      </a:r>
                      <a:r>
                        <a:rPr lang="en-US" sz="900" b="0" dirty="0">
                          <a:solidFill>
                            <a:schemeClr val="tx1"/>
                          </a:solidFill>
                          <a:effectLst/>
                          <a:latin typeface="+mn-lt"/>
                          <a:ea typeface="Times New Roman" panose="02020603050405020304" pitchFamily="18" charset="0"/>
                        </a:rPr>
                        <a:t>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solidFill>
                            <a:schemeClr val="tx1"/>
                          </a:solidFill>
                          <a:effectLst/>
                          <a:latin typeface="+mn-lt"/>
                          <a:ea typeface="Times New Roman" panose="02020603050405020304" pitchFamily="18" charset="0"/>
                        </a:rPr>
                        <a:t>1,55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solidFill>
                            <a:schemeClr val="tx1"/>
                          </a:solidFill>
                          <a:effectLst/>
                          <a:latin typeface="+mn-lt"/>
                          <a:ea typeface="Times New Roman" panose="02020603050405020304" pitchFamily="18" charset="0"/>
                        </a:rPr>
                        <a:t>0,035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solidFill>
                            <a:schemeClr val="tx1"/>
                          </a:solidFill>
                          <a:effectLst/>
                          <a:latin typeface="+mn-lt"/>
                          <a:ea typeface="Times New Roman" panose="02020603050405020304" pitchFamily="18" charset="0"/>
                        </a:rPr>
                        <a:t>0,030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solidFill>
                            <a:schemeClr val="tx1"/>
                          </a:solidFill>
                          <a:effectLst/>
                          <a:latin typeface="+mn-lt"/>
                        </a:rPr>
                        <a:t>0</a:t>
                      </a:r>
                      <a:r>
                        <a:rPr lang="ro-RO" sz="900" b="0" dirty="0">
                          <a:solidFill>
                            <a:schemeClr val="tx1"/>
                          </a:solidFill>
                          <a:effectLst/>
                          <a:latin typeface="+mn-lt"/>
                        </a:rPr>
                        <a:t>.35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0.50</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0.10</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0.12</a:t>
                      </a:r>
                    </a:p>
                  </a:txBody>
                  <a:tcPr marL="68580" marR="68580" marT="0" marB="0"/>
                </a:tc>
                <a:extLst>
                  <a:ext uri="{0D108BD9-81ED-4DB2-BD59-A6C34878D82A}">
                    <a16:rowId xmlns:a16="http://schemas.microsoft.com/office/drawing/2014/main" val="3485478481"/>
                  </a:ext>
                </a:extLst>
              </a:tr>
            </a:tbl>
          </a:graphicData>
        </a:graphic>
      </p:graphicFrame>
      <p:cxnSp>
        <p:nvCxnSpPr>
          <p:cNvPr id="22" name="Conector drept cu săgeată 21">
            <a:extLst>
              <a:ext uri="{FF2B5EF4-FFF2-40B4-BE49-F238E27FC236}">
                <a16:creationId xmlns:a16="http://schemas.microsoft.com/office/drawing/2014/main" id="{7A82F52C-D797-4424-B0F1-AD4C92E69A96}"/>
              </a:ext>
            </a:extLst>
          </p:cNvPr>
          <p:cNvCxnSpPr>
            <a:cxnSpLocks/>
          </p:cNvCxnSpPr>
          <p:nvPr/>
        </p:nvCxnSpPr>
        <p:spPr>
          <a:xfrm flipH="1">
            <a:off x="7062511" y="1103519"/>
            <a:ext cx="397265" cy="681864"/>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sp>
        <p:nvSpPr>
          <p:cNvPr id="18" name="CasetăText 17">
            <a:extLst>
              <a:ext uri="{FF2B5EF4-FFF2-40B4-BE49-F238E27FC236}">
                <a16:creationId xmlns:a16="http://schemas.microsoft.com/office/drawing/2014/main" id="{62BB202F-ED56-4EDA-B3B1-923979BEABE5}"/>
              </a:ext>
            </a:extLst>
          </p:cNvPr>
          <p:cNvSpPr txBox="1"/>
          <p:nvPr/>
        </p:nvSpPr>
        <p:spPr>
          <a:xfrm>
            <a:off x="7205956" y="826520"/>
            <a:ext cx="507639" cy="276999"/>
          </a:xfrm>
          <a:prstGeom prst="rect">
            <a:avLst/>
          </a:prstGeom>
          <a:noFill/>
        </p:spPr>
        <p:txBody>
          <a:bodyPr wrap="none" rtlCol="0">
            <a:spAutoFit/>
          </a:bodyPr>
          <a:lstStyle/>
          <a:p>
            <a:r>
              <a:rPr lang="ro-RO" sz="1200" dirty="0" err="1">
                <a:solidFill>
                  <a:srgbClr val="D01F58"/>
                </a:solidFill>
              </a:rPr>
              <a:t>Weld</a:t>
            </a:r>
            <a:endParaRPr lang="ro-RO" sz="1600" dirty="0">
              <a:solidFill>
                <a:srgbClr val="D01F58"/>
              </a:solidFill>
            </a:endParaRPr>
          </a:p>
        </p:txBody>
      </p:sp>
      <p:pic>
        <p:nvPicPr>
          <p:cNvPr id="23" name="Imagen 4" descr="Imagen que contiene tabla&#10;&#10;Descripción generada automáticamente">
            <a:extLst>
              <a:ext uri="{FF2B5EF4-FFF2-40B4-BE49-F238E27FC236}">
                <a16:creationId xmlns:a16="http://schemas.microsoft.com/office/drawing/2014/main" id="{C8617291-C786-4968-9366-5AE791564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9485" y="3607147"/>
            <a:ext cx="3719221" cy="1859611"/>
          </a:xfrm>
          <a:prstGeom prst="rect">
            <a:avLst/>
          </a:prstGeom>
        </p:spPr>
      </p:pic>
    </p:spTree>
    <p:custDataLst>
      <p:tags r:id="rId1"/>
    </p:custDataLst>
    <p:extLst>
      <p:ext uri="{BB962C8B-B14F-4D97-AF65-F5344CB8AC3E}">
        <p14:creationId xmlns:p14="http://schemas.microsoft.com/office/powerpoint/2010/main" val="167142735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a:t>
            </a:r>
            <a:r>
              <a:rPr lang="en-US" cap="all" dirty="0"/>
              <a:t>Railway stock</a:t>
            </a:r>
          </a:p>
        </p:txBody>
      </p:sp>
      <p:sp>
        <p:nvSpPr>
          <p:cNvPr id="26" name="TextBox 7">
            <a:extLst>
              <a:ext uri="{FF2B5EF4-FFF2-40B4-BE49-F238E27FC236}">
                <a16:creationId xmlns:a16="http://schemas.microsoft.com/office/drawing/2014/main" id="{B6386F79-1C34-4044-93E4-2A88F5DBE865}"/>
              </a:ext>
            </a:extLst>
          </p:cNvPr>
          <p:cNvSpPr txBox="1"/>
          <p:nvPr/>
        </p:nvSpPr>
        <p:spPr>
          <a:xfrm>
            <a:off x="927652" y="982317"/>
            <a:ext cx="643373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RAILCAR BODY STRUCTURE </a:t>
            </a:r>
            <a:r>
              <a:rPr lang="en-US" sz="1200" b="1" dirty="0">
                <a:solidFill>
                  <a:srgbClr val="363346"/>
                </a:solidFill>
                <a:latin typeface="Dosis" panose="02010503020202060003" pitchFamily="2" charset="0"/>
              </a:rPr>
              <a:t>- </a:t>
            </a:r>
            <a:r>
              <a:rPr lang="ro-RO" sz="1200" b="1" dirty="0">
                <a:solidFill>
                  <a:srgbClr val="363346"/>
                </a:solidFill>
                <a:latin typeface="Dosis" panose="02010503020202060003" pitchFamily="2" charset="0"/>
              </a:rPr>
              <a:t>WPS WELD (</a:t>
            </a:r>
            <a:r>
              <a:rPr lang="ro-RO" sz="1200" b="1" dirty="0" err="1">
                <a:solidFill>
                  <a:srgbClr val="363346"/>
                </a:solidFill>
                <a:latin typeface="Dosis" panose="02010503020202060003" pitchFamily="2" charset="0"/>
              </a:rPr>
              <a:t>outside</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wall</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structure</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graphicFrame>
        <p:nvGraphicFramePr>
          <p:cNvPr id="29" name="Tabel 28">
            <a:extLst>
              <a:ext uri="{FF2B5EF4-FFF2-40B4-BE49-F238E27FC236}">
                <a16:creationId xmlns:a16="http://schemas.microsoft.com/office/drawing/2014/main" id="{C09144F5-61A7-4F71-BA4E-5171F80DD38D}"/>
              </a:ext>
            </a:extLst>
          </p:cNvPr>
          <p:cNvGraphicFramePr>
            <a:graphicFrameLocks noGrp="1"/>
          </p:cNvGraphicFramePr>
          <p:nvPr>
            <p:extLst>
              <p:ext uri="{D42A27DB-BD31-4B8C-83A1-F6EECF244321}">
                <p14:modId xmlns:p14="http://schemas.microsoft.com/office/powerpoint/2010/main" val="2350941750"/>
              </p:ext>
            </p:extLst>
          </p:nvPr>
        </p:nvGraphicFramePr>
        <p:xfrm>
          <a:off x="168584" y="1449175"/>
          <a:ext cx="7192798" cy="342900"/>
        </p:xfrm>
        <a:graphic>
          <a:graphicData uri="http://schemas.openxmlformats.org/drawingml/2006/table">
            <a:tbl>
              <a:tblPr firstRow="1" firstCol="1" bandRow="1">
                <a:tableStyleId>{00A15C55-8517-42AA-B614-E9B94910E393}</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en-US" sz="1100" dirty="0">
                          <a:effectLst/>
                        </a:rPr>
                        <a:t>1</a:t>
                      </a:r>
                      <a:r>
                        <a:rPr lang="ro-RO" sz="1100" dirty="0">
                          <a:effectLst/>
                        </a:rPr>
                        <a:t>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30" name="Tabel 29">
            <a:extLst>
              <a:ext uri="{FF2B5EF4-FFF2-40B4-BE49-F238E27FC236}">
                <a16:creationId xmlns:a16="http://schemas.microsoft.com/office/drawing/2014/main" id="{840FB9E9-ED7D-4443-A2CE-1DFD88375FBB}"/>
              </a:ext>
            </a:extLst>
          </p:cNvPr>
          <p:cNvGraphicFramePr>
            <a:graphicFrameLocks noGrp="1"/>
          </p:cNvGraphicFramePr>
          <p:nvPr>
            <p:extLst>
              <p:ext uri="{D42A27DB-BD31-4B8C-83A1-F6EECF244321}">
                <p14:modId xmlns:p14="http://schemas.microsoft.com/office/powerpoint/2010/main" val="3544915787"/>
              </p:ext>
            </p:extLst>
          </p:nvPr>
        </p:nvGraphicFramePr>
        <p:xfrm>
          <a:off x="164984" y="1819157"/>
          <a:ext cx="7190302" cy="1767080"/>
        </p:xfrm>
        <a:graphic>
          <a:graphicData uri="http://schemas.openxmlformats.org/drawingml/2006/table">
            <a:tbl>
              <a:tblPr firstRow="1" firstCol="1" bandRow="1">
                <a:tableStyleId>{00A15C55-8517-42AA-B614-E9B94910E393}</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Madrid</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S</a:t>
                      </a:r>
                      <a:r>
                        <a:rPr lang="ro-RO" sz="900" b="0" kern="1200" dirty="0">
                          <a:solidFill>
                            <a:schemeClr val="tx1"/>
                          </a:solidFill>
                          <a:effectLst/>
                          <a:latin typeface="+mn-lt"/>
                          <a:ea typeface="+mn-ea"/>
                          <a:cs typeface="+mn-cs"/>
                        </a:rPr>
                        <a:t>27</a:t>
                      </a:r>
                      <a:r>
                        <a:rPr lang="en-US" sz="900" b="0" kern="1200" dirty="0">
                          <a:solidFill>
                            <a:schemeClr val="tx1"/>
                          </a:solidFill>
                          <a:effectLst/>
                          <a:latin typeface="+mn-lt"/>
                          <a:ea typeface="+mn-ea"/>
                          <a:cs typeface="+mn-cs"/>
                        </a:rPr>
                        <a:t>5J</a:t>
                      </a:r>
                      <a:r>
                        <a:rPr lang="ro-RO" sz="900" b="0" kern="1200" dirty="0">
                          <a:solidFill>
                            <a:schemeClr val="tx1"/>
                          </a:solidFill>
                          <a:effectLst/>
                          <a:latin typeface="+mn-lt"/>
                          <a:ea typeface="+mn-ea"/>
                          <a:cs typeface="+mn-cs"/>
                        </a:rPr>
                        <a:t>R</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3</a:t>
                      </a:r>
                      <a:r>
                        <a:rPr lang="en-US" sz="900" dirty="0">
                          <a:effectLst/>
                        </a:rPr>
                        <a:t> to </a:t>
                      </a:r>
                      <a:r>
                        <a:rPr lang="ro-RO" sz="900" dirty="0">
                          <a:effectLst/>
                        </a:rPr>
                        <a:t>3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PB</a:t>
                      </a:r>
                      <a:r>
                        <a:rPr lang="en-US" sz="900" dirty="0">
                          <a:effectLst/>
                        </a:rPr>
                        <a:t> (horizontal)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b="0" dirty="0">
                          <a:solidFill>
                            <a:schemeClr val="tx1"/>
                          </a:solidFill>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32" name="Tabel 31">
            <a:extLst>
              <a:ext uri="{FF2B5EF4-FFF2-40B4-BE49-F238E27FC236}">
                <a16:creationId xmlns:a16="http://schemas.microsoft.com/office/drawing/2014/main" id="{9CB7F0AE-1B7B-4115-8880-FDCF78D8B485}"/>
              </a:ext>
            </a:extLst>
          </p:cNvPr>
          <p:cNvGraphicFramePr>
            <a:graphicFrameLocks noGrp="1"/>
          </p:cNvGraphicFramePr>
          <p:nvPr>
            <p:extLst>
              <p:ext uri="{D42A27DB-BD31-4B8C-83A1-F6EECF244321}">
                <p14:modId xmlns:p14="http://schemas.microsoft.com/office/powerpoint/2010/main" val="3582986281"/>
              </p:ext>
            </p:extLst>
          </p:nvPr>
        </p:nvGraphicFramePr>
        <p:xfrm>
          <a:off x="164983" y="3615996"/>
          <a:ext cx="7190303" cy="474726"/>
        </p:xfrm>
        <a:graphic>
          <a:graphicData uri="http://schemas.openxmlformats.org/drawingml/2006/table">
            <a:tbl>
              <a:tblPr firstRow="1" firstCol="1" bandRow="1">
                <a:tableStyleId>{00A15C55-8517-42AA-B614-E9B94910E393}</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54558">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000" dirty="0">
                          <a:effectLst/>
                          <a:latin typeface="+mn-lt"/>
                          <a:ea typeface="Calibri" panose="020F0502020204030204" pitchFamily="34" charset="0"/>
                          <a:cs typeface="Times New Roman" panose="02020603050405020304" pitchFamily="18" charset="0"/>
                        </a:rPr>
                        <a:t>135</a:t>
                      </a:r>
                      <a:endParaRPr lang="ro-RO" sz="1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000" dirty="0">
                          <a:effectLst/>
                          <a:latin typeface="+mn-lt"/>
                          <a:ea typeface="Calibri" panose="020F0502020204030204" pitchFamily="34" charset="0"/>
                          <a:cs typeface="Times New Roman" panose="02020603050405020304" pitchFamily="18" charset="0"/>
                        </a:rPr>
                        <a:t>1</a:t>
                      </a:r>
                      <a:r>
                        <a:rPr lang="ro-RO" sz="1000" dirty="0">
                          <a:effectLst/>
                          <a:latin typeface="+mn-lt"/>
                          <a:ea typeface="Calibri" panose="020F0502020204030204" pitchFamily="34" charset="0"/>
                          <a:cs typeface="Times New Roman" panose="02020603050405020304" pitchFamily="18" charset="0"/>
                        </a:rPr>
                        <a:t>.0</a:t>
                      </a:r>
                    </a:p>
                  </a:txBody>
                  <a:tcPr marL="68580" marR="68580" marT="0" marB="0" anchor="ctr"/>
                </a:tc>
                <a:tc>
                  <a:txBody>
                    <a:bodyPr/>
                    <a:lstStyle/>
                    <a:p>
                      <a:pPr algn="ctr">
                        <a:spcAft>
                          <a:spcPts val="0"/>
                        </a:spcAft>
                      </a:pPr>
                      <a:r>
                        <a:rPr lang="es-ES" sz="1000" b="0" dirty="0">
                          <a:effectLst/>
                          <a:latin typeface="+mn-lt"/>
                          <a:ea typeface="Times New Roman" panose="02020603050405020304" pitchFamily="18" charset="0"/>
                        </a:rPr>
                        <a:t>200-220</a:t>
                      </a: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s-ES" sz="1000" b="0" dirty="0">
                          <a:effectLst/>
                          <a:latin typeface="+mn-lt"/>
                          <a:ea typeface="Times New Roman" panose="02020603050405020304" pitchFamily="18" charset="0"/>
                        </a:rPr>
                        <a:t>20-21</a:t>
                      </a:r>
                      <a:endParaRPr lang="ro-RO" sz="1000" b="0" dirty="0">
                        <a:effectLst/>
                        <a:latin typeface="+mn-lt"/>
                        <a:ea typeface="Times New Roman" panose="02020603050405020304" pitchFamily="18" charset="0"/>
                      </a:endParaRPr>
                    </a:p>
                  </a:txBody>
                  <a:tcPr marL="68580" marR="68580" marT="0" marB="0" anchor="ctr"/>
                </a:tc>
                <a:tc>
                  <a:txBody>
                    <a:bodyPr/>
                    <a:lstStyle/>
                    <a:p>
                      <a:pPr marR="6350" algn="ctr">
                        <a:lnSpc>
                          <a:spcPct val="100000"/>
                        </a:lnSpc>
                        <a:spcAft>
                          <a:spcPts val="0"/>
                        </a:spcAft>
                      </a:pPr>
                      <a:r>
                        <a:rPr lang="en-US" sz="1000" dirty="0">
                          <a:effectLst/>
                          <a:latin typeface="+mn-lt"/>
                          <a:ea typeface="Calibri" panose="020F0502020204030204" pitchFamily="34" charset="0"/>
                          <a:cs typeface="Times New Roman" panose="02020603050405020304" pitchFamily="18" charset="0"/>
                        </a:rPr>
                        <a:t>cc+</a:t>
                      </a:r>
                      <a:endParaRPr lang="ro-RO" sz="1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pPr>
                      <a:r>
                        <a:rPr lang="es-ES" sz="1000" dirty="0">
                          <a:latin typeface="+mn-lt"/>
                        </a:rPr>
                        <a:t>8</a:t>
                      </a:r>
                      <a:endParaRPr lang="ro-RO" sz="1000" dirty="0">
                        <a:latin typeface="+mn-lt"/>
                      </a:endParaRPr>
                    </a:p>
                  </a:txBody>
                  <a:tcPr marL="68580" marR="68580" marT="0" marB="0" anchor="ctr"/>
                </a:tc>
                <a:tc>
                  <a:txBody>
                    <a:bodyPr/>
                    <a:lstStyle/>
                    <a:p>
                      <a:pPr algn="ctr">
                        <a:lnSpc>
                          <a:spcPct val="100000"/>
                        </a:lnSpc>
                        <a:spcAft>
                          <a:spcPts val="0"/>
                        </a:spcAft>
                      </a:pPr>
                      <a:r>
                        <a:rPr lang="es-ES" sz="1000" dirty="0">
                          <a:effectLst/>
                          <a:latin typeface="+mn-lt"/>
                          <a:ea typeface="Calibri" panose="020F0502020204030204" pitchFamily="34" charset="0"/>
                          <a:cs typeface="Times New Roman" panose="02020603050405020304" pitchFamily="18" charset="0"/>
                        </a:rPr>
                        <a:t>55-65</a:t>
                      </a:r>
                      <a:endParaRPr lang="ro-RO" sz="1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4200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bl>
          </a:graphicData>
        </a:graphic>
      </p:graphicFrame>
      <p:graphicFrame>
        <p:nvGraphicFramePr>
          <p:cNvPr id="33" name="Tabel 32">
            <a:extLst>
              <a:ext uri="{FF2B5EF4-FFF2-40B4-BE49-F238E27FC236}">
                <a16:creationId xmlns:a16="http://schemas.microsoft.com/office/drawing/2014/main" id="{7503495C-B0F4-4E08-BBA3-9C52C0553D49}"/>
              </a:ext>
            </a:extLst>
          </p:cNvPr>
          <p:cNvGraphicFramePr>
            <a:graphicFrameLocks noGrp="1"/>
          </p:cNvGraphicFramePr>
          <p:nvPr>
            <p:extLst>
              <p:ext uri="{D42A27DB-BD31-4B8C-83A1-F6EECF244321}">
                <p14:modId xmlns:p14="http://schemas.microsoft.com/office/powerpoint/2010/main" val="1176935199"/>
              </p:ext>
            </p:extLst>
          </p:nvPr>
        </p:nvGraphicFramePr>
        <p:xfrm>
          <a:off x="164983" y="4408249"/>
          <a:ext cx="7190303" cy="1771571"/>
        </p:xfrm>
        <a:graphic>
          <a:graphicData uri="http://schemas.openxmlformats.org/drawingml/2006/table">
            <a:tbl>
              <a:tblPr firstRow="1" firstCol="1" bandRow="1">
                <a:tableStyleId>{00A15C55-8517-42AA-B614-E9B94910E393}</a:tableStyleId>
              </a:tblPr>
              <a:tblGrid>
                <a:gridCol w="2480681">
                  <a:extLst>
                    <a:ext uri="{9D8B030D-6E8A-4147-A177-3AD203B41FA5}">
                      <a16:colId xmlns:a16="http://schemas.microsoft.com/office/drawing/2014/main" val="1560290216"/>
                    </a:ext>
                  </a:extLst>
                </a:gridCol>
                <a:gridCol w="1872996">
                  <a:extLst>
                    <a:ext uri="{9D8B030D-6E8A-4147-A177-3AD203B41FA5}">
                      <a16:colId xmlns:a16="http://schemas.microsoft.com/office/drawing/2014/main" val="1229687500"/>
                    </a:ext>
                  </a:extLst>
                </a:gridCol>
                <a:gridCol w="2836626">
                  <a:extLst>
                    <a:ext uri="{9D8B030D-6E8A-4147-A177-3AD203B41FA5}">
                      <a16:colId xmlns:a16="http://schemas.microsoft.com/office/drawing/2014/main" val="386965894"/>
                    </a:ext>
                  </a:extLst>
                </a:gridCol>
              </a:tblGrid>
              <a:tr h="352447">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100" b="0" dirty="0">
                          <a:solidFill>
                            <a:schemeClr val="tx1"/>
                          </a:solidFill>
                          <a:effectLst/>
                        </a:rPr>
                        <a:t>NO</a:t>
                      </a:r>
                      <a:endParaRPr lang="ro-RO" sz="1100" dirty="0">
                        <a:effectLst/>
                      </a:endParaRPr>
                    </a:p>
                    <a:p>
                      <a:pPr>
                        <a:lnSpc>
                          <a:spcPct val="107000"/>
                        </a:lnSpc>
                        <a:spcAft>
                          <a:spcPts val="0"/>
                        </a:spcAft>
                      </a:pPr>
                      <a:r>
                        <a:rPr lang="en-US" sz="600" dirty="0">
                          <a:effectLst/>
                        </a:rPr>
                        <a:t> </a:t>
                      </a:r>
                      <a:endParaRPr lang="ro-RO" sz="1100" dirty="0">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185468">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c1 - 100</a:t>
                      </a:r>
                      <a:r>
                        <a:rPr lang="en-US" sz="1000" dirty="0">
                          <a:effectLst/>
                        </a:rPr>
                        <a:t>%CO</a:t>
                      </a:r>
                      <a:r>
                        <a:rPr lang="en-US" sz="1000" baseline="-25000" dirty="0">
                          <a:effectLst/>
                        </a:rPr>
                        <a:t>2</a:t>
                      </a:r>
                      <a:r>
                        <a:rPr lang="en-US" sz="1000" dirty="0">
                          <a:effectLst/>
                        </a:rPr>
                        <a:t> </a:t>
                      </a:r>
                      <a:endParaRPr lang="ro-RO" sz="10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endParaRPr lang="ro-RO" sz="1000" b="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ro-RO" sz="1000" b="0" dirty="0" err="1">
                          <a:effectLst/>
                          <a:latin typeface="+mn-lt"/>
                          <a:ea typeface="Calibri" panose="020F0502020204030204" pitchFamily="34" charset="0"/>
                          <a:cs typeface="Times New Roman" panose="02020603050405020304" pitchFamily="18" charset="0"/>
                        </a:rPr>
                        <a:t>Stick</a:t>
                      </a:r>
                      <a:r>
                        <a:rPr lang="ro-RO" sz="1000" b="0" dirty="0">
                          <a:effectLst/>
                          <a:latin typeface="+mn-lt"/>
                          <a:ea typeface="Calibri" panose="020F0502020204030204" pitchFamily="34" charset="0"/>
                          <a:cs typeface="Times New Roman" panose="02020603050405020304" pitchFamily="18" charset="0"/>
                        </a:rPr>
                        <a:t>-out: 15-18 mm</a:t>
                      </a:r>
                    </a:p>
                  </a:txBody>
                  <a:tcPr marL="68580" marR="68580" marT="0" marB="0"/>
                </a:tc>
                <a:extLst>
                  <a:ext uri="{0D108BD9-81ED-4DB2-BD59-A6C34878D82A}">
                    <a16:rowId xmlns:a16="http://schemas.microsoft.com/office/drawing/2014/main" val="4249358060"/>
                  </a:ext>
                </a:extLst>
              </a:tr>
              <a:tr h="318437">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34" name="CasetăText 33">
            <a:extLst>
              <a:ext uri="{FF2B5EF4-FFF2-40B4-BE49-F238E27FC236}">
                <a16:creationId xmlns:a16="http://schemas.microsoft.com/office/drawing/2014/main" id="{AA46A900-5ECE-41E1-A041-8B82A3956C1D}"/>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35" name="CasetăText 34">
            <a:extLst>
              <a:ext uri="{FF2B5EF4-FFF2-40B4-BE49-F238E27FC236}">
                <a16:creationId xmlns:a16="http://schemas.microsoft.com/office/drawing/2014/main" id="{F2E09068-E5E5-4A84-BA65-8FE6476758B4}"/>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sp>
        <p:nvSpPr>
          <p:cNvPr id="38" name="Round Same Side Corner Rectangle 4">
            <a:hlinkClick r:id="rId3" action="ppaction://hlinksldjump"/>
            <a:extLst>
              <a:ext uri="{FF2B5EF4-FFF2-40B4-BE49-F238E27FC236}">
                <a16:creationId xmlns:a16="http://schemas.microsoft.com/office/drawing/2014/main" id="{66669D13-7E96-4CC5-AB29-AB191C4C743B}"/>
              </a:ext>
            </a:extLst>
          </p:cNvPr>
          <p:cNvSpPr/>
          <p:nvPr/>
        </p:nvSpPr>
        <p:spPr>
          <a:xfrm>
            <a:off x="171080" y="6453809"/>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39" name="Round Same Side Corner Rectangle 5">
            <a:hlinkClick r:id="rId4" action="ppaction://hlinksldjump"/>
            <a:extLst>
              <a:ext uri="{FF2B5EF4-FFF2-40B4-BE49-F238E27FC236}">
                <a16:creationId xmlns:a16="http://schemas.microsoft.com/office/drawing/2014/main" id="{BC36125C-7582-440B-BFD3-8E7487517205}"/>
              </a:ext>
            </a:extLst>
          </p:cNvPr>
          <p:cNvSpPr/>
          <p:nvPr/>
        </p:nvSpPr>
        <p:spPr>
          <a:xfrm>
            <a:off x="7459776" y="6460435"/>
            <a:ext cx="1530627" cy="397565"/>
          </a:xfrm>
          <a:prstGeom prst="round2SameRect">
            <a:avLst>
              <a:gd name="adj1" fmla="val 8234"/>
              <a:gd name="adj2" fmla="val 0"/>
            </a:avLst>
          </a:prstGeom>
          <a:solidFill>
            <a:srgbClr val="FED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40" name="Round Same Side Corner Rectangle 5">
            <a:hlinkClick r:id="rId5" action="ppaction://hlinksldjump"/>
            <a:extLst>
              <a:ext uri="{FF2B5EF4-FFF2-40B4-BE49-F238E27FC236}">
                <a16:creationId xmlns:a16="http://schemas.microsoft.com/office/drawing/2014/main" id="{39927026-4684-4478-978B-9FF32EDA2858}"/>
              </a:ext>
            </a:extLst>
          </p:cNvPr>
          <p:cNvSpPr/>
          <p:nvPr/>
        </p:nvSpPr>
        <p:spPr>
          <a:xfrm>
            <a:off x="171080" y="6453809"/>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41" name="Round Same Side Corner Rectangle 6">
            <a:hlinkClick r:id="rId4" action="ppaction://hlinksldjump"/>
            <a:extLst>
              <a:ext uri="{FF2B5EF4-FFF2-40B4-BE49-F238E27FC236}">
                <a16:creationId xmlns:a16="http://schemas.microsoft.com/office/drawing/2014/main" id="{E254D078-7917-4E6B-9E59-F2F45938057B}"/>
              </a:ext>
            </a:extLst>
          </p:cNvPr>
          <p:cNvSpPr/>
          <p:nvPr/>
        </p:nvSpPr>
        <p:spPr>
          <a:xfrm>
            <a:off x="7459776" y="6460435"/>
            <a:ext cx="1530627" cy="397565"/>
          </a:xfrm>
          <a:prstGeom prst="round2SameRect">
            <a:avLst>
              <a:gd name="adj1" fmla="val 823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grpSp>
        <p:nvGrpSpPr>
          <p:cNvPr id="12" name="Grupare 11">
            <a:extLst>
              <a:ext uri="{FF2B5EF4-FFF2-40B4-BE49-F238E27FC236}">
                <a16:creationId xmlns:a16="http://schemas.microsoft.com/office/drawing/2014/main" id="{FACCD9B7-C60E-4B82-98B4-27FCF0F997C9}"/>
              </a:ext>
            </a:extLst>
          </p:cNvPr>
          <p:cNvGrpSpPr/>
          <p:nvPr/>
        </p:nvGrpSpPr>
        <p:grpSpPr>
          <a:xfrm>
            <a:off x="7563095" y="2816142"/>
            <a:ext cx="1436876" cy="540203"/>
            <a:chOff x="7685015" y="2816142"/>
            <a:chExt cx="1436876" cy="540203"/>
          </a:xfrm>
        </p:grpSpPr>
        <p:sp>
          <p:nvSpPr>
            <p:cNvPr id="18" name="Dreptunghi 17">
              <a:extLst>
                <a:ext uri="{FF2B5EF4-FFF2-40B4-BE49-F238E27FC236}">
                  <a16:creationId xmlns:a16="http://schemas.microsoft.com/office/drawing/2014/main" id="{C677D79D-8F97-42E4-A3DC-6D400DD3ACE9}"/>
                </a:ext>
              </a:extLst>
            </p:cNvPr>
            <p:cNvSpPr/>
            <p:nvPr/>
          </p:nvSpPr>
          <p:spPr>
            <a:xfrm>
              <a:off x="7722869" y="3226805"/>
              <a:ext cx="1399021"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Dreptunghi 18">
              <a:extLst>
                <a:ext uri="{FF2B5EF4-FFF2-40B4-BE49-F238E27FC236}">
                  <a16:creationId xmlns:a16="http://schemas.microsoft.com/office/drawing/2014/main" id="{FE0805A7-D387-48C7-9D7B-2A550F8E2560}"/>
                </a:ext>
              </a:extLst>
            </p:cNvPr>
            <p:cNvSpPr/>
            <p:nvPr/>
          </p:nvSpPr>
          <p:spPr>
            <a:xfrm>
              <a:off x="7722870" y="3085835"/>
              <a:ext cx="552450"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Conector drept cu săgeată 4">
              <a:extLst>
                <a:ext uri="{FF2B5EF4-FFF2-40B4-BE49-F238E27FC236}">
                  <a16:creationId xmlns:a16="http://schemas.microsoft.com/office/drawing/2014/main" id="{A6C67DC2-DFE6-441C-ABA8-7AD086117CBC}"/>
                </a:ext>
              </a:extLst>
            </p:cNvPr>
            <p:cNvCxnSpPr/>
            <p:nvPr/>
          </p:nvCxnSpPr>
          <p:spPr>
            <a:xfrm flipV="1">
              <a:off x="7844790" y="3226805"/>
              <a:ext cx="0" cy="87895"/>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 name="Conector drept cu săgeată 20">
              <a:extLst>
                <a:ext uri="{FF2B5EF4-FFF2-40B4-BE49-F238E27FC236}">
                  <a16:creationId xmlns:a16="http://schemas.microsoft.com/office/drawing/2014/main" id="{BF570C16-94D6-4922-933B-06E1FA7C4BEC}"/>
                </a:ext>
              </a:extLst>
            </p:cNvPr>
            <p:cNvCxnSpPr>
              <a:cxnSpLocks/>
            </p:cNvCxnSpPr>
            <p:nvPr/>
          </p:nvCxnSpPr>
          <p:spPr>
            <a:xfrm>
              <a:off x="7844790" y="3066784"/>
              <a:ext cx="0" cy="144000"/>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 name="CasetăText 5">
              <a:extLst>
                <a:ext uri="{FF2B5EF4-FFF2-40B4-BE49-F238E27FC236}">
                  <a16:creationId xmlns:a16="http://schemas.microsoft.com/office/drawing/2014/main" id="{C234BA15-E21A-4B8F-B36F-FE995F986515}"/>
                </a:ext>
              </a:extLst>
            </p:cNvPr>
            <p:cNvSpPr txBox="1"/>
            <p:nvPr/>
          </p:nvSpPr>
          <p:spPr>
            <a:xfrm rot="16200000">
              <a:off x="7633078" y="2959424"/>
              <a:ext cx="319318" cy="215444"/>
            </a:xfrm>
            <a:prstGeom prst="rect">
              <a:avLst/>
            </a:prstGeom>
            <a:noFill/>
          </p:spPr>
          <p:txBody>
            <a:bodyPr wrap="none" rtlCol="0">
              <a:spAutoFit/>
            </a:bodyPr>
            <a:lstStyle/>
            <a:p>
              <a:r>
                <a:rPr lang="ro-RO" sz="800" dirty="0"/>
                <a:t>0-1</a:t>
              </a:r>
            </a:p>
          </p:txBody>
        </p:sp>
        <p:sp>
          <p:nvSpPr>
            <p:cNvPr id="23" name="Dreptunghi 22">
              <a:extLst>
                <a:ext uri="{FF2B5EF4-FFF2-40B4-BE49-F238E27FC236}">
                  <a16:creationId xmlns:a16="http://schemas.microsoft.com/office/drawing/2014/main" id="{6C2A6C4A-3663-4350-8DBC-B8B6068E2AD6}"/>
                </a:ext>
              </a:extLst>
            </p:cNvPr>
            <p:cNvSpPr/>
            <p:nvPr/>
          </p:nvSpPr>
          <p:spPr>
            <a:xfrm>
              <a:off x="8569441" y="3083665"/>
              <a:ext cx="552450"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24" name="Conector drept cu săgeată 23">
              <a:extLst>
                <a:ext uri="{FF2B5EF4-FFF2-40B4-BE49-F238E27FC236}">
                  <a16:creationId xmlns:a16="http://schemas.microsoft.com/office/drawing/2014/main" id="{D2B62BB4-1016-4D22-946E-8590D754F769}"/>
                </a:ext>
              </a:extLst>
            </p:cNvPr>
            <p:cNvCxnSpPr>
              <a:cxnSpLocks/>
            </p:cNvCxnSpPr>
            <p:nvPr/>
          </p:nvCxnSpPr>
          <p:spPr>
            <a:xfrm rot="5400000" flipV="1">
              <a:off x="8220075" y="2945216"/>
              <a:ext cx="0" cy="87895"/>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 name="Conector drept cu săgeată 24">
              <a:extLst>
                <a:ext uri="{FF2B5EF4-FFF2-40B4-BE49-F238E27FC236}">
                  <a16:creationId xmlns:a16="http://schemas.microsoft.com/office/drawing/2014/main" id="{F4237642-064E-4565-8217-9C892B1E588B}"/>
                </a:ext>
              </a:extLst>
            </p:cNvPr>
            <p:cNvCxnSpPr>
              <a:cxnSpLocks/>
            </p:cNvCxnSpPr>
            <p:nvPr/>
          </p:nvCxnSpPr>
          <p:spPr>
            <a:xfrm rot="5400000">
              <a:off x="8641441" y="2917163"/>
              <a:ext cx="0" cy="144000"/>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7" name="CasetăText 26">
              <a:extLst>
                <a:ext uri="{FF2B5EF4-FFF2-40B4-BE49-F238E27FC236}">
                  <a16:creationId xmlns:a16="http://schemas.microsoft.com/office/drawing/2014/main" id="{F5B66D5D-D656-4ECD-8E80-D18C869DE827}"/>
                </a:ext>
              </a:extLst>
            </p:cNvPr>
            <p:cNvSpPr txBox="1"/>
            <p:nvPr/>
          </p:nvSpPr>
          <p:spPr>
            <a:xfrm>
              <a:off x="8526348" y="2816142"/>
              <a:ext cx="287258" cy="215444"/>
            </a:xfrm>
            <a:prstGeom prst="rect">
              <a:avLst/>
            </a:prstGeom>
            <a:noFill/>
          </p:spPr>
          <p:txBody>
            <a:bodyPr wrap="none" rtlCol="0">
              <a:spAutoFit/>
            </a:bodyPr>
            <a:lstStyle/>
            <a:p>
              <a:r>
                <a:rPr lang="ro-RO" sz="800" dirty="0"/>
                <a:t>10</a:t>
              </a:r>
            </a:p>
          </p:txBody>
        </p:sp>
        <p:cxnSp>
          <p:nvCxnSpPr>
            <p:cNvPr id="10" name="Conector drept 9">
              <a:extLst>
                <a:ext uri="{FF2B5EF4-FFF2-40B4-BE49-F238E27FC236}">
                  <a16:creationId xmlns:a16="http://schemas.microsoft.com/office/drawing/2014/main" id="{91F1081D-49F3-45A9-82A5-3A818A4281C2}"/>
                </a:ext>
              </a:extLst>
            </p:cNvPr>
            <p:cNvCxnSpPr>
              <a:cxnSpLocks/>
            </p:cNvCxnSpPr>
            <p:nvPr/>
          </p:nvCxnSpPr>
          <p:spPr>
            <a:xfrm flipV="1">
              <a:off x="8275320" y="2908935"/>
              <a:ext cx="0" cy="17880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ector drept 35">
              <a:extLst>
                <a:ext uri="{FF2B5EF4-FFF2-40B4-BE49-F238E27FC236}">
                  <a16:creationId xmlns:a16="http://schemas.microsoft.com/office/drawing/2014/main" id="{A8DB10D4-6A28-4121-BDF5-5ADE4E38439D}"/>
                </a:ext>
              </a:extLst>
            </p:cNvPr>
            <p:cNvCxnSpPr>
              <a:cxnSpLocks/>
            </p:cNvCxnSpPr>
            <p:nvPr/>
          </p:nvCxnSpPr>
          <p:spPr>
            <a:xfrm flipV="1">
              <a:off x="8569441" y="2907486"/>
              <a:ext cx="0" cy="17880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upare 19">
            <a:extLst>
              <a:ext uri="{FF2B5EF4-FFF2-40B4-BE49-F238E27FC236}">
                <a16:creationId xmlns:a16="http://schemas.microsoft.com/office/drawing/2014/main" id="{A929F8A1-8A78-48FF-BED5-C4C6DCF70BE5}"/>
              </a:ext>
            </a:extLst>
          </p:cNvPr>
          <p:cNvGrpSpPr/>
          <p:nvPr/>
        </p:nvGrpSpPr>
        <p:grpSpPr>
          <a:xfrm>
            <a:off x="7608276" y="5110325"/>
            <a:ext cx="1399021" cy="367417"/>
            <a:chOff x="7600949" y="4702709"/>
            <a:chExt cx="1399021" cy="367417"/>
          </a:xfrm>
        </p:grpSpPr>
        <p:grpSp>
          <p:nvGrpSpPr>
            <p:cNvPr id="37" name="Grupare 36">
              <a:extLst>
                <a:ext uri="{FF2B5EF4-FFF2-40B4-BE49-F238E27FC236}">
                  <a16:creationId xmlns:a16="http://schemas.microsoft.com/office/drawing/2014/main" id="{70C11FAA-30F4-4933-8EA1-CF823FEE6FAD}"/>
                </a:ext>
              </a:extLst>
            </p:cNvPr>
            <p:cNvGrpSpPr/>
            <p:nvPr/>
          </p:nvGrpSpPr>
          <p:grpSpPr>
            <a:xfrm>
              <a:off x="7600949" y="4774325"/>
              <a:ext cx="1399021" cy="274626"/>
              <a:chOff x="7722869" y="3081719"/>
              <a:chExt cx="1399021" cy="274626"/>
            </a:xfrm>
          </p:grpSpPr>
          <p:sp>
            <p:nvSpPr>
              <p:cNvPr id="42" name="Dreptunghi 41">
                <a:extLst>
                  <a:ext uri="{FF2B5EF4-FFF2-40B4-BE49-F238E27FC236}">
                    <a16:creationId xmlns:a16="http://schemas.microsoft.com/office/drawing/2014/main" id="{01D5A2EB-FFA9-4881-BE36-D364B01E8FBD}"/>
                  </a:ext>
                </a:extLst>
              </p:cNvPr>
              <p:cNvSpPr/>
              <p:nvPr/>
            </p:nvSpPr>
            <p:spPr>
              <a:xfrm>
                <a:off x="7722869" y="3226805"/>
                <a:ext cx="1399021"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3" name="Dreptunghi 42">
                <a:extLst>
                  <a:ext uri="{FF2B5EF4-FFF2-40B4-BE49-F238E27FC236}">
                    <a16:creationId xmlns:a16="http://schemas.microsoft.com/office/drawing/2014/main" id="{6B84D434-9B06-4D48-9385-24EC79CC0270}"/>
                  </a:ext>
                </a:extLst>
              </p:cNvPr>
              <p:cNvSpPr/>
              <p:nvPr/>
            </p:nvSpPr>
            <p:spPr>
              <a:xfrm>
                <a:off x="7722870" y="3085835"/>
                <a:ext cx="468000"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7" name="Dreptunghi 46">
                <a:extLst>
                  <a:ext uri="{FF2B5EF4-FFF2-40B4-BE49-F238E27FC236}">
                    <a16:creationId xmlns:a16="http://schemas.microsoft.com/office/drawing/2014/main" id="{18A93CE8-33CC-442D-AECE-9DAE263D1551}"/>
                  </a:ext>
                </a:extLst>
              </p:cNvPr>
              <p:cNvSpPr/>
              <p:nvPr/>
            </p:nvSpPr>
            <p:spPr>
              <a:xfrm>
                <a:off x="8653890" y="3081719"/>
                <a:ext cx="468000"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15" name="Grupare 14">
              <a:extLst>
                <a:ext uri="{FF2B5EF4-FFF2-40B4-BE49-F238E27FC236}">
                  <a16:creationId xmlns:a16="http://schemas.microsoft.com/office/drawing/2014/main" id="{198588A3-3E96-42C7-BD2F-3C7BCBEC5F2A}"/>
                </a:ext>
              </a:extLst>
            </p:cNvPr>
            <p:cNvGrpSpPr/>
            <p:nvPr/>
          </p:nvGrpSpPr>
          <p:grpSpPr>
            <a:xfrm>
              <a:off x="7935821" y="4706556"/>
              <a:ext cx="313005" cy="363570"/>
              <a:chOff x="8029575" y="4705635"/>
              <a:chExt cx="313005" cy="363570"/>
            </a:xfrm>
          </p:grpSpPr>
          <p:sp>
            <p:nvSpPr>
              <p:cNvPr id="53" name="Arc 52">
                <a:extLst>
                  <a:ext uri="{FF2B5EF4-FFF2-40B4-BE49-F238E27FC236}">
                    <a16:creationId xmlns:a16="http://schemas.microsoft.com/office/drawing/2014/main" id="{8491FCB2-B832-4AE2-B11B-0C48802457AF}"/>
                  </a:ext>
                </a:extLst>
              </p:cNvPr>
              <p:cNvSpPr/>
              <p:nvPr/>
            </p:nvSpPr>
            <p:spPr>
              <a:xfrm rot="13303731">
                <a:off x="8130919" y="4705635"/>
                <a:ext cx="198055" cy="268901"/>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nvGrpSpPr>
              <p:cNvPr id="14" name="Grupare 13">
                <a:extLst>
                  <a:ext uri="{FF2B5EF4-FFF2-40B4-BE49-F238E27FC236}">
                    <a16:creationId xmlns:a16="http://schemas.microsoft.com/office/drawing/2014/main" id="{DDA5808F-029D-4BF7-BECA-BACB57984418}"/>
                  </a:ext>
                </a:extLst>
              </p:cNvPr>
              <p:cNvGrpSpPr/>
              <p:nvPr/>
            </p:nvGrpSpPr>
            <p:grpSpPr>
              <a:xfrm>
                <a:off x="8029575" y="4776271"/>
                <a:ext cx="313005" cy="292934"/>
                <a:chOff x="8029575" y="4776271"/>
                <a:chExt cx="313005" cy="292934"/>
              </a:xfrm>
            </p:grpSpPr>
            <p:sp>
              <p:nvSpPr>
                <p:cNvPr id="13" name="Arc 12">
                  <a:extLst>
                    <a:ext uri="{FF2B5EF4-FFF2-40B4-BE49-F238E27FC236}">
                      <a16:creationId xmlns:a16="http://schemas.microsoft.com/office/drawing/2014/main" id="{3C8983E7-FE0C-4D45-8EE9-023A3D65CD47}"/>
                    </a:ext>
                  </a:extLst>
                </p:cNvPr>
                <p:cNvSpPr/>
                <p:nvPr/>
              </p:nvSpPr>
              <p:spPr>
                <a:xfrm>
                  <a:off x="8029575" y="4776271"/>
                  <a:ext cx="247650" cy="292934"/>
                </a:xfrm>
                <a:prstGeom prst="arc">
                  <a:avLst>
                    <a:gd name="adj1" fmla="val 16200000"/>
                    <a:gd name="adj2" fmla="val 21128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54" name="Arc 53">
                  <a:extLst>
                    <a:ext uri="{FF2B5EF4-FFF2-40B4-BE49-F238E27FC236}">
                      <a16:creationId xmlns:a16="http://schemas.microsoft.com/office/drawing/2014/main" id="{084AE4C1-7C9A-4900-9667-6DC247B05932}"/>
                    </a:ext>
                  </a:extLst>
                </p:cNvPr>
                <p:cNvSpPr/>
                <p:nvPr/>
              </p:nvSpPr>
              <p:spPr>
                <a:xfrm rot="13878498" flipH="1">
                  <a:off x="8140429" y="4747360"/>
                  <a:ext cx="172017" cy="232285"/>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grpSp>
        <p:grpSp>
          <p:nvGrpSpPr>
            <p:cNvPr id="58" name="Grupare 57">
              <a:extLst>
                <a:ext uri="{FF2B5EF4-FFF2-40B4-BE49-F238E27FC236}">
                  <a16:creationId xmlns:a16="http://schemas.microsoft.com/office/drawing/2014/main" id="{6A2B298B-3343-408F-B3BE-9F206CE32915}"/>
                </a:ext>
              </a:extLst>
            </p:cNvPr>
            <p:cNvGrpSpPr/>
            <p:nvPr/>
          </p:nvGrpSpPr>
          <p:grpSpPr>
            <a:xfrm flipH="1">
              <a:off x="8352980" y="4702709"/>
              <a:ext cx="313005" cy="363570"/>
              <a:chOff x="8029575" y="4705635"/>
              <a:chExt cx="313005" cy="363570"/>
            </a:xfrm>
          </p:grpSpPr>
          <p:sp>
            <p:nvSpPr>
              <p:cNvPr id="59" name="Arc 58">
                <a:extLst>
                  <a:ext uri="{FF2B5EF4-FFF2-40B4-BE49-F238E27FC236}">
                    <a16:creationId xmlns:a16="http://schemas.microsoft.com/office/drawing/2014/main" id="{748133F3-C942-4FA7-8837-4D2B953C5F43}"/>
                  </a:ext>
                </a:extLst>
              </p:cNvPr>
              <p:cNvSpPr/>
              <p:nvPr/>
            </p:nvSpPr>
            <p:spPr>
              <a:xfrm rot="13303731">
                <a:off x="8130919" y="4705635"/>
                <a:ext cx="198055" cy="268901"/>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nvGrpSpPr>
              <p:cNvPr id="60" name="Grupare 59">
                <a:extLst>
                  <a:ext uri="{FF2B5EF4-FFF2-40B4-BE49-F238E27FC236}">
                    <a16:creationId xmlns:a16="http://schemas.microsoft.com/office/drawing/2014/main" id="{58A8469E-2F24-4A10-A9A1-ADF541855BFC}"/>
                  </a:ext>
                </a:extLst>
              </p:cNvPr>
              <p:cNvGrpSpPr/>
              <p:nvPr/>
            </p:nvGrpSpPr>
            <p:grpSpPr>
              <a:xfrm>
                <a:off x="8029575" y="4776271"/>
                <a:ext cx="313005" cy="292934"/>
                <a:chOff x="8029575" y="4776271"/>
                <a:chExt cx="313005" cy="292934"/>
              </a:xfrm>
            </p:grpSpPr>
            <p:sp>
              <p:nvSpPr>
                <p:cNvPr id="61" name="Arc 60">
                  <a:extLst>
                    <a:ext uri="{FF2B5EF4-FFF2-40B4-BE49-F238E27FC236}">
                      <a16:creationId xmlns:a16="http://schemas.microsoft.com/office/drawing/2014/main" id="{8B586471-6EAE-471B-BF9B-A8A0368A14B8}"/>
                    </a:ext>
                  </a:extLst>
                </p:cNvPr>
                <p:cNvSpPr/>
                <p:nvPr/>
              </p:nvSpPr>
              <p:spPr>
                <a:xfrm>
                  <a:off x="8029575" y="4776271"/>
                  <a:ext cx="247650" cy="292934"/>
                </a:xfrm>
                <a:prstGeom prst="arc">
                  <a:avLst>
                    <a:gd name="adj1" fmla="val 16200000"/>
                    <a:gd name="adj2" fmla="val 21128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62" name="Arc 61">
                  <a:extLst>
                    <a:ext uri="{FF2B5EF4-FFF2-40B4-BE49-F238E27FC236}">
                      <a16:creationId xmlns:a16="http://schemas.microsoft.com/office/drawing/2014/main" id="{6414DFF7-7466-42B0-B735-2937BCB4B461}"/>
                    </a:ext>
                  </a:extLst>
                </p:cNvPr>
                <p:cNvSpPr/>
                <p:nvPr/>
              </p:nvSpPr>
              <p:spPr>
                <a:xfrm rot="13878498" flipH="1">
                  <a:off x="8140429" y="4747360"/>
                  <a:ext cx="172017" cy="232285"/>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grpSp>
      </p:grpSp>
    </p:spTree>
    <p:custDataLst>
      <p:tags r:id="rId1"/>
    </p:custDataLst>
    <p:extLst>
      <p:ext uri="{BB962C8B-B14F-4D97-AF65-F5344CB8AC3E}">
        <p14:creationId xmlns:p14="http://schemas.microsoft.com/office/powerpoint/2010/main" val="321290940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hlinkClick r:id="rId3" action="ppaction://hlinksldjump"/>
          </p:cNvPr>
          <p:cNvSpPr/>
          <p:nvPr/>
        </p:nvSpPr>
        <p:spPr>
          <a:xfrm>
            <a:off x="171080" y="6453809"/>
            <a:ext cx="1530627" cy="397565"/>
          </a:xfrm>
          <a:prstGeom prst="round2SameRect">
            <a:avLst>
              <a:gd name="adj1" fmla="val 8234"/>
              <a:gd name="adj2" fmla="val 0"/>
            </a:avLst>
          </a:prstGeom>
          <a:solidFill>
            <a:srgbClr val="FF1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7" name="Round Same Side Corner Rectangle 6">
            <a:hlinkClick r:id="rId4" action="ppaction://hlinksldjump"/>
          </p:cNvPr>
          <p:cNvSpPr/>
          <p:nvPr/>
        </p:nvSpPr>
        <p:spPr>
          <a:xfrm>
            <a:off x="7459776" y="6460435"/>
            <a:ext cx="1530627" cy="397565"/>
          </a:xfrm>
          <a:prstGeom prst="round2SameRect">
            <a:avLst>
              <a:gd name="adj1" fmla="val 8234"/>
              <a:gd name="adj2" fmla="val 0"/>
            </a:avLst>
          </a:prstGeom>
          <a:solidFill>
            <a:srgbClr val="FF1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9" name="Title 1">
            <a:extLst>
              <a:ext uri="{FF2B5EF4-FFF2-40B4-BE49-F238E27FC236}">
                <a16:creationId xmlns:a16="http://schemas.microsoft.com/office/drawing/2014/main" id="{8CF68BE6-5936-4913-AF5E-695D89C7E2FC}"/>
              </a:ext>
            </a:extLst>
          </p:cNvPr>
          <p:cNvSpPr>
            <a:spLocks noGrp="1"/>
          </p:cNvSpPr>
          <p:nvPr>
            <p:ph type="title"/>
          </p:nvPr>
        </p:nvSpPr>
        <p:spPr>
          <a:xfrm>
            <a:off x="0" y="65088"/>
            <a:ext cx="3663950" cy="401637"/>
          </a:xfrm>
        </p:spPr>
        <p:txBody>
          <a:bodyPr/>
          <a:lstStyle/>
          <a:p>
            <a:r>
              <a:rPr lang="en-US" dirty="0"/>
              <a:t>UNIT 2. </a:t>
            </a:r>
            <a:r>
              <a:rPr lang="ro-RO" cap="all" dirty="0"/>
              <a:t>AUTOMOTIVE</a:t>
            </a:r>
            <a:endParaRPr lang="en-US" cap="all" dirty="0"/>
          </a:p>
        </p:txBody>
      </p:sp>
      <p:sp>
        <p:nvSpPr>
          <p:cNvPr id="8" name="TextBox 7">
            <a:extLst>
              <a:ext uri="{FF2B5EF4-FFF2-40B4-BE49-F238E27FC236}">
                <a16:creationId xmlns:a16="http://schemas.microsoft.com/office/drawing/2014/main" id="{048A7CF9-327D-468D-A931-A41CD1AA4531}"/>
              </a:ext>
            </a:extLst>
          </p:cNvPr>
          <p:cNvSpPr txBox="1"/>
          <p:nvPr/>
        </p:nvSpPr>
        <p:spPr>
          <a:xfrm>
            <a:off x="936393" y="3763617"/>
            <a:ext cx="7288696" cy="2769989"/>
          </a:xfrm>
          <a:prstGeom prst="rect">
            <a:avLst/>
          </a:prstGeom>
          <a:noFill/>
        </p:spPr>
        <p:txBody>
          <a:bodyPr wrap="square" rtlCol="0">
            <a:spAutoFit/>
          </a:bodyPr>
          <a:lstStyle/>
          <a:p>
            <a:r>
              <a:rPr lang="ro-RO" sz="1200" b="1" dirty="0">
                <a:solidFill>
                  <a:srgbClr val="363346"/>
                </a:solidFill>
                <a:latin typeface="Dosis" panose="02010503020202060003" pitchFamily="2" charset="0"/>
              </a:rPr>
              <a:t>AUTOMOTIVE</a:t>
            </a:r>
            <a:endParaRPr lang="en-US"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Automotive industry is known as high consumer of joining processes, from resistance welding, to arc welding and different bonding processes. Arc welding is limited applied due to the low thickness of all pieces of a car body or the pieces of the chassis. GMA, TIG, MMA and oxy-gas welding processes are involved in the fabrication of the car bodies. The main involved materials are steels and </a:t>
            </a:r>
            <a:r>
              <a:rPr lang="en-US" sz="1200" dirty="0" err="1">
                <a:solidFill>
                  <a:srgbClr val="828282"/>
                </a:solidFill>
                <a:latin typeface="Calibri" panose="020F0502020204030204" pitchFamily="34" charset="0"/>
                <a:cs typeface="Helvetica Neue"/>
              </a:rPr>
              <a:t>aluminium</a:t>
            </a:r>
            <a:r>
              <a:rPr lang="en-US" sz="1200" dirty="0">
                <a:solidFill>
                  <a:srgbClr val="828282"/>
                </a:solidFill>
                <a:latin typeface="Calibri" panose="020F0502020204030204" pitchFamily="34" charset="0"/>
                <a:cs typeface="Helvetica Neue"/>
              </a:rPr>
              <a:t> alloys. The met grades of steels are carbon steels, HSLA, TRIP and TWIP steels. Most of the steel elements are from formed plates. The aluminum alloys could be met in cast or formed pieces.</a:t>
            </a:r>
          </a:p>
          <a:p>
            <a:pPr algn="just"/>
            <a:r>
              <a:rPr lang="en-US" sz="1200" dirty="0">
                <a:solidFill>
                  <a:srgbClr val="828282"/>
                </a:solidFill>
                <a:latin typeface="Calibri" panose="020F0502020204030204" pitchFamily="34" charset="0"/>
                <a:cs typeface="Helvetica Neue"/>
              </a:rPr>
              <a:t>Regarding the application of the arc welding processes, most of them are done by robot welding. Some small length welds are done manually.</a:t>
            </a:r>
          </a:p>
          <a:p>
            <a:r>
              <a:rPr lang="en-US" sz="1200" dirty="0">
                <a:solidFill>
                  <a:srgbClr val="828282"/>
                </a:solidFill>
                <a:latin typeface="Calibri" panose="020F0502020204030204" pitchFamily="34" charset="0"/>
                <a:cs typeface="Helvetica Neue"/>
              </a:rPr>
              <a:t> </a:t>
            </a:r>
            <a:endParaRPr lang="en-US" sz="1200" dirty="0">
              <a:solidFill>
                <a:srgbClr val="363346"/>
              </a:solidFill>
              <a:latin typeface="Dosis" panose="02010503020202060003" pitchFamily="2" charset="0"/>
            </a:endParaRPr>
          </a:p>
          <a:p>
            <a:r>
              <a:rPr lang="en-US" sz="1200" b="1" dirty="0">
                <a:solidFill>
                  <a:srgbClr val="FF00FF"/>
                </a:solidFill>
                <a:latin typeface="Dosis" panose="02010503020202060003" pitchFamily="2" charset="0"/>
              </a:rPr>
              <a:t/>
            </a:r>
            <a:br>
              <a:rPr lang="en-US" sz="1200" b="1" dirty="0">
                <a:solidFill>
                  <a:srgbClr val="FF00FF"/>
                </a:solidFill>
                <a:latin typeface="Dosis" panose="02010503020202060003" pitchFamily="2" charset="0"/>
              </a:rPr>
            </a:br>
            <a:endParaRPr lang="en-US" sz="1200" b="1" dirty="0">
              <a:solidFill>
                <a:srgbClr val="FF00FF"/>
              </a:solidFill>
              <a:latin typeface="Dosis" panose="02010503020202060003" pitchFamily="2" charset="0"/>
            </a:endParaRPr>
          </a:p>
          <a:p>
            <a:endParaRPr lang="en-US" dirty="0">
              <a:solidFill>
                <a:srgbClr val="363346"/>
              </a:solidFill>
              <a:latin typeface="Dosis" panose="02010503020202060003" pitchFamily="2" charset="0"/>
            </a:endParaRPr>
          </a:p>
        </p:txBody>
      </p:sp>
      <p:pic>
        <p:nvPicPr>
          <p:cNvPr id="2" name="Imagine 1">
            <a:extLst>
              <a:ext uri="{FF2B5EF4-FFF2-40B4-BE49-F238E27FC236}">
                <a16:creationId xmlns:a16="http://schemas.microsoft.com/office/drawing/2014/main" id="{469FDA56-673B-4C74-8A43-09B06CEA6500}"/>
              </a:ext>
            </a:extLst>
          </p:cNvPr>
          <p:cNvPicPr>
            <a:picLocks noChangeAspect="1"/>
          </p:cNvPicPr>
          <p:nvPr/>
        </p:nvPicPr>
        <p:blipFill>
          <a:blip r:embed="rId5"/>
          <a:stretch>
            <a:fillRect/>
          </a:stretch>
        </p:blipFill>
        <p:spPr>
          <a:xfrm>
            <a:off x="4686300" y="671955"/>
            <a:ext cx="4371975" cy="2886432"/>
          </a:xfrm>
          <a:prstGeom prst="rect">
            <a:avLst/>
          </a:prstGeom>
        </p:spPr>
      </p:pic>
      <p:pic>
        <p:nvPicPr>
          <p:cNvPr id="4" name="Imagine 3">
            <a:extLst>
              <a:ext uri="{FF2B5EF4-FFF2-40B4-BE49-F238E27FC236}">
                <a16:creationId xmlns:a16="http://schemas.microsoft.com/office/drawing/2014/main" id="{539F2D22-1434-4B9B-969D-F8A3AA5621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239" y="659767"/>
            <a:ext cx="4371975" cy="2898620"/>
          </a:xfrm>
          <a:prstGeom prst="rect">
            <a:avLst/>
          </a:prstGeom>
        </p:spPr>
      </p:pic>
    </p:spTree>
    <p:custDataLst>
      <p:tags r:id="rId1"/>
    </p:custDataLst>
    <p:extLst>
      <p:ext uri="{BB962C8B-B14F-4D97-AF65-F5344CB8AC3E}">
        <p14:creationId xmlns:p14="http://schemas.microsoft.com/office/powerpoint/2010/main" val="267676792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3. TITLE</a:t>
            </a:r>
          </a:p>
        </p:txBody>
      </p:sp>
      <p:sp>
        <p:nvSpPr>
          <p:cNvPr id="6" name="Round Same Side Corner Rectangle 5">
            <a:hlinkClick r:id="rId3" action="ppaction://hlinksldjump"/>
          </p:cNvPr>
          <p:cNvSpPr/>
          <p:nvPr/>
        </p:nvSpPr>
        <p:spPr>
          <a:xfrm>
            <a:off x="171080" y="6453809"/>
            <a:ext cx="1530627" cy="397565"/>
          </a:xfrm>
          <a:prstGeom prst="round2SameRect">
            <a:avLst>
              <a:gd name="adj1" fmla="val 8234"/>
              <a:gd name="adj2" fmla="val 0"/>
            </a:avLst>
          </a:prstGeom>
          <a:solidFill>
            <a:srgbClr val="FF1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7" name="Round Same Side Corner Rectangle 6">
            <a:hlinkClick r:id="rId4" action="ppaction://hlinksldjump"/>
          </p:cNvPr>
          <p:cNvSpPr/>
          <p:nvPr/>
        </p:nvSpPr>
        <p:spPr>
          <a:xfrm>
            <a:off x="7459776" y="6460435"/>
            <a:ext cx="1530627" cy="397565"/>
          </a:xfrm>
          <a:prstGeom prst="round2SameRect">
            <a:avLst>
              <a:gd name="adj1" fmla="val 8234"/>
              <a:gd name="adj2" fmla="val 0"/>
            </a:avLst>
          </a:prstGeom>
          <a:solidFill>
            <a:srgbClr val="FF1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8" name="TextBox 7">
            <a:extLst>
              <a:ext uri="{FF2B5EF4-FFF2-40B4-BE49-F238E27FC236}">
                <a16:creationId xmlns:a16="http://schemas.microsoft.com/office/drawing/2014/main" id="{AF66EEA6-16B7-497E-84FB-878C58384AE1}"/>
              </a:ext>
            </a:extLst>
          </p:cNvPr>
          <p:cNvSpPr txBox="1"/>
          <p:nvPr/>
        </p:nvSpPr>
        <p:spPr>
          <a:xfrm>
            <a:off x="927653" y="982317"/>
            <a:ext cx="3202388" cy="2769989"/>
          </a:xfrm>
          <a:prstGeom prst="rect">
            <a:avLst/>
          </a:prstGeom>
          <a:noFill/>
        </p:spPr>
        <p:txBody>
          <a:bodyPr wrap="square" rtlCol="0">
            <a:spAutoFit/>
          </a:bodyPr>
          <a:lstStyle/>
          <a:p>
            <a:r>
              <a:rPr lang="ro-RO" sz="1200" b="1" dirty="0">
                <a:solidFill>
                  <a:srgbClr val="363346"/>
                </a:solidFill>
                <a:latin typeface="Dosis" panose="02010503020202060003" pitchFamily="2" charset="0"/>
              </a:rPr>
              <a:t>CAR BODY STRUCTURE </a:t>
            </a:r>
            <a:r>
              <a:rPr lang="en-US" sz="1200" b="1" dirty="0">
                <a:solidFill>
                  <a:srgbClr val="363346"/>
                </a:solidFill>
                <a:latin typeface="Dosis" panose="02010503020202060003" pitchFamily="2" charset="0"/>
              </a:rPr>
              <a:t>-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cs typeface="Helvetica Neue"/>
              </a:rPr>
              <a:t>A car body has many welds. Most of them are resistance spot welds, but arc welding joints can be meet, as well. Depending on the car, its body can be build by steel or </a:t>
            </a:r>
            <a:r>
              <a:rPr lang="en-US" sz="1200" dirty="0" err="1">
                <a:solidFill>
                  <a:srgbClr val="828282"/>
                </a:solidFill>
                <a:cs typeface="Helvetica Neue"/>
              </a:rPr>
              <a:t>aluminium</a:t>
            </a:r>
            <a:r>
              <a:rPr lang="en-US" sz="1200" dirty="0">
                <a:solidFill>
                  <a:srgbClr val="828282"/>
                </a:solidFill>
                <a:cs typeface="Helvetica Neue"/>
              </a:rPr>
              <a:t>. The elements of a body are done mainly of formed sheets (up to 3 mm thickness) and by specific laminated profiles. All these elements are joined together by welding and/or by bonding. If the thickness is higher than 1.0 mm, arc welding becomes an option for the joining process.</a:t>
            </a:r>
          </a:p>
          <a:p>
            <a:pPr algn="just"/>
            <a:r>
              <a:rPr lang="en-US" sz="1200" dirty="0">
                <a:solidFill>
                  <a:srgbClr val="828282"/>
                </a:solidFill>
              </a:rPr>
              <a:t>Materials: AW-5754 / AlMg3</a:t>
            </a:r>
          </a:p>
          <a:p>
            <a:endParaRPr lang="en-US" dirty="0">
              <a:solidFill>
                <a:srgbClr val="363346"/>
              </a:solidFill>
              <a:latin typeface="Dosis" panose="02010503020202060003" pitchFamily="2" charset="0"/>
            </a:endParaRPr>
          </a:p>
        </p:txBody>
      </p:sp>
      <p:pic>
        <p:nvPicPr>
          <p:cNvPr id="14" name="Imagine 13">
            <a:extLst>
              <a:ext uri="{FF2B5EF4-FFF2-40B4-BE49-F238E27FC236}">
                <a16:creationId xmlns:a16="http://schemas.microsoft.com/office/drawing/2014/main" id="{41B87988-E31C-4A57-8219-7A0BAF02CF05}"/>
              </a:ext>
            </a:extLst>
          </p:cNvPr>
          <p:cNvPicPr>
            <a:picLocks noChangeAspect="1"/>
          </p:cNvPicPr>
          <p:nvPr/>
        </p:nvPicPr>
        <p:blipFill rotWithShape="1">
          <a:blip r:embed="rId5">
            <a:extLst>
              <a:ext uri="{28A0092B-C50C-407E-A947-70E740481C1C}">
                <a14:useLocalDpi xmlns:a14="http://schemas.microsoft.com/office/drawing/2010/main" val="0"/>
              </a:ext>
            </a:extLst>
          </a:blip>
          <a:srcRect l="15357" t="39826" r="46332" b="21670"/>
          <a:stretch/>
        </p:blipFill>
        <p:spPr>
          <a:xfrm>
            <a:off x="5333999" y="3429001"/>
            <a:ext cx="3656403" cy="2756098"/>
          </a:xfrm>
          <a:prstGeom prst="rect">
            <a:avLst/>
          </a:prstGeom>
        </p:spPr>
      </p:pic>
      <p:pic>
        <p:nvPicPr>
          <p:cNvPr id="16" name="Imagine 15">
            <a:extLst>
              <a:ext uri="{FF2B5EF4-FFF2-40B4-BE49-F238E27FC236}">
                <a16:creationId xmlns:a16="http://schemas.microsoft.com/office/drawing/2014/main" id="{5DDD67C0-3292-4E70-AF89-940E840893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695" b="5866"/>
          <a:stretch/>
        </p:blipFill>
        <p:spPr>
          <a:xfrm>
            <a:off x="5333999" y="1140848"/>
            <a:ext cx="3656404" cy="2288152"/>
          </a:xfrm>
          <a:prstGeom prst="rect">
            <a:avLst/>
          </a:prstGeom>
        </p:spPr>
      </p:pic>
      <p:cxnSp>
        <p:nvCxnSpPr>
          <p:cNvPr id="17" name="Conector drept cu săgeată 16">
            <a:extLst>
              <a:ext uri="{FF2B5EF4-FFF2-40B4-BE49-F238E27FC236}">
                <a16:creationId xmlns:a16="http://schemas.microsoft.com/office/drawing/2014/main" id="{254E2E06-7A80-4726-802C-A9D18F570A03}"/>
              </a:ext>
            </a:extLst>
          </p:cNvPr>
          <p:cNvCxnSpPr>
            <a:cxnSpLocks/>
            <a:stCxn id="19" idx="1"/>
          </p:cNvCxnSpPr>
          <p:nvPr/>
        </p:nvCxnSpPr>
        <p:spPr>
          <a:xfrm flipH="1" flipV="1">
            <a:off x="6257926" y="3903344"/>
            <a:ext cx="510350" cy="1358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asetăText 18">
            <a:extLst>
              <a:ext uri="{FF2B5EF4-FFF2-40B4-BE49-F238E27FC236}">
                <a16:creationId xmlns:a16="http://schemas.microsoft.com/office/drawing/2014/main" id="{D9991FE4-D066-4440-AE0C-98D9BC9E50C3}"/>
              </a:ext>
            </a:extLst>
          </p:cNvPr>
          <p:cNvSpPr txBox="1"/>
          <p:nvPr/>
        </p:nvSpPr>
        <p:spPr>
          <a:xfrm rot="20476671">
            <a:off x="6753344" y="3794759"/>
            <a:ext cx="564385" cy="307777"/>
          </a:xfrm>
          <a:prstGeom prst="rect">
            <a:avLst/>
          </a:prstGeom>
          <a:noFill/>
        </p:spPr>
        <p:txBody>
          <a:bodyPr wrap="none" rtlCol="0">
            <a:spAutoFit/>
          </a:bodyPr>
          <a:lstStyle/>
          <a:p>
            <a:r>
              <a:rPr lang="ro-RO" sz="1400" dirty="0" err="1">
                <a:solidFill>
                  <a:srgbClr val="FF0000"/>
                </a:solidFill>
              </a:rPr>
              <a:t>Weld</a:t>
            </a:r>
            <a:endParaRPr lang="ro-RO" sz="1400" dirty="0">
              <a:solidFill>
                <a:srgbClr val="FF0000"/>
              </a:solidFill>
            </a:endParaRPr>
          </a:p>
        </p:txBody>
      </p:sp>
      <p:cxnSp>
        <p:nvCxnSpPr>
          <p:cNvPr id="22" name="Conector drept cu săgeată 21">
            <a:extLst>
              <a:ext uri="{FF2B5EF4-FFF2-40B4-BE49-F238E27FC236}">
                <a16:creationId xmlns:a16="http://schemas.microsoft.com/office/drawing/2014/main" id="{C5225D22-3C6B-41E1-A035-24B376FEEAE1}"/>
              </a:ext>
            </a:extLst>
          </p:cNvPr>
          <p:cNvCxnSpPr>
            <a:cxnSpLocks/>
            <a:stCxn id="19" idx="1"/>
          </p:cNvCxnSpPr>
          <p:nvPr/>
        </p:nvCxnSpPr>
        <p:spPr>
          <a:xfrm>
            <a:off x="6768276" y="4039226"/>
            <a:ext cx="546924" cy="12462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Tabel 3">
            <a:extLst>
              <a:ext uri="{FF2B5EF4-FFF2-40B4-BE49-F238E27FC236}">
                <a16:creationId xmlns:a16="http://schemas.microsoft.com/office/drawing/2014/main" id="{864AA585-B7FF-4AFC-9BC3-A04768CA4481}"/>
              </a:ext>
            </a:extLst>
          </p:cNvPr>
          <p:cNvGraphicFramePr>
            <a:graphicFrameLocks noGrp="1"/>
          </p:cNvGraphicFramePr>
          <p:nvPr>
            <p:extLst>
              <p:ext uri="{D42A27DB-BD31-4B8C-83A1-F6EECF244321}">
                <p14:modId xmlns:p14="http://schemas.microsoft.com/office/powerpoint/2010/main" val="95241033"/>
              </p:ext>
            </p:extLst>
          </p:nvPr>
        </p:nvGraphicFramePr>
        <p:xfrm>
          <a:off x="660400" y="4803442"/>
          <a:ext cx="4636600" cy="902794"/>
        </p:xfrm>
        <a:graphic>
          <a:graphicData uri="http://schemas.openxmlformats.org/drawingml/2006/table">
            <a:tbl>
              <a:tblPr firstRow="1" bandRow="1">
                <a:tableStyleId>{17292A2E-F333-43FB-9621-5CBBE7FDCDCB}</a:tableStyleId>
              </a:tblPr>
              <a:tblGrid>
                <a:gridCol w="463660">
                  <a:extLst>
                    <a:ext uri="{9D8B030D-6E8A-4147-A177-3AD203B41FA5}">
                      <a16:colId xmlns:a16="http://schemas.microsoft.com/office/drawing/2014/main" val="1882468942"/>
                    </a:ext>
                  </a:extLst>
                </a:gridCol>
                <a:gridCol w="463660">
                  <a:extLst>
                    <a:ext uri="{9D8B030D-6E8A-4147-A177-3AD203B41FA5}">
                      <a16:colId xmlns:a16="http://schemas.microsoft.com/office/drawing/2014/main" val="3204640079"/>
                    </a:ext>
                  </a:extLst>
                </a:gridCol>
                <a:gridCol w="463660">
                  <a:extLst>
                    <a:ext uri="{9D8B030D-6E8A-4147-A177-3AD203B41FA5}">
                      <a16:colId xmlns:a16="http://schemas.microsoft.com/office/drawing/2014/main" val="3643200633"/>
                    </a:ext>
                  </a:extLst>
                </a:gridCol>
                <a:gridCol w="463660">
                  <a:extLst>
                    <a:ext uri="{9D8B030D-6E8A-4147-A177-3AD203B41FA5}">
                      <a16:colId xmlns:a16="http://schemas.microsoft.com/office/drawing/2014/main" val="1505062925"/>
                    </a:ext>
                  </a:extLst>
                </a:gridCol>
                <a:gridCol w="463660">
                  <a:extLst>
                    <a:ext uri="{9D8B030D-6E8A-4147-A177-3AD203B41FA5}">
                      <a16:colId xmlns:a16="http://schemas.microsoft.com/office/drawing/2014/main" val="423217185"/>
                    </a:ext>
                  </a:extLst>
                </a:gridCol>
                <a:gridCol w="463660">
                  <a:extLst>
                    <a:ext uri="{9D8B030D-6E8A-4147-A177-3AD203B41FA5}">
                      <a16:colId xmlns:a16="http://schemas.microsoft.com/office/drawing/2014/main" val="408368961"/>
                    </a:ext>
                  </a:extLst>
                </a:gridCol>
                <a:gridCol w="463660">
                  <a:extLst>
                    <a:ext uri="{9D8B030D-6E8A-4147-A177-3AD203B41FA5}">
                      <a16:colId xmlns:a16="http://schemas.microsoft.com/office/drawing/2014/main" val="1698889654"/>
                    </a:ext>
                  </a:extLst>
                </a:gridCol>
                <a:gridCol w="463660">
                  <a:extLst>
                    <a:ext uri="{9D8B030D-6E8A-4147-A177-3AD203B41FA5}">
                      <a16:colId xmlns:a16="http://schemas.microsoft.com/office/drawing/2014/main" val="1899980758"/>
                    </a:ext>
                  </a:extLst>
                </a:gridCol>
                <a:gridCol w="463660">
                  <a:extLst>
                    <a:ext uri="{9D8B030D-6E8A-4147-A177-3AD203B41FA5}">
                      <a16:colId xmlns:a16="http://schemas.microsoft.com/office/drawing/2014/main" val="1803690970"/>
                    </a:ext>
                  </a:extLst>
                </a:gridCol>
                <a:gridCol w="463660">
                  <a:extLst>
                    <a:ext uri="{9D8B030D-6E8A-4147-A177-3AD203B41FA5}">
                      <a16:colId xmlns:a16="http://schemas.microsoft.com/office/drawing/2014/main" val="806722948"/>
                    </a:ext>
                  </a:extLst>
                </a:gridCol>
              </a:tblGrid>
              <a:tr h="156075">
                <a:tc rowSpan="2">
                  <a:txBody>
                    <a:bodyPr/>
                    <a:lstStyle/>
                    <a:p>
                      <a:r>
                        <a:rPr lang="ro-RO" sz="900" dirty="0"/>
                        <a:t>Grade</a:t>
                      </a:r>
                    </a:p>
                  </a:txBody>
                  <a:tcPr>
                    <a:solidFill>
                      <a:srgbClr val="FF5675"/>
                    </a:solidFill>
                  </a:tcPr>
                </a:tc>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noProof="0" dirty="0">
                          <a:effectLst/>
                          <a:latin typeface="+mn-lt"/>
                        </a:rPr>
                        <a:t>Chemical composition, %</a:t>
                      </a:r>
                      <a:endParaRPr lang="en-US" sz="900" b="1" noProof="0" dirty="0">
                        <a:effectLst/>
                        <a:latin typeface="+mn-lt"/>
                        <a:ea typeface="Times New Roman" panose="02020603050405020304" pitchFamily="18" charset="0"/>
                      </a:endParaRPr>
                    </a:p>
                  </a:txBody>
                  <a:tcPr>
                    <a:solidFill>
                      <a:srgbClr val="FF5675"/>
                    </a:solidFill>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ro-RO" sz="900" b="1" dirty="0">
                          <a:solidFill>
                            <a:schemeClr val="tx1"/>
                          </a:solidFill>
                          <a:effectLst/>
                          <a:latin typeface="+mn-lt"/>
                        </a:rPr>
                        <a:t>Mg</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err="1">
                          <a:solidFill>
                            <a:schemeClr val="tx1"/>
                          </a:solidFill>
                          <a:effectLst/>
                          <a:latin typeface="+mn-lt"/>
                        </a:rPr>
                        <a:t>Mn+Cr</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solidFill>
                            <a:schemeClr val="tx1"/>
                          </a:solidFill>
                          <a:effectLst/>
                          <a:latin typeface="+mn-l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Fe</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Cr</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Zn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Ti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rPr>
                        <a:t>Al</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8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dirty="0"/>
                        <a:t>AW-5754</a:t>
                      </a:r>
                      <a:endParaRPr lang="ro-RO" sz="900" b="0" dirty="0"/>
                    </a:p>
                  </a:txBody>
                  <a:tcPr>
                    <a:solidFill>
                      <a:srgbClr val="FF5675"/>
                    </a:solidFill>
                  </a:tcPr>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2.60-3.60</a:t>
                      </a:r>
                    </a:p>
                  </a:txBody>
                  <a:tcPr marL="68580" marR="68580" marT="0" marB="0"/>
                </a:tc>
                <a:tc>
                  <a:txBody>
                    <a:bodyPr/>
                    <a:lstStyle/>
                    <a:p>
                      <a:pPr algn="just">
                        <a:lnSpc>
                          <a:spcPct val="150000"/>
                        </a:lnSpc>
                        <a:spcAft>
                          <a:spcPts val="0"/>
                        </a:spcAft>
                      </a:pPr>
                      <a:r>
                        <a:rPr lang="en-US" sz="900" b="0" dirty="0">
                          <a:solidFill>
                            <a:schemeClr val="tx1"/>
                          </a:solidFill>
                          <a:effectLst/>
                          <a:latin typeface="+mn-lt"/>
                          <a:ea typeface="Times New Roman" panose="02020603050405020304" pitchFamily="18" charset="0"/>
                        </a:rPr>
                        <a:t>0</a:t>
                      </a:r>
                      <a:r>
                        <a:rPr lang="ro-RO" sz="900" b="0" dirty="0">
                          <a:solidFill>
                            <a:schemeClr val="tx1"/>
                          </a:solidFill>
                          <a:effectLst/>
                          <a:latin typeface="+mn-lt"/>
                          <a:ea typeface="Times New Roman" panose="02020603050405020304" pitchFamily="18" charset="0"/>
                        </a:rPr>
                        <a:t>.1</a:t>
                      </a:r>
                      <a:r>
                        <a:rPr lang="en-US" sz="900" b="0" dirty="0">
                          <a:solidFill>
                            <a:schemeClr val="tx1"/>
                          </a:solidFill>
                          <a:effectLst/>
                          <a:latin typeface="+mn-lt"/>
                          <a:ea typeface="Times New Roman" panose="02020603050405020304" pitchFamily="18" charset="0"/>
                        </a:rPr>
                        <a:t>0</a:t>
                      </a:r>
                      <a:r>
                        <a:rPr lang="ro-RO" sz="900" b="0" dirty="0">
                          <a:solidFill>
                            <a:schemeClr val="tx1"/>
                          </a:solidFill>
                          <a:effectLst/>
                          <a:latin typeface="+mn-lt"/>
                          <a:ea typeface="Times New Roman" panose="02020603050405020304" pitchFamily="18" charset="0"/>
                        </a:rPr>
                        <a:t> – 0.60</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0.00-0.</a:t>
                      </a:r>
                      <a:r>
                        <a:rPr lang="en-US" sz="900" b="0" dirty="0">
                          <a:solidFill>
                            <a:schemeClr val="tx1"/>
                          </a:solidFill>
                          <a:effectLst/>
                          <a:latin typeface="+mn-lt"/>
                          <a:ea typeface="Times New Roman" panose="02020603050405020304" pitchFamily="18" charset="0"/>
                        </a:rPr>
                        <a:t>5</a:t>
                      </a:r>
                      <a:r>
                        <a:rPr lang="ro-RO" sz="900" b="0" dirty="0">
                          <a:solidFill>
                            <a:schemeClr val="tx1"/>
                          </a:solidFill>
                          <a:effectLst/>
                          <a:latin typeface="+mn-lt"/>
                          <a:ea typeface="Times New Roman" panose="02020603050405020304" pitchFamily="18" charset="0"/>
                        </a:rPr>
                        <a:t>0</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0.00-0.40</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0.00-0.40</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0.00-0.30</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0.00-0.30</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0.00-0.15</a:t>
                      </a:r>
                    </a:p>
                  </a:txBody>
                  <a:tcPr marL="68580" marR="68580" marT="0" marB="0"/>
                </a:tc>
                <a:tc>
                  <a:txBody>
                    <a:bodyPr/>
                    <a:lstStyle/>
                    <a:p>
                      <a:pPr algn="just">
                        <a:lnSpc>
                          <a:spcPct val="150000"/>
                        </a:lnSpc>
                        <a:spcAft>
                          <a:spcPts val="0"/>
                        </a:spcAft>
                      </a:pPr>
                      <a:r>
                        <a:rPr lang="ro-RO" sz="900" b="0" dirty="0">
                          <a:solidFill>
                            <a:schemeClr val="tx1"/>
                          </a:solidFill>
                          <a:effectLst/>
                          <a:latin typeface="+mn-lt"/>
                          <a:ea typeface="Times New Roman" panose="02020603050405020304" pitchFamily="18" charset="0"/>
                        </a:rPr>
                        <a:t>rest</a:t>
                      </a:r>
                    </a:p>
                  </a:txBody>
                  <a:tcPr marL="68580" marR="68580" marT="0" marB="0"/>
                </a:tc>
                <a:extLst>
                  <a:ext uri="{0D108BD9-81ED-4DB2-BD59-A6C34878D82A}">
                    <a16:rowId xmlns:a16="http://schemas.microsoft.com/office/drawing/2014/main" val="3485478481"/>
                  </a:ext>
                </a:extLst>
              </a:tr>
            </a:tbl>
          </a:graphicData>
        </a:graphic>
      </p:graphicFrame>
    </p:spTree>
    <p:custDataLst>
      <p:tags r:id="rId1"/>
    </p:custDataLst>
    <p:extLst>
      <p:ext uri="{BB962C8B-B14F-4D97-AF65-F5344CB8AC3E}">
        <p14:creationId xmlns:p14="http://schemas.microsoft.com/office/powerpoint/2010/main" val="191142962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3. TITLE</a:t>
            </a:r>
          </a:p>
        </p:txBody>
      </p:sp>
      <p:sp>
        <p:nvSpPr>
          <p:cNvPr id="6" name="Round Same Side Corner Rectangle 5">
            <a:hlinkClick r:id="rId3" action="ppaction://hlinksldjump"/>
          </p:cNvPr>
          <p:cNvSpPr/>
          <p:nvPr/>
        </p:nvSpPr>
        <p:spPr>
          <a:xfrm>
            <a:off x="171080" y="6453809"/>
            <a:ext cx="1530627" cy="397565"/>
          </a:xfrm>
          <a:prstGeom prst="round2SameRect">
            <a:avLst>
              <a:gd name="adj1" fmla="val 8234"/>
              <a:gd name="adj2" fmla="val 0"/>
            </a:avLst>
          </a:prstGeom>
          <a:solidFill>
            <a:srgbClr val="FF1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BACK</a:t>
            </a:r>
          </a:p>
        </p:txBody>
      </p:sp>
      <p:sp>
        <p:nvSpPr>
          <p:cNvPr id="7" name="Round Same Side Corner Rectangle 6">
            <a:hlinkClick r:id="rId4" action="ppaction://hlinksldjump"/>
          </p:cNvPr>
          <p:cNvSpPr/>
          <p:nvPr/>
        </p:nvSpPr>
        <p:spPr>
          <a:xfrm>
            <a:off x="7459776" y="6460435"/>
            <a:ext cx="1530627" cy="397565"/>
          </a:xfrm>
          <a:prstGeom prst="round2SameRect">
            <a:avLst>
              <a:gd name="adj1" fmla="val 8234"/>
              <a:gd name="adj2" fmla="val 0"/>
            </a:avLst>
          </a:prstGeom>
          <a:solidFill>
            <a:srgbClr val="FF1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NEXT</a:t>
            </a:r>
          </a:p>
        </p:txBody>
      </p:sp>
      <p:sp>
        <p:nvSpPr>
          <p:cNvPr id="8" name="TextBox 7">
            <a:extLst>
              <a:ext uri="{FF2B5EF4-FFF2-40B4-BE49-F238E27FC236}">
                <a16:creationId xmlns:a16="http://schemas.microsoft.com/office/drawing/2014/main" id="{C82FE853-BF24-43ED-81FE-DA6F67E43C4A}"/>
              </a:ext>
            </a:extLst>
          </p:cNvPr>
          <p:cNvSpPr txBox="1"/>
          <p:nvPr/>
        </p:nvSpPr>
        <p:spPr>
          <a:xfrm>
            <a:off x="927652" y="982317"/>
            <a:ext cx="643373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CAR BODY STRUCTURE </a:t>
            </a:r>
            <a:r>
              <a:rPr lang="en-US" sz="1200" b="1" dirty="0">
                <a:solidFill>
                  <a:srgbClr val="363346"/>
                </a:solidFill>
                <a:latin typeface="Dosis" panose="02010503020202060003" pitchFamily="2" charset="0"/>
              </a:rPr>
              <a:t>- </a:t>
            </a:r>
            <a:r>
              <a:rPr lang="ro-RO" sz="1200" b="1" dirty="0">
                <a:solidFill>
                  <a:srgbClr val="363346"/>
                </a:solidFill>
                <a:latin typeface="Dosis" panose="02010503020202060003" pitchFamily="2" charset="0"/>
              </a:rPr>
              <a:t>WPS WELD (profile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create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skelet</a:t>
            </a:r>
            <a:r>
              <a:rPr lang="ro-RO" sz="1200" b="1" dirty="0">
                <a:solidFill>
                  <a:srgbClr val="363346"/>
                </a:solidFill>
                <a:latin typeface="Dosis" panose="02010503020202060003" pitchFamily="2" charset="0"/>
              </a:rPr>
              <a:t> of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structure</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graphicFrame>
        <p:nvGraphicFramePr>
          <p:cNvPr id="9" name="Tabel 8">
            <a:extLst>
              <a:ext uri="{FF2B5EF4-FFF2-40B4-BE49-F238E27FC236}">
                <a16:creationId xmlns:a16="http://schemas.microsoft.com/office/drawing/2014/main" id="{96EF5F2B-FCE0-4D3D-BDB3-8F414DA5B7B5}"/>
              </a:ext>
            </a:extLst>
          </p:cNvPr>
          <p:cNvGraphicFramePr>
            <a:graphicFrameLocks noGrp="1"/>
          </p:cNvGraphicFramePr>
          <p:nvPr>
            <p:extLst>
              <p:ext uri="{D42A27DB-BD31-4B8C-83A1-F6EECF244321}">
                <p14:modId xmlns:p14="http://schemas.microsoft.com/office/powerpoint/2010/main" val="2282222346"/>
              </p:ext>
            </p:extLst>
          </p:nvPr>
        </p:nvGraphicFramePr>
        <p:xfrm>
          <a:off x="168584" y="1449175"/>
          <a:ext cx="7192798" cy="342900"/>
        </p:xfrm>
        <a:graphic>
          <a:graphicData uri="http://schemas.openxmlformats.org/drawingml/2006/table">
            <a:tbl>
              <a:tblPr firstRow="1" firstCol="1" bandRow="1">
                <a:tableStyleId>{21E4AEA4-8DFA-4A89-87EB-49C32662AFE0}</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5675"/>
                    </a:solidFill>
                  </a:tcPr>
                </a:tc>
                <a:tc gridSpan="3">
                  <a:txBody>
                    <a:bodyPr/>
                    <a:lstStyle/>
                    <a:p>
                      <a:pPr>
                        <a:lnSpc>
                          <a:spcPct val="107000"/>
                        </a:lnSpc>
                        <a:spcAft>
                          <a:spcPts val="0"/>
                        </a:spcAft>
                      </a:pPr>
                      <a:r>
                        <a:rPr lang="en-US" sz="1100" dirty="0">
                          <a:effectLst/>
                        </a:rPr>
                        <a:t>1</a:t>
                      </a:r>
                      <a:r>
                        <a:rPr lang="ro-RO" sz="1100" dirty="0">
                          <a:effectLst/>
                        </a:rPr>
                        <a:t>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5675"/>
                    </a:solidFill>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5675"/>
                    </a:solidFill>
                  </a:tcPr>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131087593"/>
                  </a:ext>
                </a:extLst>
              </a:tr>
            </a:tbl>
          </a:graphicData>
        </a:graphic>
      </p:graphicFrame>
      <p:graphicFrame>
        <p:nvGraphicFramePr>
          <p:cNvPr id="10" name="Tabel 9">
            <a:extLst>
              <a:ext uri="{FF2B5EF4-FFF2-40B4-BE49-F238E27FC236}">
                <a16:creationId xmlns:a16="http://schemas.microsoft.com/office/drawing/2014/main" id="{D70570F9-AC54-4B10-97B4-77851CB1D774}"/>
              </a:ext>
            </a:extLst>
          </p:cNvPr>
          <p:cNvGraphicFramePr>
            <a:graphicFrameLocks noGrp="1"/>
          </p:cNvGraphicFramePr>
          <p:nvPr>
            <p:extLst>
              <p:ext uri="{D42A27DB-BD31-4B8C-83A1-F6EECF244321}">
                <p14:modId xmlns:p14="http://schemas.microsoft.com/office/powerpoint/2010/main" val="861046023"/>
              </p:ext>
            </p:extLst>
          </p:nvPr>
        </p:nvGraphicFramePr>
        <p:xfrm>
          <a:off x="164984" y="1819157"/>
          <a:ext cx="7190302" cy="1838512"/>
        </p:xfrm>
        <a:graphic>
          <a:graphicData uri="http://schemas.openxmlformats.org/drawingml/2006/table">
            <a:tbl>
              <a:tblPr firstRow="1" firstCol="1" bandRow="1">
                <a:tableStyleId>{00A15C55-8517-42AA-B614-E9B94910E393}</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FF5675"/>
                    </a:solidFill>
                  </a:tcPr>
                </a:tc>
                <a:tc>
                  <a:txBody>
                    <a:bodyPr/>
                    <a:lstStyle/>
                    <a:p>
                      <a:pPr>
                        <a:lnSpc>
                          <a:spcPct val="107000"/>
                        </a:lnSpc>
                        <a:spcAft>
                          <a:spcPts val="0"/>
                        </a:spcAft>
                      </a:pP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FF5675"/>
                    </a:solidFill>
                  </a:tcP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FF5675"/>
                    </a:solidFill>
                  </a:tcP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FF5675"/>
                    </a:solidFill>
                  </a:tcP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dirty="0">
                          <a:effectLst/>
                        </a:rPr>
                        <a:t> Location: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FF5675"/>
                    </a:solidFill>
                  </a:tcPr>
                </a:tc>
                <a:tc>
                  <a:txBody>
                    <a:bodyPr/>
                    <a:lstStyle/>
                    <a:p>
                      <a:pPr>
                        <a:lnSpc>
                          <a:spcPct val="107000"/>
                        </a:lnSpc>
                        <a:spcAft>
                          <a:spcPts val="0"/>
                        </a:spcAft>
                      </a:pP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b="0" kern="1200" dirty="0">
                          <a:solidFill>
                            <a:schemeClr val="tx1"/>
                          </a:solidFill>
                          <a:effectLst/>
                          <a:latin typeface="+mn-lt"/>
                          <a:ea typeface="+mn-ea"/>
                          <a:cs typeface="+mn-cs"/>
                        </a:rPr>
                        <a:t>AlMg3 / AW 5754 </a:t>
                      </a:r>
                      <a:r>
                        <a:rPr lang="ro-RO" sz="1000" b="0" i="0" u="none" strike="noStrike" kern="1200" baseline="0" dirty="0">
                          <a:solidFill>
                            <a:schemeClr val="dk1"/>
                          </a:solidFill>
                          <a:latin typeface="+mn-lt"/>
                          <a:ea typeface="+mn-ea"/>
                          <a:cs typeface="+mn-cs"/>
                        </a:rPr>
                        <a:t>EN 573-1:2008</a:t>
                      </a:r>
                      <a:endParaRPr lang="ro-RO" sz="1000" b="0" i="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dirty="0">
                          <a:effectLst/>
                        </a:rPr>
                        <a:t> Welding Process: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FF5675"/>
                    </a:solidFill>
                  </a:tcPr>
                </a:tc>
                <a:tc>
                  <a:txBody>
                    <a:bodyPr/>
                    <a:lstStyle/>
                    <a:p>
                      <a:pPr>
                        <a:lnSpc>
                          <a:spcPct val="107000"/>
                        </a:lnSpc>
                        <a:spcAft>
                          <a:spcPts val="0"/>
                        </a:spcAft>
                      </a:pPr>
                      <a:r>
                        <a:rPr lang="ro-RO" sz="900" dirty="0">
                          <a:effectLst/>
                        </a:rPr>
                        <a:t>131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2</a:t>
                      </a:r>
                      <a:r>
                        <a:rPr lang="en-US" sz="900" dirty="0">
                          <a:effectLst/>
                        </a:rPr>
                        <a:t> to </a:t>
                      </a:r>
                      <a:r>
                        <a:rPr lang="ro-RO" sz="900" dirty="0">
                          <a:effectLst/>
                        </a:rPr>
                        <a:t>2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FF5675"/>
                    </a:solidFill>
                  </a:tcP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 (</a:t>
                      </a:r>
                      <a:r>
                        <a:rPr lang="ro-RO" sz="900" dirty="0" err="1">
                          <a:effectLst/>
                        </a:rPr>
                        <a:t>overlapped</a:t>
                      </a:r>
                      <a:r>
                        <a:rPr lang="ro-RO" sz="900" dirty="0">
                          <a:effectLst/>
                        </a:rPr>
                        <a:t>)</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PB</a:t>
                      </a:r>
                      <a:r>
                        <a:rPr lang="en-US" sz="900" dirty="0">
                          <a:effectLst/>
                        </a:rPr>
                        <a:t> (horizontal)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solidFill>
                      <a:srgbClr val="FF5675"/>
                    </a:solidFill>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dirty="0">
                          <a:effectLst/>
                        </a:rPr>
                        <a:t>Joint Design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FF5675"/>
                    </a:solidFill>
                  </a:tcP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b="0" dirty="0">
                          <a:solidFill>
                            <a:schemeClr val="tx1"/>
                          </a:solidFill>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solidFill>
                      <a:srgbClr val="FF5675"/>
                    </a:solidFill>
                  </a:tcPr>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11" name="Tabel 10">
            <a:extLst>
              <a:ext uri="{FF2B5EF4-FFF2-40B4-BE49-F238E27FC236}">
                <a16:creationId xmlns:a16="http://schemas.microsoft.com/office/drawing/2014/main" id="{94FE6944-176E-41E9-A38B-AF71BB1BE5E6}"/>
              </a:ext>
            </a:extLst>
          </p:cNvPr>
          <p:cNvGraphicFramePr>
            <a:graphicFrameLocks noGrp="1"/>
          </p:cNvGraphicFramePr>
          <p:nvPr>
            <p:extLst>
              <p:ext uri="{D42A27DB-BD31-4B8C-83A1-F6EECF244321}">
                <p14:modId xmlns:p14="http://schemas.microsoft.com/office/powerpoint/2010/main" val="2050443109"/>
              </p:ext>
            </p:extLst>
          </p:nvPr>
        </p:nvGraphicFramePr>
        <p:xfrm>
          <a:off x="164983" y="3737916"/>
          <a:ext cx="7190303" cy="474726"/>
        </p:xfrm>
        <a:graphic>
          <a:graphicData uri="http://schemas.openxmlformats.org/drawingml/2006/table">
            <a:tbl>
              <a:tblPr firstRow="1" firstCol="1" bandRow="1">
                <a:tableStyleId>{00A15C55-8517-42AA-B614-E9B94910E393}</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extLst>
                  <a:ext uri="{0D108BD9-81ED-4DB2-BD59-A6C34878D82A}">
                    <a16:rowId xmlns:a16="http://schemas.microsoft.com/office/drawing/2014/main" val="2733360825"/>
                  </a:ext>
                </a:extLst>
              </a:tr>
              <a:tr h="54558">
                <a:tc>
                  <a:txBody>
                    <a:bodyPr/>
                    <a:lstStyle/>
                    <a:p>
                      <a:pPr algn="ctr">
                        <a:lnSpc>
                          <a:spcPct val="107000"/>
                        </a:lnSpc>
                        <a:spcAft>
                          <a:spcPts val="0"/>
                        </a:spcAft>
                      </a:pPr>
                      <a:r>
                        <a:rPr lang="en-US" sz="1000" dirty="0">
                          <a:effectLst/>
                        </a:rPr>
                        <a:t>1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5675"/>
                    </a:solidFill>
                  </a:tcPr>
                </a:tc>
                <a:tc>
                  <a:txBody>
                    <a:bodyPr/>
                    <a:lstStyle/>
                    <a:p>
                      <a:pPr algn="ctr">
                        <a:lnSpc>
                          <a:spcPct val="100000"/>
                        </a:lnSpc>
                        <a:spcAft>
                          <a:spcPts val="0"/>
                        </a:spcAft>
                      </a:pPr>
                      <a:r>
                        <a:rPr lang="es-ES" sz="1000" dirty="0">
                          <a:effectLst/>
                          <a:latin typeface="+mn-lt"/>
                          <a:ea typeface="Calibri" panose="020F0502020204030204" pitchFamily="34" charset="0"/>
                          <a:cs typeface="Times New Roman" panose="02020603050405020304" pitchFamily="18" charset="0"/>
                        </a:rPr>
                        <a:t>13</a:t>
                      </a:r>
                      <a:r>
                        <a:rPr lang="ro-RO" sz="1000" dirty="0">
                          <a:effectLst/>
                          <a:latin typeface="+mn-lt"/>
                          <a:ea typeface="Calibri" panose="020F0502020204030204" pitchFamily="34" charset="0"/>
                          <a:cs typeface="Times New Roman" panose="02020603050405020304" pitchFamily="18" charset="0"/>
                        </a:rPr>
                        <a:t>1</a:t>
                      </a:r>
                    </a:p>
                  </a:txBody>
                  <a:tcPr marL="68580" marR="68580" marT="0" marB="0" anchor="ctr"/>
                </a:tc>
                <a:tc>
                  <a:txBody>
                    <a:bodyPr/>
                    <a:lstStyle/>
                    <a:p>
                      <a:pPr algn="ctr">
                        <a:lnSpc>
                          <a:spcPct val="100000"/>
                        </a:lnSpc>
                        <a:spcAft>
                          <a:spcPts val="0"/>
                        </a:spcAft>
                      </a:pPr>
                      <a:r>
                        <a:rPr lang="ro-RO" sz="1000" dirty="0">
                          <a:effectLst/>
                          <a:latin typeface="+mn-lt"/>
                          <a:ea typeface="Calibri" panose="020F0502020204030204" pitchFamily="34" charset="0"/>
                          <a:cs typeface="Times New Roman" panose="02020603050405020304" pitchFamily="18" charset="0"/>
                        </a:rPr>
                        <a:t>0.9</a:t>
                      </a: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rPr>
                        <a:t>7</a:t>
                      </a:r>
                      <a:r>
                        <a:rPr lang="es-ES" sz="1000" b="0" dirty="0">
                          <a:effectLst/>
                          <a:latin typeface="+mn-lt"/>
                          <a:ea typeface="Times New Roman" panose="02020603050405020304" pitchFamily="18" charset="0"/>
                        </a:rPr>
                        <a:t>0-</a:t>
                      </a:r>
                      <a:r>
                        <a:rPr lang="ro-RO" sz="1000" b="0" dirty="0">
                          <a:effectLst/>
                          <a:latin typeface="+mn-lt"/>
                          <a:ea typeface="Times New Roman" panose="02020603050405020304" pitchFamily="18" charset="0"/>
                        </a:rPr>
                        <a:t>8</a:t>
                      </a:r>
                      <a:r>
                        <a:rPr lang="es-ES" sz="1000" b="0" dirty="0">
                          <a:effectLst/>
                          <a:latin typeface="+mn-lt"/>
                          <a:ea typeface="Times New Roman" panose="02020603050405020304" pitchFamily="18" charset="0"/>
                        </a:rPr>
                        <a:t>0</a:t>
                      </a: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rPr>
                        <a:t>14</a:t>
                      </a:r>
                      <a:r>
                        <a:rPr lang="es-ES" sz="1000" b="0" dirty="0">
                          <a:effectLst/>
                          <a:latin typeface="+mn-lt"/>
                          <a:ea typeface="Times New Roman" panose="02020603050405020304" pitchFamily="18" charset="0"/>
                        </a:rPr>
                        <a:t>-</a:t>
                      </a:r>
                      <a:r>
                        <a:rPr lang="ro-RO" sz="1000" b="0" dirty="0">
                          <a:effectLst/>
                          <a:latin typeface="+mn-lt"/>
                          <a:ea typeface="Times New Roman" panose="02020603050405020304" pitchFamily="18" charset="0"/>
                        </a:rPr>
                        <a:t>16</a:t>
                      </a:r>
                    </a:p>
                  </a:txBody>
                  <a:tcPr marL="68580" marR="68580" marT="0" marB="0" anchor="ctr"/>
                </a:tc>
                <a:tc>
                  <a:txBody>
                    <a:bodyPr/>
                    <a:lstStyle/>
                    <a:p>
                      <a:pPr marR="6350" algn="ctr">
                        <a:lnSpc>
                          <a:spcPct val="100000"/>
                        </a:lnSpc>
                        <a:spcAft>
                          <a:spcPts val="0"/>
                        </a:spcAft>
                      </a:pPr>
                      <a:r>
                        <a:rPr lang="en-US" sz="1000" dirty="0">
                          <a:effectLst/>
                          <a:latin typeface="+mn-lt"/>
                          <a:ea typeface="Calibri" panose="020F0502020204030204" pitchFamily="34" charset="0"/>
                          <a:cs typeface="Times New Roman" panose="02020603050405020304" pitchFamily="18" charset="0"/>
                        </a:rPr>
                        <a:t>cc+</a:t>
                      </a:r>
                      <a:endParaRPr lang="ro-RO" sz="1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pPr>
                      <a:r>
                        <a:rPr lang="ro-RO" sz="1000" dirty="0">
                          <a:latin typeface="+mn-lt"/>
                        </a:rPr>
                        <a:t>7</a:t>
                      </a:r>
                    </a:p>
                  </a:txBody>
                  <a:tcPr marL="68580" marR="68580" marT="0" marB="0" anchor="ctr"/>
                </a:tc>
                <a:tc>
                  <a:txBody>
                    <a:bodyPr/>
                    <a:lstStyle/>
                    <a:p>
                      <a:pPr algn="ctr">
                        <a:lnSpc>
                          <a:spcPct val="100000"/>
                        </a:lnSpc>
                        <a:spcAft>
                          <a:spcPts val="0"/>
                        </a:spcAft>
                      </a:pPr>
                      <a:r>
                        <a:rPr lang="ro-RO" sz="1000" dirty="0">
                          <a:effectLst/>
                          <a:latin typeface="+mn-lt"/>
                          <a:ea typeface="Calibri" panose="020F0502020204030204" pitchFamily="34" charset="0"/>
                          <a:cs typeface="Times New Roman" panose="02020603050405020304" pitchFamily="18" charset="0"/>
                        </a:rPr>
                        <a:t>40</a:t>
                      </a:r>
                      <a:r>
                        <a:rPr lang="es-ES" sz="1000" dirty="0">
                          <a:effectLst/>
                          <a:latin typeface="+mn-lt"/>
                          <a:ea typeface="Calibri" panose="020F0502020204030204" pitchFamily="34" charset="0"/>
                          <a:cs typeface="Times New Roman" panose="02020603050405020304" pitchFamily="18" charset="0"/>
                        </a:rPr>
                        <a:t>-</a:t>
                      </a:r>
                      <a:r>
                        <a:rPr lang="ro-RO" sz="1000" dirty="0">
                          <a:effectLst/>
                          <a:latin typeface="+mn-lt"/>
                          <a:ea typeface="Calibri" panose="020F0502020204030204" pitchFamily="34" charset="0"/>
                          <a:cs typeface="Times New Roman" panose="02020603050405020304" pitchFamily="18" charset="0"/>
                        </a:rPr>
                        <a:t>50</a:t>
                      </a:r>
                    </a:p>
                  </a:txBody>
                  <a:tcPr marL="68580" marR="68580" marT="0" marB="0" anchor="ctr"/>
                </a:tc>
                <a:tc>
                  <a:txBody>
                    <a:bodyPr/>
                    <a:lstStyle/>
                    <a:p>
                      <a:pPr algn="ctr">
                        <a:lnSpc>
                          <a:spcPct val="107000"/>
                        </a:lnSpc>
                        <a:spcAft>
                          <a:spcPts val="0"/>
                        </a:spcAft>
                      </a:pPr>
                      <a:r>
                        <a:rPr lang="ro-RO" sz="1000" dirty="0">
                          <a:effectLst/>
                        </a:rPr>
                        <a:t>4200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bl>
          </a:graphicData>
        </a:graphic>
      </p:graphicFrame>
      <p:graphicFrame>
        <p:nvGraphicFramePr>
          <p:cNvPr id="12" name="Tabel 11">
            <a:extLst>
              <a:ext uri="{FF2B5EF4-FFF2-40B4-BE49-F238E27FC236}">
                <a16:creationId xmlns:a16="http://schemas.microsoft.com/office/drawing/2014/main" id="{13E4BD2D-1052-4DCC-A57C-74F490F6F18D}"/>
              </a:ext>
            </a:extLst>
          </p:cNvPr>
          <p:cNvGraphicFramePr>
            <a:graphicFrameLocks noGrp="1"/>
          </p:cNvGraphicFramePr>
          <p:nvPr>
            <p:extLst>
              <p:ext uri="{D42A27DB-BD31-4B8C-83A1-F6EECF244321}">
                <p14:modId xmlns:p14="http://schemas.microsoft.com/office/powerpoint/2010/main" val="4055348731"/>
              </p:ext>
            </p:extLst>
          </p:nvPr>
        </p:nvGraphicFramePr>
        <p:xfrm>
          <a:off x="164983" y="4286329"/>
          <a:ext cx="7190303" cy="1771571"/>
        </p:xfrm>
        <a:graphic>
          <a:graphicData uri="http://schemas.openxmlformats.org/drawingml/2006/table">
            <a:tbl>
              <a:tblPr firstRow="1" firstCol="1" bandRow="1">
                <a:tableStyleId>{00A15C55-8517-42AA-B614-E9B94910E393}</a:tableStyleId>
              </a:tblPr>
              <a:tblGrid>
                <a:gridCol w="2480681">
                  <a:extLst>
                    <a:ext uri="{9D8B030D-6E8A-4147-A177-3AD203B41FA5}">
                      <a16:colId xmlns:a16="http://schemas.microsoft.com/office/drawing/2014/main" val="1560290216"/>
                    </a:ext>
                  </a:extLst>
                </a:gridCol>
                <a:gridCol w="1872996">
                  <a:extLst>
                    <a:ext uri="{9D8B030D-6E8A-4147-A177-3AD203B41FA5}">
                      <a16:colId xmlns:a16="http://schemas.microsoft.com/office/drawing/2014/main" val="1229687500"/>
                    </a:ext>
                  </a:extLst>
                </a:gridCol>
                <a:gridCol w="2836626">
                  <a:extLst>
                    <a:ext uri="{9D8B030D-6E8A-4147-A177-3AD203B41FA5}">
                      <a16:colId xmlns:a16="http://schemas.microsoft.com/office/drawing/2014/main" val="386965894"/>
                    </a:ext>
                  </a:extLst>
                </a:gridCol>
              </a:tblGrid>
              <a:tr h="352447">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5675"/>
                    </a:solidFill>
                  </a:tcPr>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 ER 4043</a:t>
                      </a:r>
                    </a:p>
                    <a:p>
                      <a:pPr>
                        <a:lnSpc>
                          <a:spcPct val="107000"/>
                        </a:lnSpc>
                        <a:spcAft>
                          <a:spcPts val="0"/>
                        </a:spcAft>
                      </a:pPr>
                      <a:endParaRPr lang="ro-RO" sz="1000" b="0" dirty="0">
                        <a:solidFill>
                          <a:schemeClr val="tx1"/>
                        </a:solidFill>
                        <a:effectLst/>
                      </a:endParaRPr>
                    </a:p>
                    <a:p>
                      <a:pPr>
                        <a:lnSpc>
                          <a:spcPct val="107000"/>
                        </a:lnSpc>
                        <a:spcAft>
                          <a:spcPts val="0"/>
                        </a:spcAft>
                      </a:pPr>
                      <a:endParaRPr lang="ro-RO" sz="1000" b="0" dirty="0">
                        <a:solidFill>
                          <a:schemeClr val="tx1"/>
                        </a:solidFill>
                        <a:effectLst/>
                      </a:endParaRPr>
                    </a:p>
                    <a:p>
                      <a:pPr>
                        <a:lnSpc>
                          <a:spcPct val="107000"/>
                        </a:lnSpc>
                        <a:spcAft>
                          <a:spcPts val="0"/>
                        </a:spcAft>
                      </a:pPr>
                      <a:r>
                        <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5675"/>
                    </a:solidFill>
                  </a:tcPr>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100" b="0" dirty="0">
                          <a:solidFill>
                            <a:schemeClr val="tx1"/>
                          </a:solidFill>
                          <a:effectLst/>
                        </a:rPr>
                        <a:t>NO</a:t>
                      </a:r>
                      <a:endParaRPr lang="ro-RO" sz="1100" dirty="0">
                        <a:effectLst/>
                      </a:endParaRPr>
                    </a:p>
                    <a:p>
                      <a:pPr>
                        <a:lnSpc>
                          <a:spcPct val="107000"/>
                        </a:lnSpc>
                        <a:spcAft>
                          <a:spcPts val="0"/>
                        </a:spcAft>
                      </a:pPr>
                      <a:r>
                        <a:rPr lang="en-US" sz="600" dirty="0">
                          <a:effectLst/>
                        </a:rPr>
                        <a:t> </a:t>
                      </a:r>
                      <a:endParaRPr lang="ro-RO" sz="1100" dirty="0">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5675"/>
                    </a:solidFill>
                  </a:tcPr>
                </a:tc>
                <a:extLst>
                  <a:ext uri="{0D108BD9-81ED-4DB2-BD59-A6C34878D82A}">
                    <a16:rowId xmlns:a16="http://schemas.microsoft.com/office/drawing/2014/main" val="1760027719"/>
                  </a:ext>
                </a:extLst>
              </a:tr>
              <a:tr h="185468">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solidFill>
                      <a:srgbClr val="FF5675"/>
                    </a:solidFill>
                  </a:tcPr>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I1 - 100</a:t>
                      </a:r>
                      <a:r>
                        <a:rPr lang="en-US" sz="1000" dirty="0">
                          <a:effectLst/>
                        </a:rPr>
                        <a:t>%</a:t>
                      </a:r>
                      <a:r>
                        <a:rPr lang="ro-RO" sz="1000" dirty="0">
                          <a:effectLst/>
                        </a:rPr>
                        <a:t>Ar</a:t>
                      </a:r>
                      <a:r>
                        <a:rPr lang="en-US" sz="1000" dirty="0">
                          <a:effectLst/>
                        </a:rPr>
                        <a:t> </a:t>
                      </a:r>
                      <a:endParaRPr lang="ro-RO" sz="10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endParaRPr lang="ro-RO" sz="1000" b="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ro-RO" sz="1000" b="0" dirty="0" err="1">
                          <a:effectLst/>
                          <a:latin typeface="+mn-lt"/>
                          <a:ea typeface="Calibri" panose="020F0502020204030204" pitchFamily="34" charset="0"/>
                          <a:cs typeface="Times New Roman" panose="02020603050405020304" pitchFamily="18" charset="0"/>
                        </a:rPr>
                        <a:t>Stick</a:t>
                      </a:r>
                      <a:r>
                        <a:rPr lang="ro-RO" sz="1000" b="0" dirty="0">
                          <a:effectLst/>
                          <a:latin typeface="+mn-lt"/>
                          <a:ea typeface="Calibri" panose="020F0502020204030204" pitchFamily="34" charset="0"/>
                          <a:cs typeface="Times New Roman" panose="02020603050405020304" pitchFamily="18" charset="0"/>
                        </a:rPr>
                        <a:t>-out: 12-14 mm</a:t>
                      </a:r>
                    </a:p>
                  </a:txBody>
                  <a:tcPr marL="68580" marR="68580" marT="0" marB="0"/>
                </a:tc>
                <a:extLst>
                  <a:ext uri="{0D108BD9-81ED-4DB2-BD59-A6C34878D82A}">
                    <a16:rowId xmlns:a16="http://schemas.microsoft.com/office/drawing/2014/main" val="4249358060"/>
                  </a:ext>
                </a:extLst>
              </a:tr>
              <a:tr h="318437">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solidFill>
                      <a:srgbClr val="FF5675"/>
                    </a:solidFill>
                  </a:tcPr>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13" name="CasetăText 12">
            <a:extLst>
              <a:ext uri="{FF2B5EF4-FFF2-40B4-BE49-F238E27FC236}">
                <a16:creationId xmlns:a16="http://schemas.microsoft.com/office/drawing/2014/main" id="{765FE0FF-E1F2-4E2C-B766-6845098A086B}"/>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14" name="CasetăText 13">
            <a:extLst>
              <a:ext uri="{FF2B5EF4-FFF2-40B4-BE49-F238E27FC236}">
                <a16:creationId xmlns:a16="http://schemas.microsoft.com/office/drawing/2014/main" id="{3F6BA1D8-688A-4BB2-80D6-920F048F4E34}"/>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pSp>
        <p:nvGrpSpPr>
          <p:cNvPr id="28" name="Grupare 27">
            <a:extLst>
              <a:ext uri="{FF2B5EF4-FFF2-40B4-BE49-F238E27FC236}">
                <a16:creationId xmlns:a16="http://schemas.microsoft.com/office/drawing/2014/main" id="{29A782C4-B903-4318-8700-A26AF6A3B84A}"/>
              </a:ext>
            </a:extLst>
          </p:cNvPr>
          <p:cNvGrpSpPr/>
          <p:nvPr/>
        </p:nvGrpSpPr>
        <p:grpSpPr>
          <a:xfrm>
            <a:off x="7540838" y="4978120"/>
            <a:ext cx="1519241" cy="579067"/>
            <a:chOff x="7600950" y="4700947"/>
            <a:chExt cx="862623" cy="367567"/>
          </a:xfrm>
        </p:grpSpPr>
        <p:grpSp>
          <p:nvGrpSpPr>
            <p:cNvPr id="29" name="Grupare 28">
              <a:extLst>
                <a:ext uri="{FF2B5EF4-FFF2-40B4-BE49-F238E27FC236}">
                  <a16:creationId xmlns:a16="http://schemas.microsoft.com/office/drawing/2014/main" id="{E775D49D-FBE5-4B89-A3CE-66C31EBEC083}"/>
                </a:ext>
              </a:extLst>
            </p:cNvPr>
            <p:cNvGrpSpPr/>
            <p:nvPr/>
          </p:nvGrpSpPr>
          <p:grpSpPr>
            <a:xfrm>
              <a:off x="7600950" y="4778441"/>
              <a:ext cx="862623" cy="270510"/>
              <a:chOff x="7722870" y="3085835"/>
              <a:chExt cx="862623" cy="270510"/>
            </a:xfrm>
          </p:grpSpPr>
          <p:sp>
            <p:nvSpPr>
              <p:cNvPr id="40" name="Dreptunghi 39">
                <a:extLst>
                  <a:ext uri="{FF2B5EF4-FFF2-40B4-BE49-F238E27FC236}">
                    <a16:creationId xmlns:a16="http://schemas.microsoft.com/office/drawing/2014/main" id="{82BB7350-AAE9-482E-8F07-F13E8090A2BC}"/>
                  </a:ext>
                </a:extLst>
              </p:cNvPr>
              <p:cNvSpPr/>
              <p:nvPr/>
            </p:nvSpPr>
            <p:spPr>
              <a:xfrm>
                <a:off x="8015052" y="3226805"/>
                <a:ext cx="570441"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1" name="Dreptunghi 40">
                <a:extLst>
                  <a:ext uri="{FF2B5EF4-FFF2-40B4-BE49-F238E27FC236}">
                    <a16:creationId xmlns:a16="http://schemas.microsoft.com/office/drawing/2014/main" id="{D5E89E92-1068-4C9A-856E-C2EF6450A472}"/>
                  </a:ext>
                </a:extLst>
              </p:cNvPr>
              <p:cNvSpPr/>
              <p:nvPr/>
            </p:nvSpPr>
            <p:spPr>
              <a:xfrm>
                <a:off x="7722870" y="3085835"/>
                <a:ext cx="468000"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30" name="Grupare 29">
              <a:extLst>
                <a:ext uri="{FF2B5EF4-FFF2-40B4-BE49-F238E27FC236}">
                  <a16:creationId xmlns:a16="http://schemas.microsoft.com/office/drawing/2014/main" id="{DBBCF07C-89FC-48AD-8227-9B09ED8FB9EE}"/>
                </a:ext>
              </a:extLst>
            </p:cNvPr>
            <p:cNvGrpSpPr/>
            <p:nvPr/>
          </p:nvGrpSpPr>
          <p:grpSpPr>
            <a:xfrm>
              <a:off x="7932937" y="4700947"/>
              <a:ext cx="315889" cy="367567"/>
              <a:chOff x="8026691" y="4700026"/>
              <a:chExt cx="315889" cy="367567"/>
            </a:xfrm>
          </p:grpSpPr>
          <p:sp>
            <p:nvSpPr>
              <p:cNvPr id="36" name="Arc 35">
                <a:extLst>
                  <a:ext uri="{FF2B5EF4-FFF2-40B4-BE49-F238E27FC236}">
                    <a16:creationId xmlns:a16="http://schemas.microsoft.com/office/drawing/2014/main" id="{ACA358EB-EEE9-4539-8247-E16C8409E677}"/>
                  </a:ext>
                </a:extLst>
              </p:cNvPr>
              <p:cNvSpPr/>
              <p:nvPr/>
            </p:nvSpPr>
            <p:spPr>
              <a:xfrm rot="13303731">
                <a:off x="8132007" y="4700026"/>
                <a:ext cx="185995" cy="28448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nvGrpSpPr>
              <p:cNvPr id="37" name="Grupare 36">
                <a:extLst>
                  <a:ext uri="{FF2B5EF4-FFF2-40B4-BE49-F238E27FC236}">
                    <a16:creationId xmlns:a16="http://schemas.microsoft.com/office/drawing/2014/main" id="{37075AD9-CA4B-4449-AB7D-5A2778824716}"/>
                  </a:ext>
                </a:extLst>
              </p:cNvPr>
              <p:cNvGrpSpPr/>
              <p:nvPr/>
            </p:nvGrpSpPr>
            <p:grpSpPr>
              <a:xfrm>
                <a:off x="8026691" y="4774659"/>
                <a:ext cx="315889" cy="292934"/>
                <a:chOff x="8026691" y="4774659"/>
                <a:chExt cx="315889" cy="292934"/>
              </a:xfrm>
            </p:grpSpPr>
            <p:sp>
              <p:nvSpPr>
                <p:cNvPr id="38" name="Arc 37">
                  <a:extLst>
                    <a:ext uri="{FF2B5EF4-FFF2-40B4-BE49-F238E27FC236}">
                      <a16:creationId xmlns:a16="http://schemas.microsoft.com/office/drawing/2014/main" id="{6058C74F-6C2F-4173-BCF5-7CF7C8A96280}"/>
                    </a:ext>
                  </a:extLst>
                </p:cNvPr>
                <p:cNvSpPr/>
                <p:nvPr/>
              </p:nvSpPr>
              <p:spPr>
                <a:xfrm>
                  <a:off x="8026691" y="4774659"/>
                  <a:ext cx="247650" cy="292934"/>
                </a:xfrm>
                <a:prstGeom prst="arc">
                  <a:avLst>
                    <a:gd name="adj1" fmla="val 16200000"/>
                    <a:gd name="adj2" fmla="val 21128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39" name="Arc 38">
                  <a:extLst>
                    <a:ext uri="{FF2B5EF4-FFF2-40B4-BE49-F238E27FC236}">
                      <a16:creationId xmlns:a16="http://schemas.microsoft.com/office/drawing/2014/main" id="{23B34B6B-892F-4DF4-B1DF-66513B901AC9}"/>
                    </a:ext>
                  </a:extLst>
                </p:cNvPr>
                <p:cNvSpPr/>
                <p:nvPr/>
              </p:nvSpPr>
              <p:spPr>
                <a:xfrm rot="13878498" flipH="1">
                  <a:off x="8140429" y="4747360"/>
                  <a:ext cx="172017" cy="232285"/>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grpSp>
      </p:grpSp>
      <p:grpSp>
        <p:nvGrpSpPr>
          <p:cNvPr id="5" name="Grupare 4">
            <a:extLst>
              <a:ext uri="{FF2B5EF4-FFF2-40B4-BE49-F238E27FC236}">
                <a16:creationId xmlns:a16="http://schemas.microsoft.com/office/drawing/2014/main" id="{5B111C2B-69AB-48C8-9193-69C0C36A2407}"/>
              </a:ext>
            </a:extLst>
          </p:cNvPr>
          <p:cNvGrpSpPr/>
          <p:nvPr/>
        </p:nvGrpSpPr>
        <p:grpSpPr>
          <a:xfrm>
            <a:off x="7555230" y="3094622"/>
            <a:ext cx="1423786" cy="498588"/>
            <a:chOff x="7555230" y="3041126"/>
            <a:chExt cx="869956" cy="315219"/>
          </a:xfrm>
        </p:grpSpPr>
        <p:grpSp>
          <p:nvGrpSpPr>
            <p:cNvPr id="15" name="Grupare 14">
              <a:extLst>
                <a:ext uri="{FF2B5EF4-FFF2-40B4-BE49-F238E27FC236}">
                  <a16:creationId xmlns:a16="http://schemas.microsoft.com/office/drawing/2014/main" id="{C831C51D-D2E7-4679-88FE-D0FC4F39DB9D}"/>
                </a:ext>
              </a:extLst>
            </p:cNvPr>
            <p:cNvGrpSpPr/>
            <p:nvPr/>
          </p:nvGrpSpPr>
          <p:grpSpPr>
            <a:xfrm>
              <a:off x="7555230" y="3041126"/>
              <a:ext cx="869956" cy="315219"/>
              <a:chOff x="7677150" y="3041126"/>
              <a:chExt cx="869956" cy="315219"/>
            </a:xfrm>
          </p:grpSpPr>
          <p:sp>
            <p:nvSpPr>
              <p:cNvPr id="16" name="Dreptunghi 15">
                <a:extLst>
                  <a:ext uri="{FF2B5EF4-FFF2-40B4-BE49-F238E27FC236}">
                    <a16:creationId xmlns:a16="http://schemas.microsoft.com/office/drawing/2014/main" id="{864DDBBA-63AF-46E0-89E2-23575A6A4C17}"/>
                  </a:ext>
                </a:extLst>
              </p:cNvPr>
              <p:cNvSpPr/>
              <p:nvPr/>
            </p:nvSpPr>
            <p:spPr>
              <a:xfrm>
                <a:off x="7764780" y="3226805"/>
                <a:ext cx="782326"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Dreptunghi 16">
                <a:extLst>
                  <a:ext uri="{FF2B5EF4-FFF2-40B4-BE49-F238E27FC236}">
                    <a16:creationId xmlns:a16="http://schemas.microsoft.com/office/drawing/2014/main" id="{24325270-395E-42D1-B061-CEBCCB7FDAA6}"/>
                  </a:ext>
                </a:extLst>
              </p:cNvPr>
              <p:cNvSpPr/>
              <p:nvPr/>
            </p:nvSpPr>
            <p:spPr>
              <a:xfrm>
                <a:off x="7677150" y="3090653"/>
                <a:ext cx="552450" cy="129540"/>
              </a:xfrm>
              <a:prstGeom prst="rect">
                <a:avLst/>
              </a:prstGeom>
              <a:solidFill>
                <a:schemeClr val="bg1">
                  <a:lumMod val="8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18" name="Conector drept cu săgeată 17">
                <a:extLst>
                  <a:ext uri="{FF2B5EF4-FFF2-40B4-BE49-F238E27FC236}">
                    <a16:creationId xmlns:a16="http://schemas.microsoft.com/office/drawing/2014/main" id="{447B770F-25DD-49F2-A3FE-F962167581CC}"/>
                  </a:ext>
                </a:extLst>
              </p:cNvPr>
              <p:cNvCxnSpPr/>
              <p:nvPr/>
            </p:nvCxnSpPr>
            <p:spPr>
              <a:xfrm flipV="1">
                <a:off x="7844790" y="3221987"/>
                <a:ext cx="0" cy="87895"/>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Conector drept cu săgeată 19">
                <a:extLst>
                  <a:ext uri="{FF2B5EF4-FFF2-40B4-BE49-F238E27FC236}">
                    <a16:creationId xmlns:a16="http://schemas.microsoft.com/office/drawing/2014/main" id="{6C6F5669-1059-409F-8113-6FB5711D35FB}"/>
                  </a:ext>
                </a:extLst>
              </p:cNvPr>
              <p:cNvCxnSpPr>
                <a:cxnSpLocks/>
              </p:cNvCxnSpPr>
              <p:nvPr/>
            </p:nvCxnSpPr>
            <p:spPr>
              <a:xfrm>
                <a:off x="7844790" y="3071601"/>
                <a:ext cx="0" cy="144000"/>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1" name="CasetăText 20">
                <a:extLst>
                  <a:ext uri="{FF2B5EF4-FFF2-40B4-BE49-F238E27FC236}">
                    <a16:creationId xmlns:a16="http://schemas.microsoft.com/office/drawing/2014/main" id="{16EB9129-DC94-4D83-B140-C9DCA211F5A6}"/>
                  </a:ext>
                </a:extLst>
              </p:cNvPr>
              <p:cNvSpPr txBox="1"/>
              <p:nvPr/>
            </p:nvSpPr>
            <p:spPr>
              <a:xfrm rot="16200000">
                <a:off x="7742413" y="3047306"/>
                <a:ext cx="144000" cy="131640"/>
              </a:xfrm>
              <a:prstGeom prst="rect">
                <a:avLst/>
              </a:prstGeom>
              <a:noFill/>
            </p:spPr>
            <p:txBody>
              <a:bodyPr wrap="square" rtlCol="0">
                <a:spAutoFit/>
              </a:bodyPr>
              <a:lstStyle/>
              <a:p>
                <a:r>
                  <a:rPr lang="ro-RO" sz="800" dirty="0"/>
                  <a:t>0</a:t>
                </a:r>
              </a:p>
            </p:txBody>
          </p:sp>
        </p:grpSp>
        <p:sp>
          <p:nvSpPr>
            <p:cNvPr id="43" name="CasetăText 42">
              <a:extLst>
                <a:ext uri="{FF2B5EF4-FFF2-40B4-BE49-F238E27FC236}">
                  <a16:creationId xmlns:a16="http://schemas.microsoft.com/office/drawing/2014/main" id="{2F84B224-F6DD-4589-A5A0-77FBAD870223}"/>
                </a:ext>
              </a:extLst>
            </p:cNvPr>
            <p:cNvSpPr txBox="1"/>
            <p:nvPr/>
          </p:nvSpPr>
          <p:spPr>
            <a:xfrm rot="16200000">
              <a:off x="7772341" y="3157450"/>
              <a:ext cx="265235" cy="131640"/>
            </a:xfrm>
            <a:prstGeom prst="rect">
              <a:avLst/>
            </a:prstGeom>
            <a:noFill/>
          </p:spPr>
          <p:txBody>
            <a:bodyPr wrap="square" rtlCol="0">
              <a:spAutoFit/>
            </a:bodyPr>
            <a:lstStyle/>
            <a:p>
              <a:r>
                <a:rPr lang="ro-RO" sz="800" dirty="0"/>
                <a:t>2      2</a:t>
              </a:r>
            </a:p>
          </p:txBody>
        </p:sp>
      </p:grpSp>
    </p:spTree>
    <p:custDataLst>
      <p:tags r:id="rId1"/>
    </p:custDataLst>
    <p:extLst>
      <p:ext uri="{BB962C8B-B14F-4D97-AF65-F5344CB8AC3E}">
        <p14:creationId xmlns:p14="http://schemas.microsoft.com/office/powerpoint/2010/main" val="307379348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A9A92-F73F-6D4D-9DB2-C23E1B4A9359}"/>
              </a:ext>
            </a:extLst>
          </p:cNvPr>
          <p:cNvSpPr>
            <a:spLocks noGrp="1"/>
          </p:cNvSpPr>
          <p:nvPr>
            <p:ph type="title"/>
          </p:nvPr>
        </p:nvSpPr>
        <p:spPr/>
        <p:txBody>
          <a:bodyPr/>
          <a:lstStyle/>
          <a:p>
            <a:r>
              <a:rPr lang="es-ES" dirty="0"/>
              <a:t>UNIT 5. </a:t>
            </a:r>
            <a:r>
              <a:rPr lang="ro-RO" dirty="0"/>
              <a:t>PIPELINE</a:t>
            </a:r>
            <a:endParaRPr lang="es-ES" dirty="0"/>
          </a:p>
        </p:txBody>
      </p:sp>
      <p:sp>
        <p:nvSpPr>
          <p:cNvPr id="3" name="TextBox 17">
            <a:extLst>
              <a:ext uri="{FF2B5EF4-FFF2-40B4-BE49-F238E27FC236}">
                <a16:creationId xmlns:a16="http://schemas.microsoft.com/office/drawing/2014/main" id="{D711F88E-A6C5-1A4B-B3E9-219C3BD61E5A}"/>
              </a:ext>
            </a:extLst>
          </p:cNvPr>
          <p:cNvSpPr txBox="1"/>
          <p:nvPr/>
        </p:nvSpPr>
        <p:spPr>
          <a:xfrm>
            <a:off x="4478575" y="180106"/>
            <a:ext cx="749018"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Practice</a:t>
            </a:r>
          </a:p>
        </p:txBody>
      </p:sp>
      <p:sp>
        <p:nvSpPr>
          <p:cNvPr id="4" name="TextBox 20">
            <a:extLst>
              <a:ext uri="{FF2B5EF4-FFF2-40B4-BE49-F238E27FC236}">
                <a16:creationId xmlns:a16="http://schemas.microsoft.com/office/drawing/2014/main" id="{7B04F16F-1463-0A4E-B329-468046A9A6F6}"/>
              </a:ext>
            </a:extLst>
          </p:cNvPr>
          <p:cNvSpPr txBox="1"/>
          <p:nvPr/>
        </p:nvSpPr>
        <p:spPr>
          <a:xfrm>
            <a:off x="5227593" y="175753"/>
            <a:ext cx="916326"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Assessment</a:t>
            </a:r>
          </a:p>
        </p:txBody>
      </p:sp>
      <p:sp>
        <p:nvSpPr>
          <p:cNvPr id="5" name="TextBox 11">
            <a:extLst>
              <a:ext uri="{FF2B5EF4-FFF2-40B4-BE49-F238E27FC236}">
                <a16:creationId xmlns:a16="http://schemas.microsoft.com/office/drawing/2014/main" id="{4A0243E2-4404-6441-BB28-C0B820569CE3}"/>
              </a:ext>
            </a:extLst>
          </p:cNvPr>
          <p:cNvSpPr txBox="1"/>
          <p:nvPr/>
        </p:nvSpPr>
        <p:spPr>
          <a:xfrm>
            <a:off x="3863245" y="180106"/>
            <a:ext cx="567221"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Home</a:t>
            </a:r>
          </a:p>
        </p:txBody>
      </p:sp>
      <p:pic>
        <p:nvPicPr>
          <p:cNvPr id="6" name="Picture 12">
            <a:hlinkClick r:id="rId2" action="ppaction://hlinksldjump"/>
            <a:extLst>
              <a:ext uri="{FF2B5EF4-FFF2-40B4-BE49-F238E27FC236}">
                <a16:creationId xmlns:a16="http://schemas.microsoft.com/office/drawing/2014/main" id="{75CD45BA-9196-824E-8F73-BA1FA93F1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365" y="93141"/>
            <a:ext cx="328833" cy="328833"/>
          </a:xfrm>
          <a:prstGeom prst="rect">
            <a:avLst/>
          </a:prstGeom>
        </p:spPr>
      </p:pic>
      <p:pic>
        <p:nvPicPr>
          <p:cNvPr id="7" name="Picture 13">
            <a:extLst>
              <a:ext uri="{FF2B5EF4-FFF2-40B4-BE49-F238E27FC236}">
                <a16:creationId xmlns:a16="http://schemas.microsoft.com/office/drawing/2014/main" id="{9F91E71E-695B-4E45-BF5F-6F4A39B8B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7883" y="78560"/>
            <a:ext cx="329209" cy="329209"/>
          </a:xfrm>
          <a:prstGeom prst="rect">
            <a:avLst/>
          </a:prstGeom>
        </p:spPr>
      </p:pic>
      <p:pic>
        <p:nvPicPr>
          <p:cNvPr id="8" name="Picture 14">
            <a:hlinkClick r:id="rId5" action="ppaction://hlinksldjump"/>
            <a:extLst>
              <a:ext uri="{FF2B5EF4-FFF2-40B4-BE49-F238E27FC236}">
                <a16:creationId xmlns:a16="http://schemas.microsoft.com/office/drawing/2014/main" id="{61945DA5-A664-254A-9328-32E8812B6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794" y="92765"/>
            <a:ext cx="329209" cy="329209"/>
          </a:xfrm>
          <a:prstGeom prst="rect">
            <a:avLst/>
          </a:prstGeom>
        </p:spPr>
      </p:pic>
      <p:sp>
        <p:nvSpPr>
          <p:cNvPr id="13" name="TextBox 7">
            <a:extLst>
              <a:ext uri="{FF2B5EF4-FFF2-40B4-BE49-F238E27FC236}">
                <a16:creationId xmlns:a16="http://schemas.microsoft.com/office/drawing/2014/main" id="{62283C87-8F57-4917-85B5-5E5E08F58E0C}"/>
              </a:ext>
            </a:extLst>
          </p:cNvPr>
          <p:cNvSpPr txBox="1"/>
          <p:nvPr/>
        </p:nvSpPr>
        <p:spPr>
          <a:xfrm>
            <a:off x="936393" y="3763617"/>
            <a:ext cx="7288696" cy="1754326"/>
          </a:xfrm>
          <a:prstGeom prst="rect">
            <a:avLst/>
          </a:prstGeom>
          <a:noFill/>
        </p:spPr>
        <p:txBody>
          <a:bodyPr wrap="square" rtlCol="0">
            <a:spAutoFit/>
          </a:bodyPr>
          <a:lstStyle/>
          <a:p>
            <a:r>
              <a:rPr lang="ro-RO" sz="1200" b="1" dirty="0">
                <a:solidFill>
                  <a:srgbClr val="363346"/>
                </a:solidFill>
                <a:latin typeface="Dosis" panose="02010503020202060003" pitchFamily="2" charset="0"/>
              </a:rPr>
              <a:t>PIPELINE</a:t>
            </a:r>
            <a:endParaRPr lang="en-US"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Dosis" panose="02010503020202060003" pitchFamily="2" charset="0"/>
              </a:rPr>
              <a:t>Pipeline is the fifth transportation method and occupies important place in the economy of a country. </a:t>
            </a:r>
            <a:r>
              <a:rPr lang="en-US" sz="1200" dirty="0">
                <a:solidFill>
                  <a:srgbClr val="828282"/>
                </a:solidFill>
                <a:latin typeface="Calibri" panose="020F0502020204030204" pitchFamily="34" charset="0"/>
                <a:cs typeface="Helvetica Neue"/>
              </a:rPr>
              <a:t>Each pipeline is done of succession of segments joined together by welding. The main processes used to build a pipeline are the TIG, MMA and GMAW processes. Often mixture of those is used. For instance, the root is </a:t>
            </a:r>
            <a:r>
              <a:rPr lang="en-US" sz="1200" dirty="0" err="1">
                <a:solidFill>
                  <a:srgbClr val="828282"/>
                </a:solidFill>
                <a:latin typeface="Calibri" panose="020F0502020204030204" pitchFamily="34" charset="0"/>
                <a:cs typeface="Helvetica Neue"/>
              </a:rPr>
              <a:t>prefered</a:t>
            </a:r>
            <a:r>
              <a:rPr lang="en-US" sz="1200" dirty="0">
                <a:solidFill>
                  <a:srgbClr val="828282"/>
                </a:solidFill>
                <a:latin typeface="Calibri" panose="020F0502020204030204" pitchFamily="34" charset="0"/>
                <a:cs typeface="Helvetica Neue"/>
              </a:rPr>
              <a:t> to welded by TIG process because TIG is able to create a proper root of the welding. The filling passes are done by GMAW or MMA processes, due to their higher productivity. The welding is done in manual mode, mainly, but mechanized (trucks) and automated processes (orbital) are used for better quality and higher productivity.</a:t>
            </a:r>
          </a:p>
          <a:p>
            <a:endParaRPr lang="en-US" sz="1200" b="1" dirty="0">
              <a:solidFill>
                <a:srgbClr val="FF00FF"/>
              </a:solidFill>
              <a:latin typeface="Dosis" panose="02010503020202060003" pitchFamily="2" charset="0"/>
            </a:endParaRPr>
          </a:p>
        </p:txBody>
      </p:sp>
      <p:pic>
        <p:nvPicPr>
          <p:cNvPr id="10" name="Imagine 9">
            <a:extLst>
              <a:ext uri="{FF2B5EF4-FFF2-40B4-BE49-F238E27FC236}">
                <a16:creationId xmlns:a16="http://schemas.microsoft.com/office/drawing/2014/main" id="{63368635-9B4C-469A-B886-6BBDCAB658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179" y="857250"/>
            <a:ext cx="4422816" cy="2487834"/>
          </a:xfrm>
          <a:prstGeom prst="rect">
            <a:avLst/>
          </a:prstGeom>
        </p:spPr>
      </p:pic>
      <p:pic>
        <p:nvPicPr>
          <p:cNvPr id="17" name="Imagine 16">
            <a:extLst>
              <a:ext uri="{FF2B5EF4-FFF2-40B4-BE49-F238E27FC236}">
                <a16:creationId xmlns:a16="http://schemas.microsoft.com/office/drawing/2014/main" id="{22C87173-B5B5-43AC-8CEF-887534EFA2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5434" y="857250"/>
            <a:ext cx="4422816" cy="2487834"/>
          </a:xfrm>
          <a:prstGeom prst="rect">
            <a:avLst/>
          </a:prstGeom>
        </p:spPr>
      </p:pic>
    </p:spTree>
    <p:extLst>
      <p:ext uri="{BB962C8B-B14F-4D97-AF65-F5344CB8AC3E}">
        <p14:creationId xmlns:p14="http://schemas.microsoft.com/office/powerpoint/2010/main" val="292913221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A9A92-F73F-6D4D-9DB2-C23E1B4A9359}"/>
              </a:ext>
            </a:extLst>
          </p:cNvPr>
          <p:cNvSpPr>
            <a:spLocks noGrp="1"/>
          </p:cNvSpPr>
          <p:nvPr>
            <p:ph type="title"/>
          </p:nvPr>
        </p:nvSpPr>
        <p:spPr/>
        <p:txBody>
          <a:bodyPr/>
          <a:lstStyle/>
          <a:p>
            <a:r>
              <a:rPr lang="es-ES" dirty="0"/>
              <a:t>UNIT 5. </a:t>
            </a:r>
            <a:r>
              <a:rPr lang="ro-RO" dirty="0"/>
              <a:t>PIPELINE</a:t>
            </a:r>
            <a:endParaRPr lang="es-ES" dirty="0"/>
          </a:p>
        </p:txBody>
      </p:sp>
      <p:sp>
        <p:nvSpPr>
          <p:cNvPr id="3" name="TextBox 17">
            <a:extLst>
              <a:ext uri="{FF2B5EF4-FFF2-40B4-BE49-F238E27FC236}">
                <a16:creationId xmlns:a16="http://schemas.microsoft.com/office/drawing/2014/main" id="{D711F88E-A6C5-1A4B-B3E9-219C3BD61E5A}"/>
              </a:ext>
            </a:extLst>
          </p:cNvPr>
          <p:cNvSpPr txBox="1"/>
          <p:nvPr/>
        </p:nvSpPr>
        <p:spPr>
          <a:xfrm>
            <a:off x="4478575" y="180106"/>
            <a:ext cx="749018"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Practice</a:t>
            </a:r>
          </a:p>
        </p:txBody>
      </p:sp>
      <p:sp>
        <p:nvSpPr>
          <p:cNvPr id="4" name="TextBox 20">
            <a:extLst>
              <a:ext uri="{FF2B5EF4-FFF2-40B4-BE49-F238E27FC236}">
                <a16:creationId xmlns:a16="http://schemas.microsoft.com/office/drawing/2014/main" id="{7B04F16F-1463-0A4E-B329-468046A9A6F6}"/>
              </a:ext>
            </a:extLst>
          </p:cNvPr>
          <p:cNvSpPr txBox="1"/>
          <p:nvPr/>
        </p:nvSpPr>
        <p:spPr>
          <a:xfrm>
            <a:off x="5227593" y="175753"/>
            <a:ext cx="916326"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Assessment</a:t>
            </a:r>
          </a:p>
        </p:txBody>
      </p:sp>
      <p:sp>
        <p:nvSpPr>
          <p:cNvPr id="5" name="TextBox 11">
            <a:extLst>
              <a:ext uri="{FF2B5EF4-FFF2-40B4-BE49-F238E27FC236}">
                <a16:creationId xmlns:a16="http://schemas.microsoft.com/office/drawing/2014/main" id="{4A0243E2-4404-6441-BB28-C0B820569CE3}"/>
              </a:ext>
            </a:extLst>
          </p:cNvPr>
          <p:cNvSpPr txBox="1"/>
          <p:nvPr/>
        </p:nvSpPr>
        <p:spPr>
          <a:xfrm>
            <a:off x="3863245" y="180106"/>
            <a:ext cx="567221"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Home</a:t>
            </a:r>
          </a:p>
        </p:txBody>
      </p:sp>
      <p:pic>
        <p:nvPicPr>
          <p:cNvPr id="6" name="Picture 12">
            <a:hlinkClick r:id="rId2" action="ppaction://hlinksldjump"/>
            <a:extLst>
              <a:ext uri="{FF2B5EF4-FFF2-40B4-BE49-F238E27FC236}">
                <a16:creationId xmlns:a16="http://schemas.microsoft.com/office/drawing/2014/main" id="{75CD45BA-9196-824E-8F73-BA1FA93F1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365" y="93141"/>
            <a:ext cx="328833" cy="328833"/>
          </a:xfrm>
          <a:prstGeom prst="rect">
            <a:avLst/>
          </a:prstGeom>
        </p:spPr>
      </p:pic>
      <p:pic>
        <p:nvPicPr>
          <p:cNvPr id="7" name="Picture 13">
            <a:extLst>
              <a:ext uri="{FF2B5EF4-FFF2-40B4-BE49-F238E27FC236}">
                <a16:creationId xmlns:a16="http://schemas.microsoft.com/office/drawing/2014/main" id="{9F91E71E-695B-4E45-BF5F-6F4A39B8B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7883" y="78560"/>
            <a:ext cx="329209" cy="329209"/>
          </a:xfrm>
          <a:prstGeom prst="rect">
            <a:avLst/>
          </a:prstGeom>
        </p:spPr>
      </p:pic>
      <p:pic>
        <p:nvPicPr>
          <p:cNvPr id="8" name="Picture 14">
            <a:hlinkClick r:id="rId5" action="ppaction://hlinksldjump"/>
            <a:extLst>
              <a:ext uri="{FF2B5EF4-FFF2-40B4-BE49-F238E27FC236}">
                <a16:creationId xmlns:a16="http://schemas.microsoft.com/office/drawing/2014/main" id="{61945DA5-A664-254A-9328-32E8812B6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794" y="92765"/>
            <a:ext cx="329209" cy="329209"/>
          </a:xfrm>
          <a:prstGeom prst="rect">
            <a:avLst/>
          </a:prstGeom>
        </p:spPr>
      </p:pic>
      <p:pic>
        <p:nvPicPr>
          <p:cNvPr id="11" name="Imagine 10">
            <a:extLst>
              <a:ext uri="{FF2B5EF4-FFF2-40B4-BE49-F238E27FC236}">
                <a16:creationId xmlns:a16="http://schemas.microsoft.com/office/drawing/2014/main" id="{9C4C2ECE-28FB-4312-8A5E-21BB424C9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3064" y="1199557"/>
            <a:ext cx="4553904" cy="2698188"/>
          </a:xfrm>
          <a:prstGeom prst="rect">
            <a:avLst/>
          </a:prstGeom>
        </p:spPr>
      </p:pic>
      <p:sp>
        <p:nvSpPr>
          <p:cNvPr id="12" name="TextBox 7">
            <a:extLst>
              <a:ext uri="{FF2B5EF4-FFF2-40B4-BE49-F238E27FC236}">
                <a16:creationId xmlns:a16="http://schemas.microsoft.com/office/drawing/2014/main" id="{6EF6B578-B4E2-4BA3-B9CB-4268B4DFB980}"/>
              </a:ext>
            </a:extLst>
          </p:cNvPr>
          <p:cNvSpPr txBox="1"/>
          <p:nvPr/>
        </p:nvSpPr>
        <p:spPr>
          <a:xfrm>
            <a:off x="927653" y="982317"/>
            <a:ext cx="3202388" cy="1938992"/>
          </a:xfrm>
          <a:prstGeom prst="rect">
            <a:avLst/>
          </a:prstGeom>
          <a:noFill/>
        </p:spPr>
        <p:txBody>
          <a:bodyPr wrap="square" rtlCol="0">
            <a:spAutoFit/>
          </a:bodyPr>
          <a:lstStyle/>
          <a:p>
            <a:r>
              <a:rPr lang="en-US" sz="1200" b="1" dirty="0">
                <a:solidFill>
                  <a:srgbClr val="363346"/>
                </a:solidFill>
                <a:latin typeface="Dosis" panose="02010503020202060003" pitchFamily="2" charset="0"/>
              </a:rPr>
              <a:t>BRUA PIPELINE -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BRUA pipeline is produced of segments of pipes which are butt welded to create the length necessary to cross Bulgaria, Romania, Hungary and Austria (B.R.U.A.).</a:t>
            </a:r>
          </a:p>
          <a:p>
            <a:pPr algn="just"/>
            <a:r>
              <a:rPr lang="en-US" sz="1200" dirty="0">
                <a:solidFill>
                  <a:srgbClr val="828282"/>
                </a:solidFill>
                <a:latin typeface="Calibri" panose="020F0502020204030204" pitchFamily="34" charset="0"/>
                <a:cs typeface="Helvetica Neue"/>
              </a:rPr>
              <a:t>The pipe has a diameter of 813 mm, and the thickness of the wall is 10 mm. The welding is done after specific preparation of the groove</a:t>
            </a:r>
            <a:r>
              <a:rPr lang="ro-RO" sz="1200" dirty="0">
                <a:solidFill>
                  <a:srgbClr val="828282"/>
                </a:solidFill>
                <a:latin typeface="Calibri" panose="020F0502020204030204" pitchFamily="34" charset="0"/>
                <a:cs typeface="Helvetica Neue"/>
              </a:rPr>
              <a:t>.</a:t>
            </a:r>
            <a:endParaRPr lang="en-US" sz="1200" dirty="0">
              <a:solidFill>
                <a:srgbClr val="828282"/>
              </a:solidFill>
              <a:latin typeface="Calibri" panose="020F0502020204030204" pitchFamily="34" charset="0"/>
              <a:cs typeface="Helvetica Neue"/>
            </a:endParaRPr>
          </a:p>
          <a:p>
            <a:r>
              <a:rPr lang="en-US" sz="1200" dirty="0">
                <a:solidFill>
                  <a:srgbClr val="828282"/>
                </a:solidFill>
                <a:latin typeface="Calibri" panose="020F0502020204030204" pitchFamily="34" charset="0"/>
              </a:rPr>
              <a:t>Materials: </a:t>
            </a:r>
            <a:r>
              <a:rPr lang="en-US" sz="1200" dirty="0">
                <a:solidFill>
                  <a:schemeClr val="bg1">
                    <a:lumMod val="50000"/>
                  </a:schemeClr>
                </a:solidFill>
              </a:rPr>
              <a:t>L415 ME PSL 2</a:t>
            </a:r>
            <a:r>
              <a:rPr lang="en-US" sz="1200" dirty="0">
                <a:solidFill>
                  <a:srgbClr val="363346"/>
                </a:solidFill>
              </a:rPr>
              <a:t>, </a:t>
            </a:r>
            <a:r>
              <a:rPr lang="en-US" sz="1200" dirty="0">
                <a:solidFill>
                  <a:schemeClr val="bg1">
                    <a:lumMod val="50000"/>
                  </a:schemeClr>
                </a:solidFill>
              </a:rPr>
              <a:t>eq. to X60</a:t>
            </a:r>
          </a:p>
        </p:txBody>
      </p:sp>
      <p:pic>
        <p:nvPicPr>
          <p:cNvPr id="14" name="Imagine 13">
            <a:extLst>
              <a:ext uri="{FF2B5EF4-FFF2-40B4-BE49-F238E27FC236}">
                <a16:creationId xmlns:a16="http://schemas.microsoft.com/office/drawing/2014/main" id="{12EFC015-F545-450E-A52F-451E972E1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3064" y="3979474"/>
            <a:ext cx="4553904" cy="2698420"/>
          </a:xfrm>
          <a:prstGeom prst="rect">
            <a:avLst/>
          </a:prstGeom>
        </p:spPr>
      </p:pic>
      <p:graphicFrame>
        <p:nvGraphicFramePr>
          <p:cNvPr id="15" name="Tabel 3">
            <a:extLst>
              <a:ext uri="{FF2B5EF4-FFF2-40B4-BE49-F238E27FC236}">
                <a16:creationId xmlns:a16="http://schemas.microsoft.com/office/drawing/2014/main" id="{D55503D7-0936-4CB9-B0D1-7B766309F35F}"/>
              </a:ext>
            </a:extLst>
          </p:cNvPr>
          <p:cNvGraphicFramePr>
            <a:graphicFrameLocks noGrp="1"/>
          </p:cNvGraphicFramePr>
          <p:nvPr>
            <p:extLst>
              <p:ext uri="{D42A27DB-BD31-4B8C-83A1-F6EECF244321}">
                <p14:modId xmlns:p14="http://schemas.microsoft.com/office/powerpoint/2010/main" val="2498483840"/>
              </p:ext>
            </p:extLst>
          </p:nvPr>
        </p:nvGraphicFramePr>
        <p:xfrm>
          <a:off x="927652" y="4406453"/>
          <a:ext cx="3202385" cy="847100"/>
        </p:xfrm>
        <a:graphic>
          <a:graphicData uri="http://schemas.openxmlformats.org/drawingml/2006/table">
            <a:tbl>
              <a:tblPr firstRow="1" bandRow="1">
                <a:tableStyleId>{21E4AEA4-8DFA-4A89-87EB-49C32662AFE0}</a:tableStyleId>
              </a:tblPr>
              <a:tblGrid>
                <a:gridCol w="640477">
                  <a:extLst>
                    <a:ext uri="{9D8B030D-6E8A-4147-A177-3AD203B41FA5}">
                      <a16:colId xmlns:a16="http://schemas.microsoft.com/office/drawing/2014/main" val="1882468942"/>
                    </a:ext>
                  </a:extLst>
                </a:gridCol>
                <a:gridCol w="640477">
                  <a:extLst>
                    <a:ext uri="{9D8B030D-6E8A-4147-A177-3AD203B41FA5}">
                      <a16:colId xmlns:a16="http://schemas.microsoft.com/office/drawing/2014/main" val="3204640079"/>
                    </a:ext>
                  </a:extLst>
                </a:gridCol>
                <a:gridCol w="640477">
                  <a:extLst>
                    <a:ext uri="{9D8B030D-6E8A-4147-A177-3AD203B41FA5}">
                      <a16:colId xmlns:a16="http://schemas.microsoft.com/office/drawing/2014/main" val="3643200633"/>
                    </a:ext>
                  </a:extLst>
                </a:gridCol>
                <a:gridCol w="640477">
                  <a:extLst>
                    <a:ext uri="{9D8B030D-6E8A-4147-A177-3AD203B41FA5}">
                      <a16:colId xmlns:a16="http://schemas.microsoft.com/office/drawing/2014/main" val="1505062925"/>
                    </a:ext>
                  </a:extLst>
                </a:gridCol>
                <a:gridCol w="640477">
                  <a:extLst>
                    <a:ext uri="{9D8B030D-6E8A-4147-A177-3AD203B41FA5}">
                      <a16:colId xmlns:a16="http://schemas.microsoft.com/office/drawing/2014/main" val="423217185"/>
                    </a:ext>
                  </a:extLst>
                </a:gridCol>
              </a:tblGrid>
              <a:tr h="189096">
                <a:tc rowSpan="2">
                  <a:txBody>
                    <a:bodyPr/>
                    <a:lstStyle/>
                    <a:p>
                      <a:r>
                        <a:rPr lang="ro-RO" sz="900" dirty="0"/>
                        <a:t>Grade</a:t>
                      </a:r>
                      <a:endParaRPr lang="ro-RO" sz="900" dirty="0">
                        <a:solidFill>
                          <a:schemeClr val="bg1"/>
                        </a:solidFill>
                      </a:endParaRPr>
                    </a:p>
                  </a:txBody>
                  <a:tcPr>
                    <a:solidFill>
                      <a:srgbClr val="D01F58"/>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Chemical composition, %</a:t>
                      </a:r>
                      <a:endParaRPr lang="en-US" sz="900" b="1" dirty="0">
                        <a:ea typeface="Times New Roman" panose="02020603050405020304" pitchFamily="18" charset="0"/>
                      </a:endParaRPr>
                    </a:p>
                  </a:txBody>
                  <a:tcPr>
                    <a:solidFill>
                      <a:srgbClr val="D01F58"/>
                    </a:solidFill>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61255">
                <a:tc vMerge="1">
                  <a:txBody>
                    <a:bodyPr/>
                    <a:lstStyle/>
                    <a:p>
                      <a:endParaRPr lang="ro-RO" dirty="0"/>
                    </a:p>
                  </a:txBody>
                  <a:tcPr/>
                </a:tc>
                <a:tc>
                  <a:txBody>
                    <a:bodyPr/>
                    <a:lstStyle/>
                    <a:p>
                      <a:pPr algn="ctr">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pPr>
                      <a:r>
                        <a:rPr lang="en-US" sz="900" b="1" dirty="0">
                          <a:effectLst/>
                        </a:rPr>
                        <a:t>P≤</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pPr>
                      <a:r>
                        <a:rPr lang="en-US" sz="900" b="1" dirty="0">
                          <a:effectLst/>
                        </a:rPr>
                        <a:t>S≤</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34032">
                <a:tc>
                  <a:txBody>
                    <a:bodyPr/>
                    <a:lstStyle/>
                    <a:p>
                      <a:r>
                        <a:rPr lang="en-US" sz="900" dirty="0"/>
                        <a:t>L415 ME PSL 2</a:t>
                      </a:r>
                      <a:endParaRPr lang="en-US" sz="900" b="1" dirty="0">
                        <a:solidFill>
                          <a:schemeClr val="bg1"/>
                        </a:solidFill>
                      </a:endParaRPr>
                    </a:p>
                  </a:txBody>
                  <a:tcPr/>
                </a:tc>
                <a:tc>
                  <a:txBody>
                    <a:bodyPr/>
                    <a:lstStyle/>
                    <a:p>
                      <a:pPr algn="ctr" fontAlgn="base"/>
                      <a:r>
                        <a:rPr lang="ro-RO" sz="900" dirty="0">
                          <a:effectLst/>
                        </a:rPr>
                        <a:t>≤0.28</a:t>
                      </a:r>
                      <a:endParaRPr lang="ro-RO" sz="900" b="0" dirty="0">
                        <a:effectLst/>
                        <a:latin typeface="+mn-lt"/>
                      </a:endParaRPr>
                    </a:p>
                  </a:txBody>
                  <a:tcPr marL="76200" marR="76200" marT="76200" marB="76200" anchor="ctr"/>
                </a:tc>
                <a:tc>
                  <a:txBody>
                    <a:bodyPr/>
                    <a:lstStyle/>
                    <a:p>
                      <a:pPr algn="ctr" fontAlgn="base"/>
                      <a:r>
                        <a:rPr lang="ro-RO" sz="900" dirty="0">
                          <a:effectLst/>
                        </a:rPr>
                        <a:t>≤ 1.40</a:t>
                      </a:r>
                      <a:endParaRPr lang="ro-RO" sz="900" b="0" dirty="0">
                        <a:effectLst/>
                        <a:latin typeface="+mn-lt"/>
                      </a:endParaRPr>
                    </a:p>
                  </a:txBody>
                  <a:tcPr marL="76200" marR="76200" marT="76200" marB="76200" anchor="ctr"/>
                </a:tc>
                <a:tc>
                  <a:txBody>
                    <a:bodyPr/>
                    <a:lstStyle/>
                    <a:p>
                      <a:pPr algn="ctr" fontAlgn="base"/>
                      <a:r>
                        <a:rPr lang="ro-RO" sz="900" dirty="0">
                          <a:effectLst/>
                        </a:rPr>
                        <a:t>≤0.030</a:t>
                      </a:r>
                      <a:endParaRPr lang="ro-RO" sz="900" b="0" dirty="0">
                        <a:effectLst/>
                        <a:latin typeface="+mn-lt"/>
                      </a:endParaRPr>
                    </a:p>
                  </a:txBody>
                  <a:tcPr marL="76200" marR="76200" marT="76200" marB="76200" anchor="ctr"/>
                </a:tc>
                <a:tc>
                  <a:txBody>
                    <a:bodyPr/>
                    <a:lstStyle/>
                    <a:p>
                      <a:pPr algn="ctr" fontAlgn="base"/>
                      <a:r>
                        <a:rPr lang="ro-RO" sz="900" dirty="0">
                          <a:effectLst/>
                        </a:rPr>
                        <a:t>≤0.030</a:t>
                      </a:r>
                      <a:endParaRPr lang="ro-RO" sz="900" b="0" dirty="0">
                        <a:effectLst/>
                        <a:latin typeface="+mn-lt"/>
                      </a:endParaRPr>
                    </a:p>
                  </a:txBody>
                  <a:tcPr marL="76200" marR="76200" marT="76200" marB="76200" anchor="ctr"/>
                </a:tc>
                <a:extLst>
                  <a:ext uri="{0D108BD9-81ED-4DB2-BD59-A6C34878D82A}">
                    <a16:rowId xmlns:a16="http://schemas.microsoft.com/office/drawing/2014/main" val="3485478481"/>
                  </a:ext>
                </a:extLst>
              </a:tr>
            </a:tbl>
          </a:graphicData>
        </a:graphic>
      </p:graphicFrame>
    </p:spTree>
    <p:extLst>
      <p:ext uri="{BB962C8B-B14F-4D97-AF65-F5344CB8AC3E}">
        <p14:creationId xmlns:p14="http://schemas.microsoft.com/office/powerpoint/2010/main" val="24099031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A9A92-F73F-6D4D-9DB2-C23E1B4A9359}"/>
              </a:ext>
            </a:extLst>
          </p:cNvPr>
          <p:cNvSpPr>
            <a:spLocks noGrp="1"/>
          </p:cNvSpPr>
          <p:nvPr>
            <p:ph type="title"/>
          </p:nvPr>
        </p:nvSpPr>
        <p:spPr/>
        <p:txBody>
          <a:bodyPr/>
          <a:lstStyle/>
          <a:p>
            <a:r>
              <a:rPr lang="es-ES" dirty="0"/>
              <a:t>UNIT 5. </a:t>
            </a:r>
            <a:r>
              <a:rPr lang="ro-RO" dirty="0"/>
              <a:t>PIPELINE</a:t>
            </a:r>
            <a:endParaRPr lang="es-ES" dirty="0"/>
          </a:p>
        </p:txBody>
      </p:sp>
      <p:sp>
        <p:nvSpPr>
          <p:cNvPr id="3" name="TextBox 17">
            <a:extLst>
              <a:ext uri="{FF2B5EF4-FFF2-40B4-BE49-F238E27FC236}">
                <a16:creationId xmlns:a16="http://schemas.microsoft.com/office/drawing/2014/main" id="{D711F88E-A6C5-1A4B-B3E9-219C3BD61E5A}"/>
              </a:ext>
            </a:extLst>
          </p:cNvPr>
          <p:cNvSpPr txBox="1"/>
          <p:nvPr/>
        </p:nvSpPr>
        <p:spPr>
          <a:xfrm>
            <a:off x="4478575" y="180106"/>
            <a:ext cx="749018"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Practice</a:t>
            </a:r>
          </a:p>
        </p:txBody>
      </p:sp>
      <p:sp>
        <p:nvSpPr>
          <p:cNvPr id="4" name="TextBox 20">
            <a:extLst>
              <a:ext uri="{FF2B5EF4-FFF2-40B4-BE49-F238E27FC236}">
                <a16:creationId xmlns:a16="http://schemas.microsoft.com/office/drawing/2014/main" id="{7B04F16F-1463-0A4E-B329-468046A9A6F6}"/>
              </a:ext>
            </a:extLst>
          </p:cNvPr>
          <p:cNvSpPr txBox="1"/>
          <p:nvPr/>
        </p:nvSpPr>
        <p:spPr>
          <a:xfrm>
            <a:off x="5227593" y="175753"/>
            <a:ext cx="916326"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Assessment</a:t>
            </a:r>
          </a:p>
        </p:txBody>
      </p:sp>
      <p:sp>
        <p:nvSpPr>
          <p:cNvPr id="5" name="TextBox 11">
            <a:extLst>
              <a:ext uri="{FF2B5EF4-FFF2-40B4-BE49-F238E27FC236}">
                <a16:creationId xmlns:a16="http://schemas.microsoft.com/office/drawing/2014/main" id="{4A0243E2-4404-6441-BB28-C0B820569CE3}"/>
              </a:ext>
            </a:extLst>
          </p:cNvPr>
          <p:cNvSpPr txBox="1"/>
          <p:nvPr/>
        </p:nvSpPr>
        <p:spPr>
          <a:xfrm>
            <a:off x="3863245" y="180106"/>
            <a:ext cx="567221"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Home</a:t>
            </a:r>
          </a:p>
        </p:txBody>
      </p:sp>
      <p:pic>
        <p:nvPicPr>
          <p:cNvPr id="6" name="Picture 12">
            <a:hlinkClick r:id="rId2" action="ppaction://hlinksldjump"/>
            <a:extLst>
              <a:ext uri="{FF2B5EF4-FFF2-40B4-BE49-F238E27FC236}">
                <a16:creationId xmlns:a16="http://schemas.microsoft.com/office/drawing/2014/main" id="{75CD45BA-9196-824E-8F73-BA1FA93F1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365" y="93141"/>
            <a:ext cx="328833" cy="328833"/>
          </a:xfrm>
          <a:prstGeom prst="rect">
            <a:avLst/>
          </a:prstGeom>
        </p:spPr>
      </p:pic>
      <p:pic>
        <p:nvPicPr>
          <p:cNvPr id="7" name="Picture 13">
            <a:extLst>
              <a:ext uri="{FF2B5EF4-FFF2-40B4-BE49-F238E27FC236}">
                <a16:creationId xmlns:a16="http://schemas.microsoft.com/office/drawing/2014/main" id="{9F91E71E-695B-4E45-BF5F-6F4A39B8B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7883" y="78560"/>
            <a:ext cx="329209" cy="329209"/>
          </a:xfrm>
          <a:prstGeom prst="rect">
            <a:avLst/>
          </a:prstGeom>
        </p:spPr>
      </p:pic>
      <p:pic>
        <p:nvPicPr>
          <p:cNvPr id="8" name="Picture 14">
            <a:hlinkClick r:id="rId5" action="ppaction://hlinksldjump"/>
            <a:extLst>
              <a:ext uri="{FF2B5EF4-FFF2-40B4-BE49-F238E27FC236}">
                <a16:creationId xmlns:a16="http://schemas.microsoft.com/office/drawing/2014/main" id="{61945DA5-A664-254A-9328-32E8812B6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794" y="92765"/>
            <a:ext cx="329209" cy="329209"/>
          </a:xfrm>
          <a:prstGeom prst="rect">
            <a:avLst/>
          </a:prstGeom>
        </p:spPr>
      </p:pic>
      <p:sp>
        <p:nvSpPr>
          <p:cNvPr id="22" name="TextBox 7">
            <a:extLst>
              <a:ext uri="{FF2B5EF4-FFF2-40B4-BE49-F238E27FC236}">
                <a16:creationId xmlns:a16="http://schemas.microsoft.com/office/drawing/2014/main" id="{7E1FE99B-C64B-4038-B8E6-9057728932CD}"/>
              </a:ext>
            </a:extLst>
          </p:cNvPr>
          <p:cNvSpPr txBox="1"/>
          <p:nvPr/>
        </p:nvSpPr>
        <p:spPr>
          <a:xfrm>
            <a:off x="927652" y="982317"/>
            <a:ext cx="6433730" cy="276999"/>
          </a:xfrm>
          <a:prstGeom prst="rect">
            <a:avLst/>
          </a:prstGeom>
          <a:noFill/>
        </p:spPr>
        <p:txBody>
          <a:bodyPr wrap="square" rtlCol="0">
            <a:spAutoFit/>
          </a:bodyPr>
          <a:lstStyle/>
          <a:p>
            <a:r>
              <a:rPr lang="ro-RO" sz="1200" b="1" dirty="0">
                <a:latin typeface="Dosis" panose="02010503020202060003" pitchFamily="2" charset="0"/>
              </a:rPr>
              <a:t>BRUA PIPELINE – WPS WELD (</a:t>
            </a:r>
            <a:r>
              <a:rPr lang="ro-RO" sz="1200" b="1" dirty="0" err="1">
                <a:latin typeface="Dosis" panose="02010503020202060003" pitchFamily="2" charset="0"/>
              </a:rPr>
              <a:t>butt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pipe </a:t>
            </a:r>
            <a:r>
              <a:rPr lang="ro-RO" sz="1200" b="1" dirty="0" err="1">
                <a:latin typeface="Dosis" panose="02010503020202060003" pitchFamily="2" charset="0"/>
              </a:rPr>
              <a:t>segments</a:t>
            </a:r>
            <a:r>
              <a:rPr lang="ro-RO" sz="1200" b="1" dirty="0">
                <a:latin typeface="Dosis" panose="02010503020202060003" pitchFamily="2" charset="0"/>
              </a:rPr>
              <a:t>) </a:t>
            </a:r>
            <a:r>
              <a:rPr lang="ro-RO" sz="1200" b="1" dirty="0" err="1">
                <a:latin typeface="Dosis" panose="02010503020202060003" pitchFamily="2" charset="0"/>
              </a:rPr>
              <a:t>version</a:t>
            </a:r>
            <a:r>
              <a:rPr lang="ro-RO" sz="1200" b="1" dirty="0">
                <a:latin typeface="Dosis" panose="02010503020202060003" pitchFamily="2" charset="0"/>
              </a:rPr>
              <a:t> #1</a:t>
            </a:r>
            <a:endParaRPr lang="en-US" sz="1200" b="1" dirty="0">
              <a:latin typeface="Dosis" panose="02010503020202060003" pitchFamily="2" charset="0"/>
            </a:endParaRPr>
          </a:p>
        </p:txBody>
      </p:sp>
      <p:graphicFrame>
        <p:nvGraphicFramePr>
          <p:cNvPr id="23" name="Tabel 22">
            <a:extLst>
              <a:ext uri="{FF2B5EF4-FFF2-40B4-BE49-F238E27FC236}">
                <a16:creationId xmlns:a16="http://schemas.microsoft.com/office/drawing/2014/main" id="{F50EF643-D4A5-4126-8DE4-6428EB1074F4}"/>
              </a:ext>
            </a:extLst>
          </p:cNvPr>
          <p:cNvGraphicFramePr>
            <a:graphicFrameLocks noGrp="1"/>
          </p:cNvGraphicFramePr>
          <p:nvPr>
            <p:extLst>
              <p:ext uri="{D42A27DB-BD31-4B8C-83A1-F6EECF244321}">
                <p14:modId xmlns:p14="http://schemas.microsoft.com/office/powerpoint/2010/main" val="3812501282"/>
              </p:ext>
            </p:extLst>
          </p:nvPr>
        </p:nvGraphicFramePr>
        <p:xfrm>
          <a:off x="168584" y="1449175"/>
          <a:ext cx="6999132" cy="342900"/>
        </p:xfrm>
        <a:graphic>
          <a:graphicData uri="http://schemas.openxmlformats.org/drawingml/2006/table">
            <a:tbl>
              <a:tblPr firstRow="1" firstCol="1" bandRow="1">
                <a:tableStyleId>{00A15C55-8517-42AA-B614-E9B94910E393}</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gridSpan="3">
                  <a:txBody>
                    <a:bodyPr/>
                    <a:lstStyle/>
                    <a:p>
                      <a:pPr>
                        <a:lnSpc>
                          <a:spcPct val="107000"/>
                        </a:lnSpc>
                        <a:spcAft>
                          <a:spcPts val="0"/>
                        </a:spcAft>
                      </a:pPr>
                      <a:r>
                        <a:rPr lang="en-US" sz="1100" dirty="0">
                          <a:effectLst/>
                        </a:rPr>
                        <a:t>1</a:t>
                      </a:r>
                      <a:r>
                        <a:rPr lang="ro-RO" sz="1100" dirty="0">
                          <a:effectLst/>
                        </a:rPr>
                        <a:t>3</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24" name="Tabel 23">
            <a:extLst>
              <a:ext uri="{FF2B5EF4-FFF2-40B4-BE49-F238E27FC236}">
                <a16:creationId xmlns:a16="http://schemas.microsoft.com/office/drawing/2014/main" id="{7FE5BF30-6B70-4750-A2D3-14593052D63B}"/>
              </a:ext>
            </a:extLst>
          </p:cNvPr>
          <p:cNvGraphicFramePr>
            <a:graphicFrameLocks noGrp="1"/>
          </p:cNvGraphicFramePr>
          <p:nvPr>
            <p:extLst>
              <p:ext uri="{D42A27DB-BD31-4B8C-83A1-F6EECF244321}">
                <p14:modId xmlns:p14="http://schemas.microsoft.com/office/powerpoint/2010/main" val="2521793394"/>
              </p:ext>
            </p:extLst>
          </p:nvPr>
        </p:nvGraphicFramePr>
        <p:xfrm>
          <a:off x="164984" y="1819157"/>
          <a:ext cx="7002732" cy="1767080"/>
        </p:xfrm>
        <a:graphic>
          <a:graphicData uri="http://schemas.openxmlformats.org/drawingml/2006/table">
            <a:tbl>
              <a:tblPr firstRow="1" firstCol="1" bandRow="1">
                <a:tableStyleId>{00A15C55-8517-42AA-B614-E9B94910E393}</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a:effectLst/>
                        </a:rPr>
                        <a:t>TATI</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a:effectLst/>
                        </a:rPr>
                        <a:t>Yard</a:t>
                      </a:r>
                      <a:r>
                        <a:rPr lang="en-US" sz="900" dirty="0">
                          <a:effectLst/>
                        </a:rPr>
                        <a:t>, </a:t>
                      </a:r>
                      <a:r>
                        <a:rPr lang="ro-RO" sz="900" dirty="0">
                          <a:effectLst/>
                        </a:rPr>
                        <a:t>Arad</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dk1"/>
                          </a:solidFill>
                          <a:effectLst/>
                          <a:latin typeface="+mn-lt"/>
                          <a:ea typeface="+mn-ea"/>
                          <a:cs typeface="+mn-cs"/>
                        </a:rPr>
                        <a:t>L415 ME PSL 2</a:t>
                      </a:r>
                      <a:r>
                        <a:rPr lang="ro-RO" sz="900" b="0" kern="1200" dirty="0">
                          <a:solidFill>
                            <a:schemeClr val="dk1"/>
                          </a:solidFill>
                          <a:effectLst/>
                          <a:latin typeface="+mn-lt"/>
                          <a:ea typeface="+mn-ea"/>
                          <a:cs typeface="+mn-cs"/>
                        </a:rPr>
                        <a:t>, </a:t>
                      </a:r>
                      <a:r>
                        <a:rPr lang="en-US" sz="900" b="0" kern="1200" dirty="0">
                          <a:solidFill>
                            <a:schemeClr val="dk1"/>
                          </a:solidFill>
                          <a:effectLst/>
                          <a:latin typeface="+mn-lt"/>
                          <a:ea typeface="+mn-ea"/>
                          <a:cs typeface="+mn-cs"/>
                        </a:rPr>
                        <a:t>ISO 3183/2012</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a:effectLst/>
                        </a:rPr>
                        <a:t>141+111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t>
                      </a:r>
                      <a:r>
                        <a:rPr lang="ro-RO" sz="900" dirty="0" err="1">
                          <a:effectLst/>
                        </a:rPr>
                        <a:t>ip</a:t>
                      </a:r>
                      <a:r>
                        <a:rPr lang="en-US" sz="900" dirty="0">
                          <a:effectLst/>
                        </a:rPr>
                        <a:t>es: </a:t>
                      </a:r>
                      <a:r>
                        <a:rPr lang="ro-RO" sz="900" dirty="0">
                          <a:effectLst/>
                        </a:rPr>
                        <a:t>10</a:t>
                      </a:r>
                      <a:r>
                        <a:rPr lang="en-US" sz="900" dirty="0">
                          <a:effectLst/>
                        </a:rPr>
                        <a:t> to </a:t>
                      </a:r>
                      <a:r>
                        <a:rPr lang="ro-RO" sz="900" dirty="0">
                          <a:effectLst/>
                        </a:rPr>
                        <a:t>10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err="1">
                          <a:effectLst/>
                        </a:rPr>
                        <a:t>Butt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PH</a:t>
                      </a:r>
                      <a:r>
                        <a:rPr lang="en-US" sz="900" dirty="0">
                          <a:effectLst/>
                        </a:rPr>
                        <a:t> (</a:t>
                      </a:r>
                      <a:r>
                        <a:rPr lang="ro-RO" sz="900" dirty="0" err="1">
                          <a:effectLst/>
                        </a:rPr>
                        <a:t>vertic</a:t>
                      </a:r>
                      <a:r>
                        <a:rPr lang="en-US" sz="900" dirty="0">
                          <a:effectLst/>
                        </a:rPr>
                        <a:t>al</a:t>
                      </a:r>
                      <a:r>
                        <a:rPr lang="ro-RO" sz="900" dirty="0">
                          <a:effectLst/>
                        </a:rPr>
                        <a:t> </a:t>
                      </a:r>
                      <a:r>
                        <a:rPr lang="ro-RO" sz="900" dirty="0" err="1">
                          <a:effectLst/>
                        </a:rPr>
                        <a:t>up</a:t>
                      </a:r>
                      <a:r>
                        <a:rPr lang="ro-RO" sz="900" dirty="0">
                          <a:effectLst/>
                        </a:rPr>
                        <a:t> on pipe</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solidFill>
                      <a:srgbClr val="D01F58"/>
                    </a:solidFill>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b="0" dirty="0">
                          <a:solidFill>
                            <a:schemeClr val="tx1"/>
                          </a:solidFill>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solidFill>
                      <a:srgbClr val="D01F58"/>
                    </a:solidFill>
                  </a:tcPr>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25" name="Tabel 24">
            <a:extLst>
              <a:ext uri="{FF2B5EF4-FFF2-40B4-BE49-F238E27FC236}">
                <a16:creationId xmlns:a16="http://schemas.microsoft.com/office/drawing/2014/main" id="{04AA1DBE-3784-40F4-B1DB-EA8A9A6DD247}"/>
              </a:ext>
            </a:extLst>
          </p:cNvPr>
          <p:cNvGraphicFramePr>
            <a:graphicFrameLocks noGrp="1"/>
          </p:cNvGraphicFramePr>
          <p:nvPr>
            <p:extLst>
              <p:ext uri="{D42A27DB-BD31-4B8C-83A1-F6EECF244321}">
                <p14:modId xmlns:p14="http://schemas.microsoft.com/office/powerpoint/2010/main" val="604066256"/>
              </p:ext>
            </p:extLst>
          </p:nvPr>
        </p:nvGraphicFramePr>
        <p:xfrm>
          <a:off x="164984" y="3615996"/>
          <a:ext cx="6999133" cy="965073"/>
        </p:xfrm>
        <a:graphic>
          <a:graphicData uri="http://schemas.openxmlformats.org/drawingml/2006/table">
            <a:tbl>
              <a:tblPr firstRow="1" firstCol="1" bandRow="1">
                <a:tableStyleId>{00A15C55-8517-42AA-B614-E9B94910E393}</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extLst>
                  <a:ext uri="{0D108BD9-81ED-4DB2-BD59-A6C34878D82A}">
                    <a16:rowId xmlns:a16="http://schemas.microsoft.com/office/drawing/2014/main" val="2733360825"/>
                  </a:ext>
                </a:extLst>
              </a:tr>
              <a:tr h="54558">
                <a:tc>
                  <a:txBody>
                    <a:bodyPr/>
                    <a:lstStyle/>
                    <a:p>
                      <a:pPr algn="ctr">
                        <a:lnSpc>
                          <a:spcPct val="107000"/>
                        </a:lnSpc>
                        <a:spcAft>
                          <a:spcPts val="0"/>
                        </a:spcAft>
                      </a:pPr>
                      <a:r>
                        <a:rPr lang="en-US" sz="1000" dirty="0">
                          <a:effectLst/>
                        </a:rPr>
                        <a:t>1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ro-RO" sz="1000" dirty="0">
                          <a:effectLst/>
                        </a:rPr>
                        <a:t>141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rPr>
                        <a:t>3.0</a:t>
                      </a: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120-140</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20-22</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DC</a:t>
                      </a:r>
                      <a:r>
                        <a:rPr lang="en-US" sz="1000" b="0" dirty="0">
                          <a:effectLst/>
                          <a:latin typeface="+mn-lt"/>
                          <a:ea typeface="Times New Roman" panose="02020603050405020304" pitchFamily="18" charset="0"/>
                        </a:rPr>
                        <a:t>-</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15</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10600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44836321"/>
                  </a:ext>
                </a:extLst>
              </a:tr>
              <a:tr h="0">
                <a:tc>
                  <a:txBody>
                    <a:bodyPr/>
                    <a:lstStyle/>
                    <a:p>
                      <a:pPr algn="ctr">
                        <a:lnSpc>
                          <a:spcPct val="107000"/>
                        </a:lnSpc>
                        <a:spcAft>
                          <a:spcPts val="0"/>
                        </a:spcAft>
                      </a:pPr>
                      <a:r>
                        <a:rPr lang="en-US" sz="1000" dirty="0">
                          <a:effectLst/>
                        </a:rPr>
                        <a:t>2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ro-RO" sz="1000" dirty="0">
                          <a:effectLst/>
                        </a:rPr>
                        <a:t>111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rPr>
                        <a:t>3.2</a:t>
                      </a:r>
                    </a:p>
                  </a:txBody>
                  <a:tcPr marL="68580" marR="68580" marT="0" marB="0"/>
                </a:tc>
                <a:tc>
                  <a:txBody>
                    <a:bodyPr/>
                    <a:lstStyle/>
                    <a:p>
                      <a:pPr algn="ctr">
                        <a:spcAft>
                          <a:spcPts val="0"/>
                        </a:spcAft>
                      </a:pPr>
                      <a:r>
                        <a:rPr lang="en-US" sz="1000" b="0" dirty="0">
                          <a:effectLst/>
                          <a:latin typeface="+mn-lt"/>
                          <a:ea typeface="Times New Roman" panose="02020603050405020304" pitchFamily="18" charset="0"/>
                          <a:cs typeface="Arial" panose="020B0604020202020204" pitchFamily="34" charset="0"/>
                        </a:rPr>
                        <a:t>100-120</a:t>
                      </a: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000" b="0">
                          <a:effectLst/>
                          <a:latin typeface="+mn-lt"/>
                          <a:ea typeface="Times New Roman" panose="02020603050405020304" pitchFamily="18" charset="0"/>
                          <a:cs typeface="Arial" panose="020B0604020202020204" pitchFamily="34" charset="0"/>
                        </a:rPr>
                        <a:t>18-20</a:t>
                      </a:r>
                      <a:endParaRPr lang="ro-RO" sz="1000" b="0">
                        <a:effectLst/>
                        <a:latin typeface="+mn-lt"/>
                        <a:ea typeface="Times New Roman" panose="02020603050405020304" pitchFamily="18" charset="0"/>
                      </a:endParaRP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cs typeface="Arial" panose="020B0604020202020204" pitchFamily="34" charset="0"/>
                        </a:rPr>
                        <a:t>DC</a:t>
                      </a:r>
                      <a:r>
                        <a:rPr lang="en-US" sz="1000" b="0" baseline="0" dirty="0">
                          <a:effectLst/>
                          <a:latin typeface="+mn-lt"/>
                          <a:ea typeface="Times New Roman" panose="02020603050405020304" pitchFamily="18" charset="0"/>
                          <a:cs typeface="Arial" panose="020B0604020202020204" pitchFamily="34" charset="0"/>
                        </a:rPr>
                        <a:t>+</a:t>
                      </a:r>
                      <a:endParaRPr lang="ro-RO" sz="1000" b="0" baseline="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000" b="0">
                          <a:effectLst/>
                          <a:latin typeface="+mn-lt"/>
                          <a:ea typeface="Times New Roman" panose="02020603050405020304" pitchFamily="18" charset="0"/>
                          <a:cs typeface="Arial" panose="020B0604020202020204" pitchFamily="34" charset="0"/>
                        </a:rPr>
                        <a:t>-</a:t>
                      </a:r>
                      <a:endParaRPr lang="ro-RO" sz="1000" b="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000" b="0">
                          <a:effectLst/>
                          <a:latin typeface="+mn-lt"/>
                          <a:ea typeface="Times New Roman" panose="02020603050405020304" pitchFamily="18" charset="0"/>
                          <a:cs typeface="Arial" panose="020B0604020202020204" pitchFamily="34" charset="0"/>
                        </a:rPr>
                        <a:t>12-14</a:t>
                      </a:r>
                      <a:endParaRPr lang="ro-RO" sz="1000" b="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000" b="0">
                          <a:effectLst/>
                          <a:latin typeface="+mn-lt"/>
                          <a:ea typeface="Times New Roman" panose="02020603050405020304" pitchFamily="18" charset="0"/>
                        </a:rPr>
                        <a:t>9600</a:t>
                      </a:r>
                      <a:endParaRPr lang="ro-RO" sz="1000" b="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7052372"/>
                  </a:ext>
                </a:extLst>
              </a:tr>
              <a:tr h="0">
                <a:tc>
                  <a:txBody>
                    <a:bodyPr/>
                    <a:lstStyle/>
                    <a:p>
                      <a:pPr algn="ctr">
                        <a:lnSpc>
                          <a:spcPct val="107000"/>
                        </a:lnSpc>
                        <a:spcAft>
                          <a:spcPts val="0"/>
                        </a:spcAft>
                      </a:pPr>
                      <a:r>
                        <a:rPr lang="ro-RO" sz="1100" b="0" dirty="0">
                          <a:effectLst/>
                          <a:latin typeface="Calibri" panose="020F0502020204030204" pitchFamily="34" charset="0"/>
                          <a:ea typeface="Calibri" panose="020F0502020204030204" pitchFamily="34" charset="0"/>
                          <a:cs typeface="Times New Roman" panose="02020603050405020304" pitchFamily="18" charset="0"/>
                        </a:rPr>
                        <a:t>3,4</a:t>
                      </a:r>
                    </a:p>
                  </a:txBody>
                  <a:tcPr marL="68580" marR="68580" marT="0" marB="0" anchor="ctr">
                    <a:solidFill>
                      <a:srgbClr val="D01F58"/>
                    </a:solidFill>
                  </a:tcPr>
                </a:tc>
                <a:tc>
                  <a:txBody>
                    <a:bodyPr/>
                    <a:lstStyle/>
                    <a:p>
                      <a:pPr algn="ctr">
                        <a:lnSpc>
                          <a:spcPct val="107000"/>
                        </a:lnSpc>
                        <a:spcAft>
                          <a:spcPts val="0"/>
                        </a:spcAft>
                      </a:pPr>
                      <a:r>
                        <a:rPr lang="ro-RO" sz="1100" b="0" dirty="0">
                          <a:effectLst/>
                          <a:latin typeface="Calibri" panose="020F0502020204030204" pitchFamily="34" charset="0"/>
                          <a:ea typeface="Calibri" panose="020F0502020204030204" pitchFamily="34" charset="0"/>
                          <a:cs typeface="Times New Roman" panose="02020603050405020304" pitchFamily="18" charset="0"/>
                        </a:rPr>
                        <a:t>111</a:t>
                      </a: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rPr>
                        <a:t>4.0</a:t>
                      </a:r>
                    </a:p>
                  </a:txBody>
                  <a:tcPr marL="68580" marR="68580" marT="0" marB="0"/>
                </a:tc>
                <a:tc>
                  <a:txBody>
                    <a:bodyPr/>
                    <a:lstStyle/>
                    <a:p>
                      <a:pPr algn="ctr">
                        <a:spcAft>
                          <a:spcPts val="0"/>
                        </a:spcAft>
                      </a:pPr>
                      <a:r>
                        <a:rPr lang="en-US" sz="1000" b="0" dirty="0">
                          <a:effectLst/>
                          <a:latin typeface="+mn-lt"/>
                          <a:ea typeface="Times New Roman" panose="02020603050405020304" pitchFamily="18" charset="0"/>
                          <a:cs typeface="Arial" panose="020B0604020202020204" pitchFamily="34" charset="0"/>
                        </a:rPr>
                        <a:t>110-130</a:t>
                      </a: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000" b="0" dirty="0">
                          <a:effectLst/>
                          <a:latin typeface="+mn-lt"/>
                          <a:ea typeface="Times New Roman" panose="02020603050405020304" pitchFamily="18" charset="0"/>
                          <a:cs typeface="Arial" panose="020B0604020202020204" pitchFamily="34" charset="0"/>
                        </a:rPr>
                        <a:t>21-25</a:t>
                      </a: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cs typeface="Arial" panose="020B0604020202020204" pitchFamily="34" charset="0"/>
                        </a:rPr>
                        <a:t>DC</a:t>
                      </a:r>
                      <a:r>
                        <a:rPr lang="en-US" sz="1000" b="0" dirty="0">
                          <a:effectLst/>
                          <a:latin typeface="+mn-lt"/>
                          <a:ea typeface="Times New Roman" panose="02020603050405020304" pitchFamily="18" charset="0"/>
                          <a:cs typeface="Arial" panose="020B0604020202020204" pitchFamily="34" charset="0"/>
                        </a:rPr>
                        <a:t>+</a:t>
                      </a: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000" b="0" dirty="0">
                          <a:effectLst/>
                          <a:latin typeface="+mn-lt"/>
                          <a:ea typeface="Times New Roman" panose="02020603050405020304" pitchFamily="18" charset="0"/>
                          <a:cs typeface="Arial" panose="020B0604020202020204" pitchFamily="34" charset="0"/>
                        </a:rPr>
                        <a:t>-</a:t>
                      </a: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000" b="0" dirty="0">
                          <a:effectLst/>
                          <a:latin typeface="+mn-lt"/>
                          <a:ea typeface="Times New Roman" panose="02020603050405020304" pitchFamily="18" charset="0"/>
                          <a:cs typeface="Arial" panose="020B0604020202020204" pitchFamily="34" charset="0"/>
                        </a:rPr>
                        <a:t>13-15</a:t>
                      </a: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000" b="0" dirty="0">
                          <a:effectLst/>
                          <a:latin typeface="+mn-lt"/>
                          <a:ea typeface="Times New Roman" panose="02020603050405020304" pitchFamily="18" charset="0"/>
                        </a:rPr>
                        <a:t>12000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103732330"/>
                  </a:ext>
                </a:extLst>
              </a:tr>
            </a:tbl>
          </a:graphicData>
        </a:graphic>
      </p:graphicFrame>
      <p:graphicFrame>
        <p:nvGraphicFramePr>
          <p:cNvPr id="26" name="Tabel 25">
            <a:extLst>
              <a:ext uri="{FF2B5EF4-FFF2-40B4-BE49-F238E27FC236}">
                <a16:creationId xmlns:a16="http://schemas.microsoft.com/office/drawing/2014/main" id="{52BEC09F-9A80-4C33-953C-E5D26924DE84}"/>
              </a:ext>
            </a:extLst>
          </p:cNvPr>
          <p:cNvGraphicFramePr>
            <a:graphicFrameLocks noGrp="1"/>
          </p:cNvGraphicFramePr>
          <p:nvPr>
            <p:extLst>
              <p:ext uri="{D42A27DB-BD31-4B8C-83A1-F6EECF244321}">
                <p14:modId xmlns:p14="http://schemas.microsoft.com/office/powerpoint/2010/main" val="3681981043"/>
              </p:ext>
            </p:extLst>
          </p:nvPr>
        </p:nvGraphicFramePr>
        <p:xfrm>
          <a:off x="164984" y="4621609"/>
          <a:ext cx="6999134" cy="2260775"/>
        </p:xfrm>
        <a:graphic>
          <a:graphicData uri="http://schemas.openxmlformats.org/drawingml/2006/table">
            <a:tbl>
              <a:tblPr firstRow="1" firstCol="1" bandRow="1">
                <a:tableStyleId>{00A15C55-8517-42AA-B614-E9B94910E393}</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352447">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err="1">
                          <a:solidFill>
                            <a:schemeClr val="tx1"/>
                          </a:solidFill>
                          <a:effectLst/>
                          <a:latin typeface="+mn-lt"/>
                          <a:ea typeface="+mn-ea"/>
                          <a:cs typeface="+mn-cs"/>
                        </a:rPr>
                        <a:t>Covered</a:t>
                      </a:r>
                      <a:r>
                        <a:rPr lang="ro-RO" sz="1000" b="0" kern="1200" dirty="0">
                          <a:solidFill>
                            <a:schemeClr val="tx1"/>
                          </a:solidFill>
                          <a:effectLst/>
                          <a:latin typeface="+mn-lt"/>
                          <a:ea typeface="+mn-ea"/>
                          <a:cs typeface="+mn-cs"/>
                        </a:rPr>
                        <a:t> </a:t>
                      </a:r>
                      <a:r>
                        <a:rPr lang="ro-RO" sz="1000" b="0" kern="1200" dirty="0" err="1">
                          <a:solidFill>
                            <a:schemeClr val="tx1"/>
                          </a:solidFill>
                          <a:effectLst/>
                          <a:latin typeface="+mn-lt"/>
                          <a:ea typeface="+mn-ea"/>
                          <a:cs typeface="+mn-cs"/>
                        </a:rPr>
                        <a:t>electrode</a:t>
                      </a:r>
                      <a:r>
                        <a:rPr lang="ro-RO" sz="1000" b="0" kern="1200" dirty="0">
                          <a:solidFill>
                            <a:schemeClr val="tx1"/>
                          </a:solidFill>
                          <a:effectLst/>
                          <a:latin typeface="+mn-lt"/>
                          <a:ea typeface="+mn-ea"/>
                          <a:cs typeface="+mn-cs"/>
                        </a:rPr>
                        <a:t>: </a:t>
                      </a:r>
                      <a:r>
                        <a:rPr lang="en-US" sz="1000" b="0" kern="1200" dirty="0" err="1">
                          <a:solidFill>
                            <a:schemeClr val="tx1"/>
                          </a:solidFill>
                          <a:effectLst/>
                          <a:latin typeface="+mn-lt"/>
                          <a:ea typeface="+mn-ea"/>
                          <a:cs typeface="+mn-cs"/>
                        </a:rPr>
                        <a:t>Boehler</a:t>
                      </a:r>
                      <a:r>
                        <a:rPr lang="en-US" sz="1000" b="0" kern="1200" dirty="0">
                          <a:solidFill>
                            <a:schemeClr val="tx1"/>
                          </a:solidFill>
                          <a:effectLst/>
                          <a:latin typeface="+mn-lt"/>
                          <a:ea typeface="+mn-ea"/>
                          <a:cs typeface="+mn-cs"/>
                        </a:rPr>
                        <a:t> W 42 5 W3Si1 + E 55 6 1 </a:t>
                      </a:r>
                      <a:r>
                        <a:rPr lang="en-US" sz="1000" b="0" kern="1200" dirty="0" err="1">
                          <a:solidFill>
                            <a:schemeClr val="tx1"/>
                          </a:solidFill>
                          <a:effectLst/>
                          <a:latin typeface="+mn-lt"/>
                          <a:ea typeface="+mn-ea"/>
                          <a:cs typeface="+mn-cs"/>
                        </a:rPr>
                        <a:t>NiMo</a:t>
                      </a:r>
                      <a:r>
                        <a:rPr lang="en-US" sz="1000" b="0" kern="1200" dirty="0">
                          <a:solidFill>
                            <a:schemeClr val="tx1"/>
                          </a:solidFill>
                          <a:effectLst/>
                          <a:latin typeface="+mn-lt"/>
                          <a:ea typeface="+mn-ea"/>
                          <a:cs typeface="+mn-cs"/>
                        </a:rPr>
                        <a:t> B 42 H5</a:t>
                      </a:r>
                      <a:endParaRPr lang="ro-RO" sz="1000" b="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ro-RO" sz="1000" b="0" dirty="0">
                          <a:solidFill>
                            <a:schemeClr val="tx1"/>
                          </a:solidFill>
                          <a:effectLst/>
                        </a:rPr>
                        <a:t>3.0, 3</a:t>
                      </a:r>
                      <a:r>
                        <a:rPr lang="en-US" sz="1000" b="0" dirty="0">
                          <a:solidFill>
                            <a:schemeClr val="tx1"/>
                          </a:solidFill>
                          <a:effectLst/>
                        </a:rPr>
                        <a:t>.2</a:t>
                      </a:r>
                      <a:r>
                        <a:rPr lang="ro-RO" sz="1000" b="0" dirty="0">
                          <a:solidFill>
                            <a:schemeClr val="tx1"/>
                          </a:solidFill>
                          <a:effectLst/>
                        </a:rPr>
                        <a:t>, 4.0</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o-RO" sz="1000" b="0" kern="1200" dirty="0">
                        <a:solidFill>
                          <a:schemeClr val="tx1"/>
                        </a:solidFill>
                        <a:effectLst/>
                        <a:latin typeface="+mn-lt"/>
                        <a:ea typeface="+mn-ea"/>
                        <a:cs typeface="+mn-cs"/>
                      </a:endParaRPr>
                    </a:p>
                    <a:p>
                      <a:pPr>
                        <a:lnSpc>
                          <a:spcPct val="107000"/>
                        </a:lnSpc>
                        <a:spcAft>
                          <a:spcPts val="0"/>
                        </a:spcAft>
                      </a:pPr>
                      <a:r>
                        <a:rPr lang="ro-RO" sz="1000" b="0" kern="1200" dirty="0">
                          <a:solidFill>
                            <a:schemeClr val="tx1"/>
                          </a:solidFill>
                          <a:effectLst/>
                          <a:latin typeface="+mn-lt"/>
                          <a:ea typeface="+mn-ea"/>
                          <a:cs typeface="+mn-cs"/>
                        </a:rPr>
                        <a:t>Tungsten </a:t>
                      </a:r>
                      <a:r>
                        <a:rPr lang="ro-RO" sz="1000" b="0" kern="1200" dirty="0" err="1">
                          <a:solidFill>
                            <a:schemeClr val="tx1"/>
                          </a:solidFill>
                          <a:effectLst/>
                          <a:latin typeface="+mn-lt"/>
                          <a:ea typeface="+mn-ea"/>
                          <a:cs typeface="+mn-cs"/>
                        </a:rPr>
                        <a:t>electrode</a:t>
                      </a:r>
                      <a:r>
                        <a:rPr lang="ro-RO" sz="1000" b="0" kern="1200" dirty="0">
                          <a:solidFill>
                            <a:schemeClr val="tx1"/>
                          </a:solidFill>
                          <a:effectLst/>
                          <a:latin typeface="+mn-lt"/>
                          <a:ea typeface="+mn-ea"/>
                          <a:cs typeface="+mn-cs"/>
                        </a:rPr>
                        <a:t>: </a:t>
                      </a:r>
                      <a:r>
                        <a:rPr lang="en-US" sz="1000" b="0" kern="1200" dirty="0">
                          <a:solidFill>
                            <a:schemeClr val="tx1"/>
                          </a:solidFill>
                          <a:effectLst/>
                          <a:latin typeface="+mn-lt"/>
                          <a:ea typeface="+mn-ea"/>
                          <a:cs typeface="+mn-cs"/>
                        </a:rPr>
                        <a:t>WTh2</a:t>
                      </a:r>
                      <a:endParaRPr lang="ro-RO" sz="1000" b="0" dirty="0">
                        <a:solidFill>
                          <a:schemeClr val="tx1"/>
                        </a:solidFill>
                        <a:effectLst/>
                      </a:endParaRPr>
                    </a:p>
                    <a:p>
                      <a:pPr>
                        <a:lnSpc>
                          <a:spcPct val="107000"/>
                        </a:lnSpc>
                        <a:spcAft>
                          <a:spcPts val="0"/>
                        </a:spcAft>
                      </a:pPr>
                      <a:r>
                        <a:rPr lang="ro-RO" sz="1000" b="0" dirty="0">
                          <a:solidFill>
                            <a:schemeClr val="tx1"/>
                          </a:solidFill>
                          <a:effectLst/>
                        </a:rPr>
                        <a:t>3</a:t>
                      </a:r>
                      <a:r>
                        <a:rPr lang="en-US" sz="1000" b="0" dirty="0">
                          <a:solidFill>
                            <a:schemeClr val="tx1"/>
                          </a:solidFill>
                          <a:effectLst/>
                        </a:rPr>
                        <a:t>.2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F1F5"/>
                    </a:solidFill>
                  </a:tcPr>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100" b="0" dirty="0">
                          <a:solidFill>
                            <a:schemeClr val="tx1"/>
                          </a:solidFill>
                          <a:effectLst/>
                        </a:rPr>
                        <a:t>NO</a:t>
                      </a:r>
                      <a:endParaRPr lang="ro-RO" sz="1100" dirty="0">
                        <a:effectLst/>
                      </a:endParaRPr>
                    </a:p>
                    <a:p>
                      <a:pPr>
                        <a:lnSpc>
                          <a:spcPct val="107000"/>
                        </a:lnSpc>
                        <a:spcAft>
                          <a:spcPts val="0"/>
                        </a:spcAft>
                      </a:pPr>
                      <a:r>
                        <a:rPr lang="en-US" sz="600" dirty="0">
                          <a:effectLst/>
                        </a:rPr>
                        <a:t> </a:t>
                      </a:r>
                      <a:endParaRPr lang="ro-RO" sz="1100" dirty="0">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extLst>
                  <a:ext uri="{0D108BD9-81ED-4DB2-BD59-A6C34878D82A}">
                    <a16:rowId xmlns:a16="http://schemas.microsoft.com/office/drawing/2014/main" val="1760027719"/>
                  </a:ext>
                </a:extLst>
              </a:tr>
              <a:tr h="185468">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solidFill>
                      <a:srgbClr val="D01F58"/>
                    </a:solidFill>
                  </a:tcPr>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I1 - 100</a:t>
                      </a:r>
                      <a:r>
                        <a:rPr lang="en-US" sz="1000" dirty="0">
                          <a:effectLst/>
                        </a:rPr>
                        <a:t>%</a:t>
                      </a:r>
                      <a:r>
                        <a:rPr lang="ro-RO" sz="1000" dirty="0">
                          <a:effectLst/>
                        </a:rPr>
                        <a:t>Ar</a:t>
                      </a:r>
                    </a:p>
                    <a:p>
                      <a:pPr>
                        <a:lnSpc>
                          <a:spcPct val="107000"/>
                        </a:lnSpc>
                        <a:spcAft>
                          <a:spcPts val="0"/>
                        </a:spcAft>
                      </a:pPr>
                      <a:r>
                        <a:rPr lang="en-US" sz="1000" dirty="0">
                          <a:effectLst/>
                        </a:rPr>
                        <a:t>1</a:t>
                      </a:r>
                      <a:r>
                        <a:rPr lang="ro-RO" sz="1000" dirty="0">
                          <a:effectLst/>
                        </a:rPr>
                        <a:t>0</a:t>
                      </a:r>
                      <a:r>
                        <a:rPr lang="en-US" sz="1000" dirty="0">
                          <a:effectLst/>
                        </a:rPr>
                        <a:t> - 1</a:t>
                      </a:r>
                      <a:r>
                        <a:rPr lang="ro-RO" sz="1000" dirty="0">
                          <a:effectLst/>
                        </a:rPr>
                        <a:t>2</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r>
                        <a:rPr lang="en-US" sz="1000" dirty="0" err="1">
                          <a:effectLst/>
                          <a:latin typeface="+mn-lt"/>
                        </a:rPr>
                        <a:t>Interpass</a:t>
                      </a:r>
                      <a:r>
                        <a:rPr lang="en-US" sz="1000" dirty="0">
                          <a:effectLst/>
                          <a:latin typeface="+mn-lt"/>
                        </a:rPr>
                        <a:t> temperature: max 200</a:t>
                      </a:r>
                      <a:r>
                        <a:rPr lang="en-US" sz="1000" baseline="30000" dirty="0">
                          <a:effectLst/>
                          <a:latin typeface="+mn-lt"/>
                        </a:rPr>
                        <a:t>o</a:t>
                      </a:r>
                      <a:r>
                        <a:rPr lang="en-US" sz="1000" dirty="0">
                          <a:effectLst/>
                          <a:latin typeface="+mn-lt"/>
                        </a:rPr>
                        <a:t>C</a:t>
                      </a:r>
                      <a:endParaRPr lang="ro-RO" sz="1000" dirty="0">
                        <a:effectLst/>
                        <a:latin typeface="+mn-lt"/>
                      </a:endParaRPr>
                    </a:p>
                    <a:p>
                      <a:pPr>
                        <a:lnSpc>
                          <a:spcPct val="107000"/>
                        </a:lnSpc>
                        <a:spcAft>
                          <a:spcPts val="0"/>
                        </a:spcAft>
                      </a:pPr>
                      <a:r>
                        <a:rPr lang="ro-RO" sz="1000" b="0" dirty="0" err="1">
                          <a:effectLst/>
                          <a:latin typeface="+mn-lt"/>
                          <a:ea typeface="Calibri" panose="020F0502020204030204" pitchFamily="34" charset="0"/>
                          <a:cs typeface="Times New Roman" panose="02020603050405020304" pitchFamily="18" charset="0"/>
                        </a:rPr>
                        <a:t>Dry</a:t>
                      </a:r>
                      <a:r>
                        <a:rPr lang="ro-RO" sz="1000" b="0" dirty="0">
                          <a:effectLst/>
                          <a:latin typeface="+mn-lt"/>
                          <a:ea typeface="Calibri" panose="020F0502020204030204" pitchFamily="34" charset="0"/>
                          <a:cs typeface="Times New Roman" panose="02020603050405020304" pitchFamily="18" charset="0"/>
                        </a:rPr>
                        <a:t> </a:t>
                      </a:r>
                      <a:r>
                        <a:rPr lang="ro-RO" sz="1000" b="0" dirty="0" err="1">
                          <a:effectLst/>
                          <a:latin typeface="+mn-lt"/>
                          <a:ea typeface="Calibri" panose="020F0502020204030204" pitchFamily="34" charset="0"/>
                          <a:cs typeface="Times New Roman" panose="02020603050405020304" pitchFamily="18" charset="0"/>
                        </a:rPr>
                        <a:t>electrodes</a:t>
                      </a:r>
                      <a:r>
                        <a:rPr lang="ro-RO" sz="1000" b="0" dirty="0">
                          <a:effectLst/>
                          <a:latin typeface="+mn-lt"/>
                          <a:ea typeface="Calibri" panose="020F0502020204030204" pitchFamily="34" charset="0"/>
                          <a:cs typeface="Times New Roman" panose="02020603050405020304" pitchFamily="18" charset="0"/>
                        </a:rPr>
                        <a:t>: 300</a:t>
                      </a:r>
                      <a:r>
                        <a:rPr lang="ro-RO" sz="1000" b="0" baseline="30000" dirty="0">
                          <a:effectLst/>
                          <a:latin typeface="+mn-lt"/>
                          <a:ea typeface="Calibri" panose="020F0502020204030204" pitchFamily="34" charset="0"/>
                          <a:cs typeface="Times New Roman" panose="02020603050405020304" pitchFamily="18" charset="0"/>
                        </a:rPr>
                        <a:t>o</a:t>
                      </a:r>
                      <a:r>
                        <a:rPr lang="ro-RO" sz="1000" b="0" dirty="0">
                          <a:effectLst/>
                          <a:latin typeface="+mn-lt"/>
                          <a:ea typeface="Calibri" panose="020F0502020204030204" pitchFamily="34" charset="0"/>
                          <a:cs typeface="Times New Roman" panose="02020603050405020304" pitchFamily="18" charset="0"/>
                        </a:rPr>
                        <a:t>C / 2h</a:t>
                      </a:r>
                    </a:p>
                  </a:txBody>
                  <a:tcPr marL="68580" marR="68580" marT="0" marB="0"/>
                </a:tc>
                <a:extLst>
                  <a:ext uri="{0D108BD9-81ED-4DB2-BD59-A6C34878D82A}">
                    <a16:rowId xmlns:a16="http://schemas.microsoft.com/office/drawing/2014/main" val="4249358060"/>
                  </a:ext>
                </a:extLst>
              </a:tr>
              <a:tr h="318437">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solidFill>
                      <a:srgbClr val="D01F58"/>
                    </a:solidFill>
                  </a:tcPr>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27" name="CasetăText 26">
            <a:extLst>
              <a:ext uri="{FF2B5EF4-FFF2-40B4-BE49-F238E27FC236}">
                <a16:creationId xmlns:a16="http://schemas.microsoft.com/office/drawing/2014/main" id="{BC436048-E4CF-4057-9F4E-78D67C15505A}"/>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28" name="CasetăText 27">
            <a:extLst>
              <a:ext uri="{FF2B5EF4-FFF2-40B4-BE49-F238E27FC236}">
                <a16:creationId xmlns:a16="http://schemas.microsoft.com/office/drawing/2014/main" id="{40461D21-31EF-434B-B2EE-8A7BB43C6077}"/>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pic>
        <p:nvPicPr>
          <p:cNvPr id="30" name="Imagine 29">
            <a:extLst>
              <a:ext uri="{FF2B5EF4-FFF2-40B4-BE49-F238E27FC236}">
                <a16:creationId xmlns:a16="http://schemas.microsoft.com/office/drawing/2014/main" id="{C84F966A-2FFD-4567-B4E7-30D245A5D0A1}"/>
              </a:ext>
            </a:extLst>
          </p:cNvPr>
          <p:cNvPicPr>
            <a:picLocks noChangeAspect="1"/>
          </p:cNvPicPr>
          <p:nvPr/>
        </p:nvPicPr>
        <p:blipFill>
          <a:blip r:embed="rId7"/>
          <a:stretch>
            <a:fillRect/>
          </a:stretch>
        </p:blipFill>
        <p:spPr>
          <a:xfrm>
            <a:off x="7143168" y="2369574"/>
            <a:ext cx="2000832" cy="1059426"/>
          </a:xfrm>
          <a:prstGeom prst="rect">
            <a:avLst/>
          </a:prstGeom>
        </p:spPr>
      </p:pic>
      <p:pic>
        <p:nvPicPr>
          <p:cNvPr id="31" name="Imagine 30">
            <a:extLst>
              <a:ext uri="{FF2B5EF4-FFF2-40B4-BE49-F238E27FC236}">
                <a16:creationId xmlns:a16="http://schemas.microsoft.com/office/drawing/2014/main" id="{151FC8B8-71BA-49A1-9A37-3C9914095D97}"/>
              </a:ext>
            </a:extLst>
          </p:cNvPr>
          <p:cNvPicPr>
            <a:picLocks noChangeAspect="1"/>
          </p:cNvPicPr>
          <p:nvPr/>
        </p:nvPicPr>
        <p:blipFill>
          <a:blip r:embed="rId8"/>
          <a:stretch>
            <a:fillRect/>
          </a:stretch>
        </p:blipFill>
        <p:spPr>
          <a:xfrm>
            <a:off x="7201525" y="4336027"/>
            <a:ext cx="1942475" cy="1152316"/>
          </a:xfrm>
          <a:prstGeom prst="rect">
            <a:avLst/>
          </a:prstGeom>
        </p:spPr>
      </p:pic>
    </p:spTree>
    <p:extLst>
      <p:ext uri="{BB962C8B-B14F-4D97-AF65-F5344CB8AC3E}">
        <p14:creationId xmlns:p14="http://schemas.microsoft.com/office/powerpoint/2010/main" val="41300537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6" name="Round Same Side Corner Rectangle 5">
            <a:hlinkClick r:id="rId3" action="ppaction://hlinksldjump"/>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7" name="Round Same Side Corner Rectangle 6">
            <a:hlinkClick r:id="rId4" action="ppaction://hlinksldjump"/>
          </p:cNvPr>
          <p:cNvSpPr/>
          <p:nvPr/>
        </p:nvSpPr>
        <p:spPr>
          <a:xfrm>
            <a:off x="7459776" y="6460435"/>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sp>
        <p:nvSpPr>
          <p:cNvPr id="8" name="TextBox 7"/>
          <p:cNvSpPr txBox="1"/>
          <p:nvPr/>
        </p:nvSpPr>
        <p:spPr>
          <a:xfrm>
            <a:off x="936393" y="3763617"/>
            <a:ext cx="7288696" cy="2031325"/>
          </a:xfrm>
          <a:prstGeom prst="rect">
            <a:avLst/>
          </a:prstGeom>
          <a:noFill/>
        </p:spPr>
        <p:txBody>
          <a:bodyPr wrap="square" rtlCol="0">
            <a:spAutoFit/>
          </a:bodyPr>
          <a:lstStyle/>
          <a:p>
            <a:r>
              <a:rPr lang="en-US" sz="1200" b="1" dirty="0">
                <a:solidFill>
                  <a:srgbClr val="363346"/>
                </a:solidFill>
                <a:latin typeface="Dosis" panose="02010503020202060003" pitchFamily="2" charset="0"/>
              </a:rPr>
              <a:t>SHIPBUILDING</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Shipbuilding is industry which deals very close with the welding processes. More than 90% of the joints are welded. Arc welding is the main used group of welding processes. GMAW, SAW and MMA processes are involved in the fabrication of each type of ship (river ships, short sea ships, maritime ships, etc.).</a:t>
            </a:r>
          </a:p>
          <a:p>
            <a:pPr algn="just"/>
            <a:r>
              <a:rPr lang="en-US" sz="1200" dirty="0">
                <a:solidFill>
                  <a:srgbClr val="828282"/>
                </a:solidFill>
                <a:latin typeface="Calibri" panose="020F0502020204030204" pitchFamily="34" charset="0"/>
                <a:cs typeface="Helvetica Neue"/>
              </a:rPr>
              <a:t>The study cases were considered from river ships and they are related to the structure of a tank or barge boards, bottoms and cabins. </a:t>
            </a:r>
            <a:endParaRPr lang="en-US" sz="1200" dirty="0">
              <a:solidFill>
                <a:srgbClr val="363346"/>
              </a:solidFill>
              <a:latin typeface="Dosis" panose="02010503020202060003" pitchFamily="2" charset="0"/>
            </a:endParaRPr>
          </a:p>
          <a:p>
            <a:r>
              <a:rPr lang="en-US" sz="1200" b="1" dirty="0">
                <a:solidFill>
                  <a:srgbClr val="FF00FF"/>
                </a:solidFill>
                <a:latin typeface="Dosis" panose="02010503020202060003" pitchFamily="2" charset="0"/>
              </a:rPr>
              <a:t/>
            </a:r>
            <a:br>
              <a:rPr lang="en-US" sz="1200" b="1" dirty="0">
                <a:solidFill>
                  <a:srgbClr val="FF00FF"/>
                </a:solidFill>
                <a:latin typeface="Dosis" panose="02010503020202060003" pitchFamily="2" charset="0"/>
              </a:rPr>
            </a:br>
            <a:endParaRPr lang="en-US" sz="1200" b="1" dirty="0">
              <a:solidFill>
                <a:srgbClr val="FF00FF"/>
              </a:solidFill>
              <a:latin typeface="Dosis" panose="02010503020202060003" pitchFamily="2" charset="0"/>
            </a:endParaRPr>
          </a:p>
          <a:p>
            <a:endParaRPr lang="en-US" dirty="0">
              <a:solidFill>
                <a:srgbClr val="363346"/>
              </a:solidFill>
              <a:latin typeface="Dosis" panose="02010503020202060003" pitchFamily="2" charset="0"/>
            </a:endParaRPr>
          </a:p>
        </p:txBody>
      </p:sp>
      <p:pic>
        <p:nvPicPr>
          <p:cNvPr id="5" name="Imagine 4">
            <a:extLst>
              <a:ext uri="{FF2B5EF4-FFF2-40B4-BE49-F238E27FC236}">
                <a16:creationId xmlns:a16="http://schemas.microsoft.com/office/drawing/2014/main" id="{2A598AF4-AAA7-4FCD-83B0-F793C69FA0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66" y="659893"/>
            <a:ext cx="8979691" cy="2225255"/>
          </a:xfrm>
          <a:prstGeom prst="rect">
            <a:avLst/>
          </a:prstGeom>
        </p:spPr>
      </p:pic>
    </p:spTree>
    <p:custDataLst>
      <p:tags r:id="rId1"/>
    </p:custDataLst>
    <p:extLst>
      <p:ext uri="{BB962C8B-B14F-4D97-AF65-F5344CB8AC3E}">
        <p14:creationId xmlns:p14="http://schemas.microsoft.com/office/powerpoint/2010/main" val="109560356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A9A92-F73F-6D4D-9DB2-C23E1B4A9359}"/>
              </a:ext>
            </a:extLst>
          </p:cNvPr>
          <p:cNvSpPr>
            <a:spLocks noGrp="1"/>
          </p:cNvSpPr>
          <p:nvPr>
            <p:ph type="title"/>
          </p:nvPr>
        </p:nvSpPr>
        <p:spPr/>
        <p:txBody>
          <a:bodyPr/>
          <a:lstStyle/>
          <a:p>
            <a:r>
              <a:rPr lang="es-ES" dirty="0"/>
              <a:t>UNIT 5. </a:t>
            </a:r>
            <a:r>
              <a:rPr lang="ro-RO" dirty="0"/>
              <a:t>PIPELINE</a:t>
            </a:r>
            <a:endParaRPr lang="es-ES" dirty="0"/>
          </a:p>
        </p:txBody>
      </p:sp>
      <p:sp>
        <p:nvSpPr>
          <p:cNvPr id="3" name="TextBox 17">
            <a:extLst>
              <a:ext uri="{FF2B5EF4-FFF2-40B4-BE49-F238E27FC236}">
                <a16:creationId xmlns:a16="http://schemas.microsoft.com/office/drawing/2014/main" id="{D711F88E-A6C5-1A4B-B3E9-219C3BD61E5A}"/>
              </a:ext>
            </a:extLst>
          </p:cNvPr>
          <p:cNvSpPr txBox="1"/>
          <p:nvPr/>
        </p:nvSpPr>
        <p:spPr>
          <a:xfrm>
            <a:off x="4478575" y="180106"/>
            <a:ext cx="749018"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Practice</a:t>
            </a:r>
          </a:p>
        </p:txBody>
      </p:sp>
      <p:sp>
        <p:nvSpPr>
          <p:cNvPr id="4" name="TextBox 20">
            <a:extLst>
              <a:ext uri="{FF2B5EF4-FFF2-40B4-BE49-F238E27FC236}">
                <a16:creationId xmlns:a16="http://schemas.microsoft.com/office/drawing/2014/main" id="{7B04F16F-1463-0A4E-B329-468046A9A6F6}"/>
              </a:ext>
            </a:extLst>
          </p:cNvPr>
          <p:cNvSpPr txBox="1"/>
          <p:nvPr/>
        </p:nvSpPr>
        <p:spPr>
          <a:xfrm>
            <a:off x="5227593" y="175753"/>
            <a:ext cx="916326"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Assessment</a:t>
            </a:r>
          </a:p>
        </p:txBody>
      </p:sp>
      <p:sp>
        <p:nvSpPr>
          <p:cNvPr id="5" name="TextBox 11">
            <a:extLst>
              <a:ext uri="{FF2B5EF4-FFF2-40B4-BE49-F238E27FC236}">
                <a16:creationId xmlns:a16="http://schemas.microsoft.com/office/drawing/2014/main" id="{4A0243E2-4404-6441-BB28-C0B820569CE3}"/>
              </a:ext>
            </a:extLst>
          </p:cNvPr>
          <p:cNvSpPr txBox="1"/>
          <p:nvPr/>
        </p:nvSpPr>
        <p:spPr>
          <a:xfrm>
            <a:off x="3863245" y="180106"/>
            <a:ext cx="567221"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Home</a:t>
            </a:r>
          </a:p>
        </p:txBody>
      </p:sp>
      <p:pic>
        <p:nvPicPr>
          <p:cNvPr id="6" name="Picture 12">
            <a:hlinkClick r:id="rId3" action="ppaction://hlinksldjump"/>
            <a:extLst>
              <a:ext uri="{FF2B5EF4-FFF2-40B4-BE49-F238E27FC236}">
                <a16:creationId xmlns:a16="http://schemas.microsoft.com/office/drawing/2014/main" id="{75CD45BA-9196-824E-8F73-BA1FA93F1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365" y="93141"/>
            <a:ext cx="328833" cy="328833"/>
          </a:xfrm>
          <a:prstGeom prst="rect">
            <a:avLst/>
          </a:prstGeom>
        </p:spPr>
      </p:pic>
      <p:pic>
        <p:nvPicPr>
          <p:cNvPr id="7" name="Picture 13">
            <a:extLst>
              <a:ext uri="{FF2B5EF4-FFF2-40B4-BE49-F238E27FC236}">
                <a16:creationId xmlns:a16="http://schemas.microsoft.com/office/drawing/2014/main" id="{9F91E71E-695B-4E45-BF5F-6F4A39B8B7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883" y="78560"/>
            <a:ext cx="329209" cy="329209"/>
          </a:xfrm>
          <a:prstGeom prst="rect">
            <a:avLst/>
          </a:prstGeom>
        </p:spPr>
      </p:pic>
      <p:pic>
        <p:nvPicPr>
          <p:cNvPr id="8" name="Picture 14">
            <a:hlinkClick r:id="rId6" action="ppaction://hlinksldjump"/>
            <a:extLst>
              <a:ext uri="{FF2B5EF4-FFF2-40B4-BE49-F238E27FC236}">
                <a16:creationId xmlns:a16="http://schemas.microsoft.com/office/drawing/2014/main" id="{61945DA5-A664-254A-9328-32E8812B6D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3794" y="92765"/>
            <a:ext cx="329209" cy="329209"/>
          </a:xfrm>
          <a:prstGeom prst="rect">
            <a:avLst/>
          </a:prstGeom>
        </p:spPr>
      </p:pic>
      <p:sp>
        <p:nvSpPr>
          <p:cNvPr id="22" name="TextBox 7">
            <a:extLst>
              <a:ext uri="{FF2B5EF4-FFF2-40B4-BE49-F238E27FC236}">
                <a16:creationId xmlns:a16="http://schemas.microsoft.com/office/drawing/2014/main" id="{7E1FE99B-C64B-4038-B8E6-9057728932CD}"/>
              </a:ext>
            </a:extLst>
          </p:cNvPr>
          <p:cNvSpPr txBox="1"/>
          <p:nvPr/>
        </p:nvSpPr>
        <p:spPr>
          <a:xfrm>
            <a:off x="927652" y="982317"/>
            <a:ext cx="6433730" cy="276999"/>
          </a:xfrm>
          <a:prstGeom prst="rect">
            <a:avLst/>
          </a:prstGeom>
          <a:noFill/>
        </p:spPr>
        <p:txBody>
          <a:bodyPr wrap="square" rtlCol="0">
            <a:spAutoFit/>
          </a:bodyPr>
          <a:lstStyle/>
          <a:p>
            <a:r>
              <a:rPr lang="ro-RO" sz="1200" b="1" dirty="0">
                <a:latin typeface="Dosis" panose="02010503020202060003" pitchFamily="2" charset="0"/>
              </a:rPr>
              <a:t>BRUA PIPELINE – WPS WELD (</a:t>
            </a:r>
            <a:r>
              <a:rPr lang="ro-RO" sz="1200" b="1" dirty="0" err="1">
                <a:latin typeface="Dosis" panose="02010503020202060003" pitchFamily="2" charset="0"/>
              </a:rPr>
              <a:t>butt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pipe </a:t>
            </a:r>
            <a:r>
              <a:rPr lang="ro-RO" sz="1200" b="1" dirty="0" err="1">
                <a:latin typeface="Dosis" panose="02010503020202060003" pitchFamily="2" charset="0"/>
              </a:rPr>
              <a:t>segments</a:t>
            </a:r>
            <a:r>
              <a:rPr lang="ro-RO" sz="1200" b="1" dirty="0">
                <a:latin typeface="Dosis" panose="02010503020202060003" pitchFamily="2" charset="0"/>
              </a:rPr>
              <a:t>) </a:t>
            </a:r>
            <a:r>
              <a:rPr lang="ro-RO" sz="1200" b="1" dirty="0" err="1">
                <a:latin typeface="Dosis" panose="02010503020202060003" pitchFamily="2" charset="0"/>
              </a:rPr>
              <a:t>version</a:t>
            </a:r>
            <a:r>
              <a:rPr lang="ro-RO" sz="1200" b="1" dirty="0">
                <a:latin typeface="Dosis" panose="02010503020202060003" pitchFamily="2" charset="0"/>
              </a:rPr>
              <a:t> #2</a:t>
            </a:r>
            <a:endParaRPr lang="en-US" sz="1200" b="1" dirty="0">
              <a:latin typeface="Dosis" panose="02010503020202060003" pitchFamily="2" charset="0"/>
            </a:endParaRPr>
          </a:p>
        </p:txBody>
      </p:sp>
      <p:graphicFrame>
        <p:nvGraphicFramePr>
          <p:cNvPr id="23" name="Tabel 22">
            <a:extLst>
              <a:ext uri="{FF2B5EF4-FFF2-40B4-BE49-F238E27FC236}">
                <a16:creationId xmlns:a16="http://schemas.microsoft.com/office/drawing/2014/main" id="{F50EF643-D4A5-4126-8DE4-6428EB1074F4}"/>
              </a:ext>
            </a:extLst>
          </p:cNvPr>
          <p:cNvGraphicFramePr>
            <a:graphicFrameLocks noGrp="1"/>
          </p:cNvGraphicFramePr>
          <p:nvPr>
            <p:extLst>
              <p:ext uri="{D42A27DB-BD31-4B8C-83A1-F6EECF244321}">
                <p14:modId xmlns:p14="http://schemas.microsoft.com/office/powerpoint/2010/main" val="3988287808"/>
              </p:ext>
            </p:extLst>
          </p:nvPr>
        </p:nvGraphicFramePr>
        <p:xfrm>
          <a:off x="168584" y="1449175"/>
          <a:ext cx="6999132" cy="342900"/>
        </p:xfrm>
        <a:graphic>
          <a:graphicData uri="http://schemas.openxmlformats.org/drawingml/2006/table">
            <a:tbl>
              <a:tblPr firstRow="1" firstCol="1" bandRow="1">
                <a:tableStyleId>{00A15C55-8517-42AA-B614-E9B94910E393}</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gridSpan="3">
                  <a:txBody>
                    <a:bodyPr/>
                    <a:lstStyle/>
                    <a:p>
                      <a:pPr>
                        <a:lnSpc>
                          <a:spcPct val="107000"/>
                        </a:lnSpc>
                        <a:spcAft>
                          <a:spcPts val="0"/>
                        </a:spcAft>
                      </a:pPr>
                      <a:r>
                        <a:rPr lang="en-US" sz="1100" dirty="0">
                          <a:effectLst/>
                        </a:rPr>
                        <a:t>1</a:t>
                      </a:r>
                      <a:r>
                        <a:rPr lang="ro-RO" sz="1100" dirty="0">
                          <a:effectLst/>
                        </a:rPr>
                        <a:t>4</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24" name="Tabel 23">
            <a:extLst>
              <a:ext uri="{FF2B5EF4-FFF2-40B4-BE49-F238E27FC236}">
                <a16:creationId xmlns:a16="http://schemas.microsoft.com/office/drawing/2014/main" id="{7FE5BF30-6B70-4750-A2D3-14593052D63B}"/>
              </a:ext>
            </a:extLst>
          </p:cNvPr>
          <p:cNvGraphicFramePr>
            <a:graphicFrameLocks noGrp="1"/>
          </p:cNvGraphicFramePr>
          <p:nvPr>
            <p:extLst>
              <p:ext uri="{D42A27DB-BD31-4B8C-83A1-F6EECF244321}">
                <p14:modId xmlns:p14="http://schemas.microsoft.com/office/powerpoint/2010/main" val="1783764771"/>
              </p:ext>
            </p:extLst>
          </p:nvPr>
        </p:nvGraphicFramePr>
        <p:xfrm>
          <a:off x="164984" y="1880117"/>
          <a:ext cx="7002732" cy="1767080"/>
        </p:xfrm>
        <a:graphic>
          <a:graphicData uri="http://schemas.openxmlformats.org/drawingml/2006/table">
            <a:tbl>
              <a:tblPr firstRow="1" firstCol="1" bandRow="1">
                <a:tableStyleId>{00A15C55-8517-42AA-B614-E9B94910E393}</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kern="1200" dirty="0">
                          <a:solidFill>
                            <a:schemeClr val="bg1"/>
                          </a:solidFill>
                          <a:effectLst/>
                          <a:latin typeface="+mn-lt"/>
                          <a:ea typeface="+mn-ea"/>
                          <a:cs typeface="+mn-cs"/>
                        </a:rPr>
                        <a:t>HABAU PPS PIPELINE SYSTEMS</a:t>
                      </a:r>
                      <a:endParaRPr lang="ro-RO"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a:effectLst/>
                        </a:rPr>
                        <a:t>Yard, Arad</a:t>
                      </a:r>
                      <a:endParaRPr lang="ro-RO"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dk1"/>
                          </a:solidFill>
                          <a:effectLst/>
                          <a:latin typeface="+mn-lt"/>
                          <a:ea typeface="+mn-ea"/>
                          <a:cs typeface="+mn-cs"/>
                        </a:rPr>
                        <a:t>L415 ME PSL 2</a:t>
                      </a:r>
                      <a:r>
                        <a:rPr lang="ro-RO" sz="900" b="0" kern="1200" dirty="0">
                          <a:solidFill>
                            <a:schemeClr val="dk1"/>
                          </a:solidFill>
                          <a:effectLst/>
                          <a:latin typeface="+mn-lt"/>
                          <a:ea typeface="+mn-ea"/>
                          <a:cs typeface="+mn-cs"/>
                        </a:rPr>
                        <a:t>, </a:t>
                      </a:r>
                      <a:r>
                        <a:rPr lang="en-US" sz="900" b="0" kern="1200" dirty="0">
                          <a:solidFill>
                            <a:schemeClr val="dk1"/>
                          </a:solidFill>
                          <a:effectLst/>
                          <a:latin typeface="+mn-lt"/>
                          <a:ea typeface="+mn-ea"/>
                          <a:cs typeface="+mn-cs"/>
                        </a:rPr>
                        <a:t>ISO 3183/2012</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a:effectLst/>
                        </a:rPr>
                        <a:t>111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t>
                      </a:r>
                      <a:r>
                        <a:rPr lang="ro-RO" sz="900" dirty="0" err="1">
                          <a:effectLst/>
                        </a:rPr>
                        <a:t>ip</a:t>
                      </a:r>
                      <a:r>
                        <a:rPr lang="en-US" sz="900" dirty="0">
                          <a:effectLst/>
                        </a:rPr>
                        <a:t>es: </a:t>
                      </a:r>
                      <a:r>
                        <a:rPr lang="ro-RO" sz="900" dirty="0">
                          <a:effectLst/>
                        </a:rPr>
                        <a:t>10</a:t>
                      </a:r>
                      <a:r>
                        <a:rPr lang="en-US" sz="900" dirty="0">
                          <a:effectLst/>
                        </a:rPr>
                        <a:t> to </a:t>
                      </a:r>
                      <a:r>
                        <a:rPr lang="ro-RO" sz="900" dirty="0">
                          <a:effectLst/>
                        </a:rPr>
                        <a:t>10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err="1">
                          <a:effectLst/>
                        </a:rPr>
                        <a:t>Butt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PH</a:t>
                      </a:r>
                      <a:r>
                        <a:rPr lang="en-US" sz="900" dirty="0">
                          <a:effectLst/>
                        </a:rPr>
                        <a:t> (</a:t>
                      </a:r>
                      <a:r>
                        <a:rPr lang="ro-RO" sz="900" dirty="0" err="1">
                          <a:effectLst/>
                        </a:rPr>
                        <a:t>vertic</a:t>
                      </a:r>
                      <a:r>
                        <a:rPr lang="en-US" sz="900" dirty="0">
                          <a:effectLst/>
                        </a:rPr>
                        <a:t>al</a:t>
                      </a:r>
                      <a:r>
                        <a:rPr lang="ro-RO" sz="900" dirty="0">
                          <a:effectLst/>
                        </a:rPr>
                        <a:t> </a:t>
                      </a:r>
                      <a:r>
                        <a:rPr lang="ro-RO" sz="900" dirty="0" err="1">
                          <a:effectLst/>
                        </a:rPr>
                        <a:t>up</a:t>
                      </a:r>
                      <a:r>
                        <a:rPr lang="ro-RO" sz="900" dirty="0">
                          <a:effectLst/>
                        </a:rPr>
                        <a:t> on pipe</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solidFill>
                      <a:srgbClr val="D01F58"/>
                    </a:solidFill>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b="0" dirty="0">
                          <a:solidFill>
                            <a:schemeClr val="tx1"/>
                          </a:solidFill>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solidFill>
                      <a:srgbClr val="D01F58"/>
                    </a:solidFill>
                  </a:tcPr>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25" name="Tabel 24">
            <a:extLst>
              <a:ext uri="{FF2B5EF4-FFF2-40B4-BE49-F238E27FC236}">
                <a16:creationId xmlns:a16="http://schemas.microsoft.com/office/drawing/2014/main" id="{04AA1DBE-3784-40F4-B1DB-EA8A9A6DD247}"/>
              </a:ext>
            </a:extLst>
          </p:cNvPr>
          <p:cNvGraphicFramePr>
            <a:graphicFrameLocks noGrp="1"/>
          </p:cNvGraphicFramePr>
          <p:nvPr>
            <p:extLst>
              <p:ext uri="{D42A27DB-BD31-4B8C-83A1-F6EECF244321}">
                <p14:modId xmlns:p14="http://schemas.microsoft.com/office/powerpoint/2010/main" val="3687127543"/>
              </p:ext>
            </p:extLst>
          </p:nvPr>
        </p:nvGraphicFramePr>
        <p:xfrm>
          <a:off x="164984" y="3836976"/>
          <a:ext cx="6999133" cy="908685"/>
        </p:xfrm>
        <a:graphic>
          <a:graphicData uri="http://schemas.openxmlformats.org/drawingml/2006/table">
            <a:tbl>
              <a:tblPr firstRow="1" firstCol="1" bandRow="1">
                <a:tableStyleId>{00A15C55-8517-42AA-B614-E9B94910E393}</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extLst>
                  <a:ext uri="{0D108BD9-81ED-4DB2-BD59-A6C34878D82A}">
                    <a16:rowId xmlns:a16="http://schemas.microsoft.com/office/drawing/2014/main" val="2733360825"/>
                  </a:ext>
                </a:extLst>
              </a:tr>
              <a:tr h="132357">
                <a:tc>
                  <a:txBody>
                    <a:bodyPr/>
                    <a:lstStyle/>
                    <a:p>
                      <a:pPr algn="ctr">
                        <a:spcAft>
                          <a:spcPts val="0"/>
                        </a:spcAft>
                      </a:pPr>
                      <a:r>
                        <a:rPr lang="ro-RO" sz="900">
                          <a:effectLst/>
                          <a:latin typeface="+mn-lt"/>
                          <a:ea typeface="Times New Roman" panose="02020603050405020304" pitchFamily="18" charset="0"/>
                          <a:cs typeface="Times New Roman" panose="02020603050405020304" pitchFamily="18" charset="0"/>
                        </a:rPr>
                        <a:t>1-2</a:t>
                      </a:r>
                      <a:endParaRPr lang="ro-RO" sz="1000">
                        <a:effectLst/>
                        <a:latin typeface="+mn-lt"/>
                        <a:ea typeface="Times New Roman" panose="02020603050405020304" pitchFamily="18" charset="0"/>
                      </a:endParaRPr>
                    </a:p>
                  </a:txBody>
                  <a:tcPr marL="68580" marR="68580" marT="0" marB="0">
                    <a:solidFill>
                      <a:srgbClr val="D01F58"/>
                    </a:solidFill>
                  </a:tcPr>
                </a:tc>
                <a:tc>
                  <a:txBody>
                    <a:bodyPr/>
                    <a:lstStyle/>
                    <a:p>
                      <a:pPr algn="ctr">
                        <a:spcAft>
                          <a:spcPts val="0"/>
                        </a:spcAft>
                      </a:pPr>
                      <a:r>
                        <a:rPr lang="ro-RO" sz="900">
                          <a:effectLst/>
                          <a:latin typeface="+mn-lt"/>
                          <a:ea typeface="Times New Roman" panose="02020603050405020304" pitchFamily="18" charset="0"/>
                          <a:cs typeface="Times New Roman" panose="02020603050405020304" pitchFamily="18" charset="0"/>
                        </a:rPr>
                        <a:t>111</a:t>
                      </a:r>
                      <a:endParaRPr lang="ro-RO" sz="100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3.2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a:effectLst/>
                          <a:latin typeface="+mn-lt"/>
                          <a:ea typeface="Times New Roman" panose="02020603050405020304" pitchFamily="18" charset="0"/>
                          <a:cs typeface="Times New Roman" panose="02020603050405020304" pitchFamily="18" charset="0"/>
                        </a:rPr>
                        <a:t>80-95</a:t>
                      </a:r>
                      <a:endParaRPr lang="ro-RO" sz="1000">
                        <a:effectLst/>
                        <a:latin typeface="+mn-lt"/>
                        <a:ea typeface="Times New Roman" panose="02020603050405020304" pitchFamily="18" charset="0"/>
                      </a:endParaRPr>
                    </a:p>
                  </a:txBody>
                  <a:tcPr marL="68580" marR="68580" marT="0" marB="0"/>
                </a:tc>
                <a:tc>
                  <a:txBody>
                    <a:bodyPr/>
                    <a:lstStyle/>
                    <a:p>
                      <a:pPr algn="ctr">
                        <a:spcAft>
                          <a:spcPts val="0"/>
                        </a:spcAft>
                      </a:pPr>
                      <a:r>
                        <a:rPr lang="ro-RO" sz="900">
                          <a:effectLst/>
                          <a:latin typeface="+mn-lt"/>
                          <a:ea typeface="Times New Roman" panose="02020603050405020304" pitchFamily="18" charset="0"/>
                          <a:cs typeface="Times New Roman" panose="02020603050405020304" pitchFamily="18" charset="0"/>
                        </a:rPr>
                        <a:t>26-28</a:t>
                      </a:r>
                      <a:endParaRPr lang="ro-RO" sz="100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cs typeface="Times New Roman" panose="02020603050405020304" pitchFamily="18" charset="0"/>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a:effectLst/>
                          <a:latin typeface="+mn-lt"/>
                          <a:ea typeface="Times New Roman" panose="02020603050405020304" pitchFamily="18" charset="0"/>
                        </a:rPr>
                        <a:t>-</a:t>
                      </a:r>
                      <a:endParaRPr lang="ro-RO" sz="1000" b="0">
                        <a:effectLst/>
                        <a:latin typeface="+mn-lt"/>
                        <a:ea typeface="Times New Roman" panose="02020603050405020304" pitchFamily="18" charset="0"/>
                      </a:endParaRPr>
                    </a:p>
                  </a:txBody>
                  <a:tcPr marL="68580" marR="68580" marT="0" marB="0"/>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1000" b="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44836321"/>
                  </a:ext>
                </a:extLst>
              </a:tr>
              <a:tr h="0">
                <a:tc>
                  <a:txBody>
                    <a:bodyPr/>
                    <a:lstStyle/>
                    <a:p>
                      <a:pPr algn="ctr">
                        <a:spcAft>
                          <a:spcPts val="0"/>
                        </a:spcAft>
                      </a:pPr>
                      <a:r>
                        <a:rPr lang="ro-RO" sz="900">
                          <a:effectLst/>
                          <a:latin typeface="+mn-lt"/>
                          <a:ea typeface="Times New Roman" panose="02020603050405020304" pitchFamily="18" charset="0"/>
                          <a:cs typeface="Times New Roman" panose="02020603050405020304" pitchFamily="18" charset="0"/>
                        </a:rPr>
                        <a:t>3-n</a:t>
                      </a:r>
                      <a:endParaRPr lang="ro-RO" sz="900">
                        <a:effectLst/>
                        <a:latin typeface="+mn-lt"/>
                        <a:ea typeface="Times New Roman" panose="02020603050405020304" pitchFamily="18" charset="0"/>
                      </a:endParaRPr>
                    </a:p>
                  </a:txBody>
                  <a:tcPr marL="68580" marR="68580" marT="0" marB="0">
                    <a:solidFill>
                      <a:srgbClr val="D01F58"/>
                    </a:solidFill>
                  </a:tcPr>
                </a:tc>
                <a:tc>
                  <a:txBody>
                    <a:bodyPr/>
                    <a:lstStyle/>
                    <a:p>
                      <a:pPr algn="ctr">
                        <a:spcAft>
                          <a:spcPts val="0"/>
                        </a:spcAft>
                      </a:pPr>
                      <a:r>
                        <a:rPr lang="ro-RO" sz="900">
                          <a:effectLst/>
                          <a:latin typeface="+mn-lt"/>
                          <a:ea typeface="Times New Roman" panose="02020603050405020304" pitchFamily="18" charset="0"/>
                          <a:cs typeface="Times New Roman" panose="02020603050405020304" pitchFamily="18" charset="0"/>
                        </a:rPr>
                        <a:t>111</a:t>
                      </a:r>
                      <a:endParaRPr lang="ro-RO" sz="90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cs typeface="Times New Roman" panose="02020603050405020304" pitchFamily="18" charset="0"/>
                        </a:rPr>
                        <a:t>3.2/4.0</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a:effectLst/>
                          <a:latin typeface="+mn-lt"/>
                          <a:ea typeface="Times New Roman" panose="02020603050405020304" pitchFamily="18" charset="0"/>
                          <a:cs typeface="Times New Roman" panose="02020603050405020304" pitchFamily="18" charset="0"/>
                        </a:rPr>
                        <a:t>110-120/</a:t>
                      </a:r>
                      <a:endParaRPr lang="ro-RO" sz="900">
                        <a:effectLst/>
                        <a:latin typeface="+mn-lt"/>
                        <a:ea typeface="Times New Roman" panose="02020603050405020304" pitchFamily="18" charset="0"/>
                      </a:endParaRPr>
                    </a:p>
                    <a:p>
                      <a:pPr algn="ctr">
                        <a:spcAft>
                          <a:spcPts val="0"/>
                        </a:spcAft>
                      </a:pPr>
                      <a:r>
                        <a:rPr lang="ro-RO" sz="900">
                          <a:effectLst/>
                          <a:latin typeface="+mn-lt"/>
                          <a:ea typeface="Times New Roman" panose="02020603050405020304" pitchFamily="18" charset="0"/>
                          <a:cs typeface="Times New Roman" panose="02020603050405020304" pitchFamily="18" charset="0"/>
                        </a:rPr>
                        <a:t>140-180</a:t>
                      </a:r>
                      <a:endParaRPr lang="ro-RO" sz="900">
                        <a:effectLst/>
                        <a:latin typeface="+mn-lt"/>
                        <a:ea typeface="Times New Roman" panose="02020603050405020304" pitchFamily="18" charset="0"/>
                      </a:endParaRPr>
                    </a:p>
                  </a:txBody>
                  <a:tcPr marL="68580" marR="68580" marT="0" marB="0"/>
                </a:tc>
                <a:tc>
                  <a:txBody>
                    <a:bodyPr/>
                    <a:lstStyle/>
                    <a:p>
                      <a:pPr algn="ctr">
                        <a:spcAft>
                          <a:spcPts val="0"/>
                        </a:spcAft>
                      </a:pPr>
                      <a:r>
                        <a:rPr lang="ro-RO" sz="900">
                          <a:effectLst/>
                          <a:latin typeface="+mn-lt"/>
                          <a:ea typeface="Times New Roman" panose="02020603050405020304" pitchFamily="18" charset="0"/>
                          <a:cs typeface="Times New Roman" panose="02020603050405020304" pitchFamily="18" charset="0"/>
                        </a:rPr>
                        <a:t>27-28/</a:t>
                      </a:r>
                      <a:endParaRPr lang="ro-RO" sz="900">
                        <a:effectLst/>
                        <a:latin typeface="+mn-lt"/>
                        <a:ea typeface="Times New Roman" panose="02020603050405020304" pitchFamily="18" charset="0"/>
                      </a:endParaRPr>
                    </a:p>
                    <a:p>
                      <a:pPr algn="ctr">
                        <a:spcAft>
                          <a:spcPts val="0"/>
                        </a:spcAft>
                      </a:pPr>
                      <a:r>
                        <a:rPr lang="ro-RO" sz="900">
                          <a:effectLst/>
                          <a:latin typeface="+mn-lt"/>
                          <a:ea typeface="Times New Roman" panose="02020603050405020304" pitchFamily="18" charset="0"/>
                          <a:cs typeface="Times New Roman" panose="02020603050405020304" pitchFamily="18" charset="0"/>
                        </a:rPr>
                        <a:t>28-30</a:t>
                      </a:r>
                      <a:endParaRPr lang="ro-RO" sz="90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cs typeface="Times New Roman" panose="02020603050405020304" pitchFamily="18" charset="0"/>
                        </a:rPr>
                        <a:t>DC+</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a:effectLst/>
                          <a:latin typeface="+mn-lt"/>
                          <a:ea typeface="Times New Roman" panose="02020603050405020304" pitchFamily="18" charset="0"/>
                          <a:cs typeface="Arial" panose="020B0604020202020204" pitchFamily="34" charset="0"/>
                        </a:rPr>
                        <a:t>-</a:t>
                      </a:r>
                      <a:endParaRPr lang="ro-RO" sz="1000" b="0">
                        <a:effectLst/>
                        <a:latin typeface="+mn-lt"/>
                        <a:ea typeface="Times New Roman" panose="02020603050405020304" pitchFamily="18" charset="0"/>
                      </a:endParaRPr>
                    </a:p>
                  </a:txBody>
                  <a:tcPr marL="68580" marR="68580" marT="0" marB="0" anchor="ctr"/>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7052372"/>
                  </a:ext>
                </a:extLst>
              </a:tr>
            </a:tbl>
          </a:graphicData>
        </a:graphic>
      </p:graphicFrame>
      <p:graphicFrame>
        <p:nvGraphicFramePr>
          <p:cNvPr id="26" name="Tabel 25">
            <a:extLst>
              <a:ext uri="{FF2B5EF4-FFF2-40B4-BE49-F238E27FC236}">
                <a16:creationId xmlns:a16="http://schemas.microsoft.com/office/drawing/2014/main" id="{52BEC09F-9A80-4C33-953C-E5D26924DE84}"/>
              </a:ext>
            </a:extLst>
          </p:cNvPr>
          <p:cNvGraphicFramePr>
            <a:graphicFrameLocks noGrp="1"/>
          </p:cNvGraphicFramePr>
          <p:nvPr>
            <p:extLst>
              <p:ext uri="{D42A27DB-BD31-4B8C-83A1-F6EECF244321}">
                <p14:modId xmlns:p14="http://schemas.microsoft.com/office/powerpoint/2010/main" val="3298217378"/>
              </p:ext>
            </p:extLst>
          </p:nvPr>
        </p:nvGraphicFramePr>
        <p:xfrm>
          <a:off x="164611" y="4812492"/>
          <a:ext cx="6999134" cy="1707663"/>
        </p:xfrm>
        <a:graphic>
          <a:graphicData uri="http://schemas.openxmlformats.org/drawingml/2006/table">
            <a:tbl>
              <a:tblPr firstRow="1" firstCol="1" bandRow="1">
                <a:tableStyleId>{00A15C55-8517-42AA-B614-E9B94910E393}</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err="1">
                          <a:solidFill>
                            <a:schemeClr val="tx1"/>
                          </a:solidFill>
                          <a:effectLst/>
                          <a:latin typeface="+mn-lt"/>
                          <a:ea typeface="+mn-ea"/>
                          <a:cs typeface="+mn-cs"/>
                        </a:rPr>
                        <a:t>Covered</a:t>
                      </a:r>
                      <a:r>
                        <a:rPr lang="ro-RO" sz="1000" b="0" kern="1200" dirty="0">
                          <a:solidFill>
                            <a:schemeClr val="tx1"/>
                          </a:solidFill>
                          <a:effectLst/>
                          <a:latin typeface="+mn-lt"/>
                          <a:ea typeface="+mn-ea"/>
                          <a:cs typeface="+mn-cs"/>
                        </a:rPr>
                        <a:t> </a:t>
                      </a:r>
                      <a:r>
                        <a:rPr lang="ro-RO" sz="1000" b="0" kern="1200" dirty="0" err="1">
                          <a:solidFill>
                            <a:schemeClr val="tx1"/>
                          </a:solidFill>
                          <a:effectLst/>
                          <a:latin typeface="+mn-lt"/>
                          <a:ea typeface="+mn-ea"/>
                          <a:cs typeface="+mn-cs"/>
                        </a:rPr>
                        <a:t>electrode</a:t>
                      </a:r>
                      <a:r>
                        <a:rPr lang="ro-RO" sz="1000" b="0" kern="1200" dirty="0">
                          <a:solidFill>
                            <a:schemeClr val="tx1"/>
                          </a:solidFill>
                          <a:effectLst/>
                          <a:latin typeface="+mn-lt"/>
                          <a:ea typeface="+mn-ea"/>
                          <a:cs typeface="+mn-cs"/>
                        </a:rPr>
                        <a:t>: </a:t>
                      </a:r>
                      <a:r>
                        <a:rPr lang="en-US" sz="1000" b="0" kern="1200" dirty="0" err="1">
                          <a:solidFill>
                            <a:schemeClr val="tx1"/>
                          </a:solidFill>
                          <a:effectLst/>
                          <a:latin typeface="+mn-lt"/>
                          <a:ea typeface="+mn-ea"/>
                          <a:cs typeface="+mn-cs"/>
                        </a:rPr>
                        <a:t>Boehler</a:t>
                      </a:r>
                      <a:r>
                        <a:rPr lang="en-US" sz="1000" b="0" kern="1200" dirty="0">
                          <a:solidFill>
                            <a:schemeClr val="tx1"/>
                          </a:solidFill>
                          <a:effectLst/>
                          <a:latin typeface="+mn-lt"/>
                          <a:ea typeface="+mn-ea"/>
                          <a:cs typeface="+mn-cs"/>
                        </a:rPr>
                        <a:t> </a:t>
                      </a:r>
                      <a:r>
                        <a:rPr lang="ro-RO" sz="1000" b="0" kern="1200" dirty="0">
                          <a:solidFill>
                            <a:schemeClr val="tx1"/>
                          </a:solidFill>
                          <a:effectLst/>
                          <a:latin typeface="+mn-lt"/>
                          <a:ea typeface="+mn-ea"/>
                          <a:cs typeface="+mn-cs"/>
                        </a:rPr>
                        <a:t>FOX DMO </a:t>
                      </a:r>
                      <a:r>
                        <a:rPr lang="ro-RO" sz="1000" b="0" kern="1200" dirty="0" err="1">
                          <a:solidFill>
                            <a:schemeClr val="tx1"/>
                          </a:solidFill>
                          <a:effectLst/>
                          <a:latin typeface="+mn-lt"/>
                          <a:ea typeface="+mn-ea"/>
                          <a:cs typeface="+mn-cs"/>
                        </a:rPr>
                        <a:t>Kb</a:t>
                      </a:r>
                      <a:r>
                        <a:rPr lang="ro-RO" sz="1000" b="0" kern="1200" dirty="0">
                          <a:solidFill>
                            <a:schemeClr val="tx1"/>
                          </a:solidFill>
                          <a:effectLst/>
                          <a:latin typeface="+mn-lt"/>
                          <a:ea typeface="+mn-ea"/>
                          <a:cs typeface="+mn-cs"/>
                        </a:rPr>
                        <a:t>, </a:t>
                      </a:r>
                      <a:r>
                        <a:rPr lang="en-US" sz="1000" b="0" kern="1200" dirty="0">
                          <a:solidFill>
                            <a:schemeClr val="tx1"/>
                          </a:solidFill>
                          <a:effectLst/>
                          <a:latin typeface="+mn-lt"/>
                          <a:ea typeface="+mn-ea"/>
                          <a:cs typeface="+mn-cs"/>
                        </a:rPr>
                        <a:t>EN ISO 3580-A : E Mo B 4 2 H5</a:t>
                      </a:r>
                      <a:endParaRPr lang="ro-RO" sz="1000" b="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ro-RO" sz="1000" b="0" dirty="0">
                          <a:solidFill>
                            <a:schemeClr val="tx1"/>
                          </a:solidFill>
                          <a:effectLst/>
                        </a:rPr>
                        <a:t>3</a:t>
                      </a:r>
                      <a:r>
                        <a:rPr lang="en-US" sz="1000" b="0" dirty="0">
                          <a:solidFill>
                            <a:schemeClr val="tx1"/>
                          </a:solidFill>
                          <a:effectLst/>
                        </a:rPr>
                        <a:t>.2</a:t>
                      </a:r>
                      <a:r>
                        <a:rPr lang="ro-RO" sz="1000" b="0" dirty="0">
                          <a:solidFill>
                            <a:schemeClr val="tx1"/>
                          </a:solidFill>
                          <a:effectLst/>
                        </a:rPr>
                        <a:t>, 4.0</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F1F5"/>
                    </a:solidFill>
                  </a:tcPr>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000" b="0" kern="1200" dirty="0" err="1">
                          <a:solidFill>
                            <a:schemeClr val="tx1"/>
                          </a:solidFill>
                          <a:effectLst/>
                          <a:latin typeface="+mn-lt"/>
                          <a:ea typeface="+mn-ea"/>
                          <a:cs typeface="+mn-cs"/>
                        </a:rPr>
                        <a:t>max</a:t>
                      </a:r>
                      <a:r>
                        <a:rPr lang="ro-RO" sz="1000" b="0" kern="1200" dirty="0">
                          <a:solidFill>
                            <a:schemeClr val="tx1"/>
                          </a:solidFill>
                          <a:effectLst/>
                          <a:latin typeface="+mn-lt"/>
                          <a:ea typeface="+mn-ea"/>
                          <a:cs typeface="+mn-cs"/>
                        </a:rPr>
                        <a:t> 3 x Ø electrod</a:t>
                      </a:r>
                      <a:endParaRPr lang="ro-RO" sz="1000" b="0" dirty="0">
                        <a:solidFill>
                          <a:schemeClr val="tx1"/>
                        </a:solidFill>
                        <a:effectLst/>
                      </a:endParaRPr>
                    </a:p>
                    <a:p>
                      <a:pPr>
                        <a:lnSpc>
                          <a:spcPct val="107000"/>
                        </a:lnSpc>
                        <a:spcAft>
                          <a:spcPts val="0"/>
                        </a:spcAft>
                      </a:pPr>
                      <a:r>
                        <a:rPr lang="en-US" sz="600" dirty="0">
                          <a:effectLst/>
                        </a:rPr>
                        <a:t> </a:t>
                      </a:r>
                      <a:endParaRPr lang="ro-RO" sz="1100" dirty="0">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solidFill>
                      <a:srgbClr val="D01F58"/>
                    </a:solidFill>
                  </a:tcPr>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I1 - 100</a:t>
                      </a:r>
                      <a:r>
                        <a:rPr lang="en-US" sz="1000" dirty="0">
                          <a:effectLst/>
                        </a:rPr>
                        <a:t>%</a:t>
                      </a:r>
                      <a:r>
                        <a:rPr lang="ro-RO" sz="1000" dirty="0">
                          <a:effectLst/>
                        </a:rPr>
                        <a:t>Ar</a:t>
                      </a:r>
                    </a:p>
                    <a:p>
                      <a:pPr>
                        <a:lnSpc>
                          <a:spcPct val="107000"/>
                        </a:lnSpc>
                        <a:spcAft>
                          <a:spcPts val="0"/>
                        </a:spcAft>
                      </a:pPr>
                      <a:r>
                        <a:rPr lang="en-US" sz="1000" dirty="0">
                          <a:effectLst/>
                        </a:rPr>
                        <a:t>1</a:t>
                      </a:r>
                      <a:r>
                        <a:rPr lang="ro-RO" sz="1000" dirty="0">
                          <a:effectLst/>
                        </a:rPr>
                        <a:t>0</a:t>
                      </a:r>
                      <a:r>
                        <a:rPr lang="en-US" sz="1000" dirty="0">
                          <a:effectLst/>
                        </a:rPr>
                        <a:t> - 1</a:t>
                      </a:r>
                      <a:r>
                        <a:rPr lang="ro-RO" sz="1000" dirty="0">
                          <a:effectLst/>
                        </a:rPr>
                        <a:t>2</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r>
                        <a:rPr lang="en-US" sz="1000" dirty="0" err="1">
                          <a:effectLst/>
                          <a:latin typeface="+mn-lt"/>
                        </a:rPr>
                        <a:t>Interpass</a:t>
                      </a:r>
                      <a:r>
                        <a:rPr lang="en-US" sz="1000" dirty="0">
                          <a:effectLst/>
                          <a:latin typeface="+mn-lt"/>
                        </a:rPr>
                        <a:t> temperature: max 200</a:t>
                      </a:r>
                      <a:r>
                        <a:rPr lang="en-US" sz="1000" baseline="30000" dirty="0">
                          <a:effectLst/>
                          <a:latin typeface="+mn-lt"/>
                        </a:rPr>
                        <a:t>o</a:t>
                      </a:r>
                      <a:r>
                        <a:rPr lang="en-US" sz="1000" dirty="0">
                          <a:effectLst/>
                          <a:latin typeface="+mn-lt"/>
                        </a:rPr>
                        <a:t>C</a:t>
                      </a:r>
                      <a:endParaRPr lang="ro-RO" sz="1000" dirty="0">
                        <a:effectLst/>
                        <a:latin typeface="+mn-lt"/>
                      </a:endParaRPr>
                    </a:p>
                    <a:p>
                      <a:pPr>
                        <a:lnSpc>
                          <a:spcPct val="107000"/>
                        </a:lnSpc>
                        <a:spcAft>
                          <a:spcPts val="0"/>
                        </a:spcAft>
                      </a:pPr>
                      <a:r>
                        <a:rPr lang="ro-RO" sz="1000" b="0" dirty="0" err="1">
                          <a:effectLst/>
                          <a:latin typeface="+mn-lt"/>
                          <a:ea typeface="Calibri" panose="020F0502020204030204" pitchFamily="34" charset="0"/>
                          <a:cs typeface="Times New Roman" panose="02020603050405020304" pitchFamily="18" charset="0"/>
                        </a:rPr>
                        <a:t>Dry</a:t>
                      </a:r>
                      <a:r>
                        <a:rPr lang="ro-RO" sz="1000" b="0" dirty="0">
                          <a:effectLst/>
                          <a:latin typeface="+mn-lt"/>
                          <a:ea typeface="Calibri" panose="020F0502020204030204" pitchFamily="34" charset="0"/>
                          <a:cs typeface="Times New Roman" panose="02020603050405020304" pitchFamily="18" charset="0"/>
                        </a:rPr>
                        <a:t> </a:t>
                      </a:r>
                      <a:r>
                        <a:rPr lang="ro-RO" sz="1000" b="0" dirty="0" err="1">
                          <a:effectLst/>
                          <a:latin typeface="+mn-lt"/>
                          <a:ea typeface="Calibri" panose="020F0502020204030204" pitchFamily="34" charset="0"/>
                          <a:cs typeface="Times New Roman" panose="02020603050405020304" pitchFamily="18" charset="0"/>
                        </a:rPr>
                        <a:t>electrodes</a:t>
                      </a:r>
                      <a:r>
                        <a:rPr lang="ro-RO" sz="1000" b="0" dirty="0">
                          <a:effectLst/>
                          <a:latin typeface="+mn-lt"/>
                          <a:ea typeface="Calibri" panose="020F0502020204030204" pitchFamily="34" charset="0"/>
                          <a:cs typeface="Times New Roman" panose="02020603050405020304" pitchFamily="18" charset="0"/>
                        </a:rPr>
                        <a:t>: 300</a:t>
                      </a:r>
                      <a:r>
                        <a:rPr lang="ro-RO" sz="1000" b="0" baseline="30000" dirty="0">
                          <a:effectLst/>
                          <a:latin typeface="+mn-lt"/>
                          <a:ea typeface="Calibri" panose="020F0502020204030204" pitchFamily="34" charset="0"/>
                          <a:cs typeface="Times New Roman" panose="02020603050405020304" pitchFamily="18" charset="0"/>
                        </a:rPr>
                        <a:t>o</a:t>
                      </a:r>
                      <a:r>
                        <a:rPr lang="ro-RO" sz="1000" b="0" dirty="0">
                          <a:effectLst/>
                          <a:latin typeface="+mn-lt"/>
                          <a:ea typeface="Calibri" panose="020F0502020204030204" pitchFamily="34" charset="0"/>
                          <a:cs typeface="Times New Roman" panose="02020603050405020304" pitchFamily="18" charset="0"/>
                        </a:rPr>
                        <a:t>C / 2h</a:t>
                      </a: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solidFill>
                      <a:srgbClr val="D01F58"/>
                    </a:solidFill>
                  </a:tcPr>
                </a:tc>
                <a:tc>
                  <a:txBody>
                    <a:bodyPr/>
                    <a:lstStyle/>
                    <a:p>
                      <a:pPr>
                        <a:lnSpc>
                          <a:spcPct val="100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27" name="CasetăText 26">
            <a:extLst>
              <a:ext uri="{FF2B5EF4-FFF2-40B4-BE49-F238E27FC236}">
                <a16:creationId xmlns:a16="http://schemas.microsoft.com/office/drawing/2014/main" id="{BC436048-E4CF-4057-9F4E-78D67C15505A}"/>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28" name="CasetăText 27">
            <a:extLst>
              <a:ext uri="{FF2B5EF4-FFF2-40B4-BE49-F238E27FC236}">
                <a16:creationId xmlns:a16="http://schemas.microsoft.com/office/drawing/2014/main" id="{40461D21-31EF-434B-B2EE-8A7BB43C6077}"/>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aphicFrame>
        <p:nvGraphicFramePr>
          <p:cNvPr id="9" name="Obiect 8">
            <a:extLst>
              <a:ext uri="{FF2B5EF4-FFF2-40B4-BE49-F238E27FC236}">
                <a16:creationId xmlns:a16="http://schemas.microsoft.com/office/drawing/2014/main" id="{7FC583D4-5FE5-4C5F-9D02-1E3446CBA704}"/>
              </a:ext>
            </a:extLst>
          </p:cNvPr>
          <p:cNvGraphicFramePr>
            <a:graphicFrameLocks noChangeAspect="1"/>
          </p:cNvGraphicFramePr>
          <p:nvPr>
            <p:extLst>
              <p:ext uri="{D42A27DB-BD31-4B8C-83A1-F6EECF244321}">
                <p14:modId xmlns:p14="http://schemas.microsoft.com/office/powerpoint/2010/main" val="3225442673"/>
              </p:ext>
            </p:extLst>
          </p:nvPr>
        </p:nvGraphicFramePr>
        <p:xfrm>
          <a:off x="7164116" y="2447219"/>
          <a:ext cx="1868633" cy="859677"/>
        </p:xfrm>
        <a:graphic>
          <a:graphicData uri="http://schemas.openxmlformats.org/presentationml/2006/ole">
            <mc:AlternateContent xmlns:mc="http://schemas.openxmlformats.org/markup-compatibility/2006">
              <mc:Choice xmlns:v="urn:schemas-microsoft-com:vml" Requires="v">
                <p:oleObj spid="_x0000_s1071" name="Visio" r:id="rId8" imgW="4183274" imgH="1920098" progId="Visio.Drawing.11">
                  <p:embed/>
                </p:oleObj>
              </mc:Choice>
              <mc:Fallback>
                <p:oleObj name="Visio" r:id="rId8" imgW="4183274" imgH="1920098" progId="Visio.Drawing.11">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116" y="2447219"/>
                        <a:ext cx="1868633" cy="859677"/>
                      </a:xfrm>
                      <a:prstGeom prst="rect">
                        <a:avLst/>
                      </a:prstGeom>
                      <a:noFill/>
                      <a:ln>
                        <a:noFill/>
                      </a:ln>
                      <a:effectLst/>
                    </p:spPr>
                  </p:pic>
                </p:oleObj>
              </mc:Fallback>
            </mc:AlternateContent>
          </a:graphicData>
        </a:graphic>
      </p:graphicFrame>
      <p:pic>
        <p:nvPicPr>
          <p:cNvPr id="1027" name="Picture 1">
            <a:extLst>
              <a:ext uri="{FF2B5EF4-FFF2-40B4-BE49-F238E27FC236}">
                <a16:creationId xmlns:a16="http://schemas.microsoft.com/office/drawing/2014/main" id="{C92D7794-77D5-4D3E-A155-B55FE85240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2487" y="4843742"/>
            <a:ext cx="1868633" cy="6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49256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A9A92-F73F-6D4D-9DB2-C23E1B4A9359}"/>
              </a:ext>
            </a:extLst>
          </p:cNvPr>
          <p:cNvSpPr>
            <a:spLocks noGrp="1"/>
          </p:cNvSpPr>
          <p:nvPr>
            <p:ph type="title"/>
          </p:nvPr>
        </p:nvSpPr>
        <p:spPr/>
        <p:txBody>
          <a:bodyPr/>
          <a:lstStyle/>
          <a:p>
            <a:r>
              <a:rPr lang="es-ES" dirty="0"/>
              <a:t>UNIT 5. </a:t>
            </a:r>
            <a:r>
              <a:rPr lang="ro-RO" dirty="0"/>
              <a:t>PIPELINE</a:t>
            </a:r>
            <a:endParaRPr lang="es-ES" dirty="0"/>
          </a:p>
        </p:txBody>
      </p:sp>
      <p:sp>
        <p:nvSpPr>
          <p:cNvPr id="3" name="TextBox 17">
            <a:extLst>
              <a:ext uri="{FF2B5EF4-FFF2-40B4-BE49-F238E27FC236}">
                <a16:creationId xmlns:a16="http://schemas.microsoft.com/office/drawing/2014/main" id="{D711F88E-A6C5-1A4B-B3E9-219C3BD61E5A}"/>
              </a:ext>
            </a:extLst>
          </p:cNvPr>
          <p:cNvSpPr txBox="1"/>
          <p:nvPr/>
        </p:nvSpPr>
        <p:spPr>
          <a:xfrm>
            <a:off x="4478575" y="180106"/>
            <a:ext cx="749018"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Practice</a:t>
            </a:r>
          </a:p>
        </p:txBody>
      </p:sp>
      <p:sp>
        <p:nvSpPr>
          <p:cNvPr id="4" name="TextBox 20">
            <a:extLst>
              <a:ext uri="{FF2B5EF4-FFF2-40B4-BE49-F238E27FC236}">
                <a16:creationId xmlns:a16="http://schemas.microsoft.com/office/drawing/2014/main" id="{7B04F16F-1463-0A4E-B329-468046A9A6F6}"/>
              </a:ext>
            </a:extLst>
          </p:cNvPr>
          <p:cNvSpPr txBox="1"/>
          <p:nvPr/>
        </p:nvSpPr>
        <p:spPr>
          <a:xfrm>
            <a:off x="5227593" y="175753"/>
            <a:ext cx="916326"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Assessment</a:t>
            </a:r>
          </a:p>
        </p:txBody>
      </p:sp>
      <p:sp>
        <p:nvSpPr>
          <p:cNvPr id="5" name="TextBox 11">
            <a:extLst>
              <a:ext uri="{FF2B5EF4-FFF2-40B4-BE49-F238E27FC236}">
                <a16:creationId xmlns:a16="http://schemas.microsoft.com/office/drawing/2014/main" id="{4A0243E2-4404-6441-BB28-C0B820569CE3}"/>
              </a:ext>
            </a:extLst>
          </p:cNvPr>
          <p:cNvSpPr txBox="1"/>
          <p:nvPr/>
        </p:nvSpPr>
        <p:spPr>
          <a:xfrm>
            <a:off x="3863245" y="180106"/>
            <a:ext cx="567221"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Home</a:t>
            </a:r>
          </a:p>
        </p:txBody>
      </p:sp>
      <p:pic>
        <p:nvPicPr>
          <p:cNvPr id="6" name="Picture 12">
            <a:hlinkClick r:id="rId2" action="ppaction://hlinksldjump"/>
            <a:extLst>
              <a:ext uri="{FF2B5EF4-FFF2-40B4-BE49-F238E27FC236}">
                <a16:creationId xmlns:a16="http://schemas.microsoft.com/office/drawing/2014/main" id="{75CD45BA-9196-824E-8F73-BA1FA93F1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365" y="93141"/>
            <a:ext cx="328833" cy="328833"/>
          </a:xfrm>
          <a:prstGeom prst="rect">
            <a:avLst/>
          </a:prstGeom>
        </p:spPr>
      </p:pic>
      <p:pic>
        <p:nvPicPr>
          <p:cNvPr id="7" name="Picture 13">
            <a:extLst>
              <a:ext uri="{FF2B5EF4-FFF2-40B4-BE49-F238E27FC236}">
                <a16:creationId xmlns:a16="http://schemas.microsoft.com/office/drawing/2014/main" id="{9F91E71E-695B-4E45-BF5F-6F4A39B8B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7883" y="78560"/>
            <a:ext cx="329209" cy="329209"/>
          </a:xfrm>
          <a:prstGeom prst="rect">
            <a:avLst/>
          </a:prstGeom>
        </p:spPr>
      </p:pic>
      <p:pic>
        <p:nvPicPr>
          <p:cNvPr id="8" name="Picture 14">
            <a:hlinkClick r:id="rId5" action="ppaction://hlinksldjump"/>
            <a:extLst>
              <a:ext uri="{FF2B5EF4-FFF2-40B4-BE49-F238E27FC236}">
                <a16:creationId xmlns:a16="http://schemas.microsoft.com/office/drawing/2014/main" id="{61945DA5-A664-254A-9328-32E8812B6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794" y="92765"/>
            <a:ext cx="329209" cy="329209"/>
          </a:xfrm>
          <a:prstGeom prst="rect">
            <a:avLst/>
          </a:prstGeom>
        </p:spPr>
      </p:pic>
      <p:sp>
        <p:nvSpPr>
          <p:cNvPr id="12" name="TextBox 7">
            <a:extLst>
              <a:ext uri="{FF2B5EF4-FFF2-40B4-BE49-F238E27FC236}">
                <a16:creationId xmlns:a16="http://schemas.microsoft.com/office/drawing/2014/main" id="{6EF6B578-B4E2-4BA3-B9CB-4268B4DFB980}"/>
              </a:ext>
            </a:extLst>
          </p:cNvPr>
          <p:cNvSpPr txBox="1"/>
          <p:nvPr/>
        </p:nvSpPr>
        <p:spPr>
          <a:xfrm>
            <a:off x="927653" y="982317"/>
            <a:ext cx="3202388" cy="2123658"/>
          </a:xfrm>
          <a:prstGeom prst="rect">
            <a:avLst/>
          </a:prstGeom>
          <a:noFill/>
        </p:spPr>
        <p:txBody>
          <a:bodyPr wrap="square" rtlCol="0">
            <a:spAutoFit/>
          </a:bodyPr>
          <a:lstStyle/>
          <a:p>
            <a:r>
              <a:rPr lang="ro-RO" sz="1200" b="1" dirty="0">
                <a:solidFill>
                  <a:srgbClr val="363346"/>
                </a:solidFill>
                <a:latin typeface="Dosis" panose="02010503020202060003" pitchFamily="2" charset="0"/>
              </a:rPr>
              <a:t>WELDING END PIECE WITH FLANGE TO THE PIPE</a:t>
            </a:r>
            <a:r>
              <a:rPr lang="en-US" sz="1200" b="1" dirty="0">
                <a:solidFill>
                  <a:srgbClr val="363346"/>
                </a:solidFill>
                <a:latin typeface="Dosis" panose="02010503020202060003" pitchFamily="2" charset="0"/>
              </a:rPr>
              <a:t> -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Sometimes it is necessary to </a:t>
            </a:r>
            <a:r>
              <a:rPr lang="en-US" sz="1200" dirty="0" err="1">
                <a:solidFill>
                  <a:srgbClr val="828282"/>
                </a:solidFill>
                <a:latin typeface="Calibri" panose="020F0502020204030204" pitchFamily="34" charset="0"/>
                <a:cs typeface="Helvetica Neue"/>
              </a:rPr>
              <a:t>conenct</a:t>
            </a:r>
            <a:r>
              <a:rPr lang="en-US" sz="1200" dirty="0">
                <a:solidFill>
                  <a:srgbClr val="828282"/>
                </a:solidFill>
                <a:latin typeface="Calibri" panose="020F0502020204030204" pitchFamily="34" charset="0"/>
                <a:cs typeface="Helvetica Neue"/>
              </a:rPr>
              <a:t> two ends of pipes by using mechanical methods. The most used solution is to use end pieces with flanges which are welded to the ends of the pipes. There are many design solutions for such technology of joining: lap joint flange, neck flange, slip on flange, etc..</a:t>
            </a:r>
          </a:p>
          <a:p>
            <a:r>
              <a:rPr lang="en-US" sz="1200" dirty="0">
                <a:solidFill>
                  <a:srgbClr val="828282"/>
                </a:solidFill>
                <a:latin typeface="Calibri" panose="020F0502020204030204" pitchFamily="34" charset="0"/>
              </a:rPr>
              <a:t>Materials: </a:t>
            </a:r>
            <a:r>
              <a:rPr lang="en-US" sz="1200" dirty="0">
                <a:solidFill>
                  <a:srgbClr val="828282"/>
                </a:solidFill>
              </a:rPr>
              <a:t>L415 ME PSL 2, eq. to X60</a:t>
            </a:r>
          </a:p>
        </p:txBody>
      </p:sp>
      <p:graphicFrame>
        <p:nvGraphicFramePr>
          <p:cNvPr id="15" name="Tabel 3">
            <a:extLst>
              <a:ext uri="{FF2B5EF4-FFF2-40B4-BE49-F238E27FC236}">
                <a16:creationId xmlns:a16="http://schemas.microsoft.com/office/drawing/2014/main" id="{D55503D7-0936-4CB9-B0D1-7B766309F35F}"/>
              </a:ext>
            </a:extLst>
          </p:cNvPr>
          <p:cNvGraphicFramePr>
            <a:graphicFrameLocks noGrp="1"/>
          </p:cNvGraphicFramePr>
          <p:nvPr>
            <p:extLst>
              <p:ext uri="{D42A27DB-BD31-4B8C-83A1-F6EECF244321}">
                <p14:modId xmlns:p14="http://schemas.microsoft.com/office/powerpoint/2010/main" val="3411905704"/>
              </p:ext>
            </p:extLst>
          </p:nvPr>
        </p:nvGraphicFramePr>
        <p:xfrm>
          <a:off x="927649" y="4406453"/>
          <a:ext cx="3711026" cy="926378"/>
        </p:xfrm>
        <a:graphic>
          <a:graphicData uri="http://schemas.openxmlformats.org/drawingml/2006/table">
            <a:tbl>
              <a:tblPr firstRow="1" bandRow="1">
                <a:tableStyleId>{21E4AEA4-8DFA-4A89-87EB-49C32662AFE0}</a:tableStyleId>
              </a:tblPr>
              <a:tblGrid>
                <a:gridCol w="753268">
                  <a:extLst>
                    <a:ext uri="{9D8B030D-6E8A-4147-A177-3AD203B41FA5}">
                      <a16:colId xmlns:a16="http://schemas.microsoft.com/office/drawing/2014/main" val="1882468942"/>
                    </a:ext>
                  </a:extLst>
                </a:gridCol>
                <a:gridCol w="500873">
                  <a:extLst>
                    <a:ext uri="{9D8B030D-6E8A-4147-A177-3AD203B41FA5}">
                      <a16:colId xmlns:a16="http://schemas.microsoft.com/office/drawing/2014/main" val="3204640079"/>
                    </a:ext>
                  </a:extLst>
                </a:gridCol>
                <a:gridCol w="401985">
                  <a:extLst>
                    <a:ext uri="{9D8B030D-6E8A-4147-A177-3AD203B41FA5}">
                      <a16:colId xmlns:a16="http://schemas.microsoft.com/office/drawing/2014/main" val="3643200633"/>
                    </a:ext>
                  </a:extLst>
                </a:gridCol>
                <a:gridCol w="485916">
                  <a:extLst>
                    <a:ext uri="{9D8B030D-6E8A-4147-A177-3AD203B41FA5}">
                      <a16:colId xmlns:a16="http://schemas.microsoft.com/office/drawing/2014/main" val="1505062925"/>
                    </a:ext>
                  </a:extLst>
                </a:gridCol>
                <a:gridCol w="450577">
                  <a:extLst>
                    <a:ext uri="{9D8B030D-6E8A-4147-A177-3AD203B41FA5}">
                      <a16:colId xmlns:a16="http://schemas.microsoft.com/office/drawing/2014/main" val="423217185"/>
                    </a:ext>
                  </a:extLst>
                </a:gridCol>
                <a:gridCol w="450577">
                  <a:extLst>
                    <a:ext uri="{9D8B030D-6E8A-4147-A177-3AD203B41FA5}">
                      <a16:colId xmlns:a16="http://schemas.microsoft.com/office/drawing/2014/main" val="3384276532"/>
                    </a:ext>
                  </a:extLst>
                </a:gridCol>
                <a:gridCol w="667830">
                  <a:extLst>
                    <a:ext uri="{9D8B030D-6E8A-4147-A177-3AD203B41FA5}">
                      <a16:colId xmlns:a16="http://schemas.microsoft.com/office/drawing/2014/main" val="4147765311"/>
                    </a:ext>
                  </a:extLst>
                </a:gridCol>
              </a:tblGrid>
              <a:tr h="189096">
                <a:tc rowSpan="2">
                  <a:txBody>
                    <a:bodyPr/>
                    <a:lstStyle/>
                    <a:p>
                      <a:r>
                        <a:rPr lang="ro-RO" sz="900" dirty="0"/>
                        <a:t>Grade</a:t>
                      </a:r>
                      <a:endParaRPr lang="ro-RO" sz="900" dirty="0">
                        <a:solidFill>
                          <a:schemeClr val="bg1"/>
                        </a:solidFill>
                        <a:latin typeface="+mn-lt"/>
                      </a:endParaRPr>
                    </a:p>
                  </a:txBody>
                  <a:tcPr>
                    <a:solidFill>
                      <a:srgbClr val="D01F58"/>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Chemical composition, %</a:t>
                      </a:r>
                      <a:endParaRPr lang="en-US" sz="900" b="1" dirty="0">
                        <a:latin typeface="+mn-lt"/>
                        <a:ea typeface="Times New Roman" panose="02020603050405020304" pitchFamily="18" charset="0"/>
                      </a:endParaRPr>
                    </a:p>
                  </a:txBody>
                  <a:tcPr>
                    <a:solidFill>
                      <a:srgbClr val="D01F58"/>
                    </a:solidFill>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dirty="0">
                        <a:latin typeface="+mn-lt"/>
                        <a:ea typeface="Times New Roman" panose="02020603050405020304" pitchFamily="18" charset="0"/>
                      </a:endParaRPr>
                    </a:p>
                  </a:txBody>
                  <a:tcPr>
                    <a:solidFill>
                      <a:srgbClr val="D01F5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dirty="0">
                        <a:latin typeface="+mn-lt"/>
                        <a:ea typeface="Times New Roman" panose="02020603050405020304" pitchFamily="18" charset="0"/>
                      </a:endParaRPr>
                    </a:p>
                  </a:txBody>
                  <a:tcPr>
                    <a:solidFill>
                      <a:srgbClr val="D01F58"/>
                    </a:solidFill>
                  </a:tcPr>
                </a:tc>
                <a:extLst>
                  <a:ext uri="{0D108BD9-81ED-4DB2-BD59-A6C34878D82A}">
                    <a16:rowId xmlns:a16="http://schemas.microsoft.com/office/drawing/2014/main" val="3107521972"/>
                  </a:ext>
                </a:extLst>
              </a:tr>
              <a:tr h="263746">
                <a:tc vMerge="1">
                  <a:txBody>
                    <a:bodyPr/>
                    <a:lstStyle/>
                    <a:p>
                      <a:endParaRPr lang="ro-RO" dirty="0"/>
                    </a:p>
                  </a:txBody>
                  <a:tcPr/>
                </a:tc>
                <a:tc>
                  <a:txBody>
                    <a:bodyPr/>
                    <a:lstStyle/>
                    <a:p>
                      <a:pPr algn="just">
                        <a:lnSpc>
                          <a:spcPct val="150000"/>
                        </a:lnSpc>
                        <a:spcAft>
                          <a:spcPts val="0"/>
                        </a:spcAft>
                      </a:pPr>
                      <a:r>
                        <a:rPr lang="en-US" sz="900" b="1" dirty="0">
                          <a:effectLst/>
                        </a:rPr>
                        <a:t>C≤</a:t>
                      </a:r>
                      <a:endParaRPr lang="ro-RO" sz="900" b="1"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Si≤</a:t>
                      </a:r>
                      <a:endParaRPr lang="ro-RO" sz="900" b="1"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Mn</a:t>
                      </a:r>
                      <a:endParaRPr lang="ro-RO" sz="900" b="1"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P≤</a:t>
                      </a:r>
                      <a:endParaRPr lang="ro-RO" sz="900" b="1"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a:t>
                      </a:r>
                      <a:endParaRPr lang="ro-RO" sz="900" b="1"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V+</a:t>
                      </a:r>
                      <a:r>
                        <a:rPr lang="en-US" sz="900" b="1" dirty="0">
                          <a:effectLst/>
                        </a:rPr>
                        <a:t>N</a:t>
                      </a:r>
                      <a:r>
                        <a:rPr lang="ro-RO" sz="900" b="1" dirty="0" err="1">
                          <a:effectLst/>
                        </a:rPr>
                        <a:t>b+Ti</a:t>
                      </a:r>
                      <a:r>
                        <a:rPr lang="en-US" sz="900" b="1" dirty="0">
                          <a:effectLst/>
                        </a:rPr>
                        <a:t>≤</a:t>
                      </a:r>
                      <a:endParaRPr lang="ro-RO" sz="90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34032">
                <a:tc>
                  <a:txBody>
                    <a:bodyPr/>
                    <a:lstStyle/>
                    <a:p>
                      <a:r>
                        <a:rPr lang="es-ES" sz="900" dirty="0"/>
                        <a:t>PSL1, Grade X52</a:t>
                      </a:r>
                      <a:endParaRPr lang="ro-RO" sz="900" dirty="0"/>
                    </a:p>
                  </a:txBody>
                  <a:tcPr/>
                </a:tc>
                <a:tc>
                  <a:txBody>
                    <a:bodyPr/>
                    <a:lstStyle/>
                    <a:p>
                      <a:pPr algn="just">
                        <a:lnSpc>
                          <a:spcPct val="150000"/>
                        </a:lnSpc>
                        <a:spcAft>
                          <a:spcPts val="0"/>
                        </a:spcAft>
                      </a:pPr>
                      <a:r>
                        <a:rPr lang="es-ES" sz="900" dirty="0">
                          <a:effectLst/>
                        </a:rPr>
                        <a:t>0,28</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s-ES" sz="900" dirty="0">
                          <a:effectLst/>
                        </a:rPr>
                        <a:t>-</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s-ES" sz="900" dirty="0">
                          <a:effectLst/>
                        </a:rPr>
                        <a:t>1,30</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s-ES" sz="900" dirty="0">
                          <a:effectLst/>
                        </a:rPr>
                        <a:t>0,03</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s-ES" sz="900" dirty="0">
                          <a:effectLst/>
                        </a:rPr>
                        <a:t>0,03</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s-ES" sz="900" dirty="0">
                          <a:effectLst/>
                        </a:rPr>
                        <a:t>0,15</a:t>
                      </a:r>
                      <a:endParaRPr lang="ro-RO" sz="9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pic>
        <p:nvPicPr>
          <p:cNvPr id="21" name="Imagine 20">
            <a:extLst>
              <a:ext uri="{FF2B5EF4-FFF2-40B4-BE49-F238E27FC236}">
                <a16:creationId xmlns:a16="http://schemas.microsoft.com/office/drawing/2014/main" id="{3A67566D-36CA-497C-9FF4-B1A3ADB46051}"/>
              </a:ext>
            </a:extLst>
          </p:cNvPr>
          <p:cNvPicPr>
            <a:picLocks noChangeAspect="1"/>
          </p:cNvPicPr>
          <p:nvPr/>
        </p:nvPicPr>
        <p:blipFill>
          <a:blip r:embed="rId7"/>
          <a:stretch>
            <a:fillRect/>
          </a:stretch>
        </p:blipFill>
        <p:spPr>
          <a:xfrm>
            <a:off x="4638675" y="5068970"/>
            <a:ext cx="4157662" cy="1589005"/>
          </a:xfrm>
          <a:prstGeom prst="rect">
            <a:avLst/>
          </a:prstGeom>
        </p:spPr>
      </p:pic>
      <p:pic>
        <p:nvPicPr>
          <p:cNvPr id="25" name="Imagine 24">
            <a:extLst>
              <a:ext uri="{FF2B5EF4-FFF2-40B4-BE49-F238E27FC236}">
                <a16:creationId xmlns:a16="http://schemas.microsoft.com/office/drawing/2014/main" id="{1CFE338B-0DDA-4A56-A260-A10A80209F65}"/>
              </a:ext>
            </a:extLst>
          </p:cNvPr>
          <p:cNvPicPr>
            <a:picLocks noChangeAspect="1"/>
          </p:cNvPicPr>
          <p:nvPr/>
        </p:nvPicPr>
        <p:blipFill>
          <a:blip r:embed="rId8"/>
          <a:stretch>
            <a:fillRect/>
          </a:stretch>
        </p:blipFill>
        <p:spPr>
          <a:xfrm>
            <a:off x="4638675" y="1171575"/>
            <a:ext cx="4191269" cy="1689019"/>
          </a:xfrm>
          <a:prstGeom prst="rect">
            <a:avLst/>
          </a:prstGeom>
        </p:spPr>
      </p:pic>
      <p:pic>
        <p:nvPicPr>
          <p:cNvPr id="26" name="Imagine 25">
            <a:extLst>
              <a:ext uri="{FF2B5EF4-FFF2-40B4-BE49-F238E27FC236}">
                <a16:creationId xmlns:a16="http://schemas.microsoft.com/office/drawing/2014/main" id="{3709E8FA-7986-41A0-B224-343C9BE68F25}"/>
              </a:ext>
            </a:extLst>
          </p:cNvPr>
          <p:cNvPicPr>
            <a:picLocks noChangeAspect="1"/>
          </p:cNvPicPr>
          <p:nvPr/>
        </p:nvPicPr>
        <p:blipFill>
          <a:blip r:embed="rId9"/>
          <a:stretch>
            <a:fillRect/>
          </a:stretch>
        </p:blipFill>
        <p:spPr>
          <a:xfrm>
            <a:off x="4638675" y="3017922"/>
            <a:ext cx="4216805" cy="2032490"/>
          </a:xfrm>
          <a:prstGeom prst="rect">
            <a:avLst/>
          </a:prstGeom>
        </p:spPr>
      </p:pic>
    </p:spTree>
    <p:extLst>
      <p:ext uri="{BB962C8B-B14F-4D97-AF65-F5344CB8AC3E}">
        <p14:creationId xmlns:p14="http://schemas.microsoft.com/office/powerpoint/2010/main" val="315012077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A9A92-F73F-6D4D-9DB2-C23E1B4A9359}"/>
              </a:ext>
            </a:extLst>
          </p:cNvPr>
          <p:cNvSpPr>
            <a:spLocks noGrp="1"/>
          </p:cNvSpPr>
          <p:nvPr>
            <p:ph type="title"/>
          </p:nvPr>
        </p:nvSpPr>
        <p:spPr/>
        <p:txBody>
          <a:bodyPr/>
          <a:lstStyle/>
          <a:p>
            <a:r>
              <a:rPr lang="es-ES" dirty="0"/>
              <a:t>UNIT 5. </a:t>
            </a:r>
            <a:r>
              <a:rPr lang="ro-RO" dirty="0"/>
              <a:t>PIPELINE</a:t>
            </a:r>
            <a:endParaRPr lang="es-ES" dirty="0"/>
          </a:p>
        </p:txBody>
      </p:sp>
      <p:sp>
        <p:nvSpPr>
          <p:cNvPr id="3" name="TextBox 17">
            <a:extLst>
              <a:ext uri="{FF2B5EF4-FFF2-40B4-BE49-F238E27FC236}">
                <a16:creationId xmlns:a16="http://schemas.microsoft.com/office/drawing/2014/main" id="{D711F88E-A6C5-1A4B-B3E9-219C3BD61E5A}"/>
              </a:ext>
            </a:extLst>
          </p:cNvPr>
          <p:cNvSpPr txBox="1"/>
          <p:nvPr/>
        </p:nvSpPr>
        <p:spPr>
          <a:xfrm>
            <a:off x="4478575" y="180106"/>
            <a:ext cx="749018"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Practice</a:t>
            </a:r>
          </a:p>
        </p:txBody>
      </p:sp>
      <p:sp>
        <p:nvSpPr>
          <p:cNvPr id="4" name="TextBox 20">
            <a:extLst>
              <a:ext uri="{FF2B5EF4-FFF2-40B4-BE49-F238E27FC236}">
                <a16:creationId xmlns:a16="http://schemas.microsoft.com/office/drawing/2014/main" id="{7B04F16F-1463-0A4E-B329-468046A9A6F6}"/>
              </a:ext>
            </a:extLst>
          </p:cNvPr>
          <p:cNvSpPr txBox="1"/>
          <p:nvPr/>
        </p:nvSpPr>
        <p:spPr>
          <a:xfrm>
            <a:off x="5227593" y="175753"/>
            <a:ext cx="916326"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Assessment</a:t>
            </a:r>
          </a:p>
        </p:txBody>
      </p:sp>
      <p:sp>
        <p:nvSpPr>
          <p:cNvPr id="5" name="TextBox 11">
            <a:extLst>
              <a:ext uri="{FF2B5EF4-FFF2-40B4-BE49-F238E27FC236}">
                <a16:creationId xmlns:a16="http://schemas.microsoft.com/office/drawing/2014/main" id="{4A0243E2-4404-6441-BB28-C0B820569CE3}"/>
              </a:ext>
            </a:extLst>
          </p:cNvPr>
          <p:cNvSpPr txBox="1"/>
          <p:nvPr/>
        </p:nvSpPr>
        <p:spPr>
          <a:xfrm>
            <a:off x="3863245" y="180106"/>
            <a:ext cx="567221" cy="246221"/>
          </a:xfrm>
          <a:prstGeom prst="rect">
            <a:avLst/>
          </a:prstGeom>
          <a:noFill/>
        </p:spPr>
        <p:txBody>
          <a:bodyPr wrap="square" rtlCol="0">
            <a:spAutoFit/>
          </a:bodyPr>
          <a:lstStyle/>
          <a:p>
            <a:pPr algn="ctr"/>
            <a:r>
              <a:rPr lang="en-US" sz="10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Home</a:t>
            </a:r>
          </a:p>
        </p:txBody>
      </p:sp>
      <p:pic>
        <p:nvPicPr>
          <p:cNvPr id="6" name="Picture 12">
            <a:hlinkClick r:id="rId2" action="ppaction://hlinksldjump"/>
            <a:extLst>
              <a:ext uri="{FF2B5EF4-FFF2-40B4-BE49-F238E27FC236}">
                <a16:creationId xmlns:a16="http://schemas.microsoft.com/office/drawing/2014/main" id="{75CD45BA-9196-824E-8F73-BA1FA93F1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365" y="93141"/>
            <a:ext cx="328833" cy="328833"/>
          </a:xfrm>
          <a:prstGeom prst="rect">
            <a:avLst/>
          </a:prstGeom>
        </p:spPr>
      </p:pic>
      <p:pic>
        <p:nvPicPr>
          <p:cNvPr id="7" name="Picture 13">
            <a:extLst>
              <a:ext uri="{FF2B5EF4-FFF2-40B4-BE49-F238E27FC236}">
                <a16:creationId xmlns:a16="http://schemas.microsoft.com/office/drawing/2014/main" id="{9F91E71E-695B-4E45-BF5F-6F4A39B8B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7883" y="78560"/>
            <a:ext cx="329209" cy="329209"/>
          </a:xfrm>
          <a:prstGeom prst="rect">
            <a:avLst/>
          </a:prstGeom>
        </p:spPr>
      </p:pic>
      <p:pic>
        <p:nvPicPr>
          <p:cNvPr id="8" name="Picture 14">
            <a:hlinkClick r:id="rId5" action="ppaction://hlinksldjump"/>
            <a:extLst>
              <a:ext uri="{FF2B5EF4-FFF2-40B4-BE49-F238E27FC236}">
                <a16:creationId xmlns:a16="http://schemas.microsoft.com/office/drawing/2014/main" id="{61945DA5-A664-254A-9328-32E8812B6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794" y="92765"/>
            <a:ext cx="329209" cy="329209"/>
          </a:xfrm>
          <a:prstGeom prst="rect">
            <a:avLst/>
          </a:prstGeom>
        </p:spPr>
      </p:pic>
      <p:sp>
        <p:nvSpPr>
          <p:cNvPr id="22" name="TextBox 7">
            <a:extLst>
              <a:ext uri="{FF2B5EF4-FFF2-40B4-BE49-F238E27FC236}">
                <a16:creationId xmlns:a16="http://schemas.microsoft.com/office/drawing/2014/main" id="{7E1FE99B-C64B-4038-B8E6-9057728932CD}"/>
              </a:ext>
            </a:extLst>
          </p:cNvPr>
          <p:cNvSpPr txBox="1"/>
          <p:nvPr/>
        </p:nvSpPr>
        <p:spPr>
          <a:xfrm>
            <a:off x="927652" y="982317"/>
            <a:ext cx="7263848"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WELDING END PIECE WITH FLANGE TO THE PIPE </a:t>
            </a:r>
            <a:r>
              <a:rPr lang="ro-RO" sz="1200" b="1" dirty="0">
                <a:latin typeface="Dosis" panose="02010503020202060003" pitchFamily="2" charset="0"/>
              </a:rPr>
              <a:t>– WPS WELD (</a:t>
            </a:r>
            <a:r>
              <a:rPr lang="ro-RO" sz="1200" b="1" dirty="0" err="1">
                <a:latin typeface="Dosis" panose="02010503020202060003" pitchFamily="2" charset="0"/>
              </a:rPr>
              <a:t>butt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pipe </a:t>
            </a:r>
            <a:r>
              <a:rPr lang="ro-RO" sz="1200" b="1" dirty="0" err="1">
                <a:latin typeface="Dosis" panose="02010503020202060003" pitchFamily="2" charset="0"/>
              </a:rPr>
              <a:t>to</a:t>
            </a:r>
            <a:r>
              <a:rPr lang="ro-RO" sz="1200" b="1" dirty="0">
                <a:latin typeface="Dosis" panose="02010503020202060003" pitchFamily="2" charset="0"/>
              </a:rPr>
              <a:t>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end</a:t>
            </a:r>
            <a:r>
              <a:rPr lang="ro-RO" sz="1200" b="1" dirty="0">
                <a:latin typeface="Dosis" panose="02010503020202060003" pitchFamily="2" charset="0"/>
              </a:rPr>
              <a:t> </a:t>
            </a:r>
            <a:r>
              <a:rPr lang="ro-RO" sz="1200" b="1" dirty="0" err="1">
                <a:latin typeface="Dosis" panose="02010503020202060003" pitchFamily="2" charset="0"/>
              </a:rPr>
              <a:t>piece</a:t>
            </a:r>
            <a:r>
              <a:rPr lang="ro-RO" sz="1200" b="1" dirty="0">
                <a:latin typeface="Dosis" panose="02010503020202060003" pitchFamily="2" charset="0"/>
              </a:rPr>
              <a:t>)</a:t>
            </a:r>
            <a:endParaRPr lang="en-US" sz="1200" b="1" dirty="0">
              <a:latin typeface="Dosis" panose="02010503020202060003" pitchFamily="2" charset="0"/>
            </a:endParaRPr>
          </a:p>
        </p:txBody>
      </p:sp>
      <p:graphicFrame>
        <p:nvGraphicFramePr>
          <p:cNvPr id="23" name="Tabel 22">
            <a:extLst>
              <a:ext uri="{FF2B5EF4-FFF2-40B4-BE49-F238E27FC236}">
                <a16:creationId xmlns:a16="http://schemas.microsoft.com/office/drawing/2014/main" id="{F50EF643-D4A5-4126-8DE4-6428EB1074F4}"/>
              </a:ext>
            </a:extLst>
          </p:cNvPr>
          <p:cNvGraphicFramePr>
            <a:graphicFrameLocks noGrp="1"/>
          </p:cNvGraphicFramePr>
          <p:nvPr>
            <p:extLst>
              <p:ext uri="{D42A27DB-BD31-4B8C-83A1-F6EECF244321}">
                <p14:modId xmlns:p14="http://schemas.microsoft.com/office/powerpoint/2010/main" val="1160927194"/>
              </p:ext>
            </p:extLst>
          </p:nvPr>
        </p:nvGraphicFramePr>
        <p:xfrm>
          <a:off x="168584" y="1449175"/>
          <a:ext cx="6999132" cy="342900"/>
        </p:xfrm>
        <a:graphic>
          <a:graphicData uri="http://schemas.openxmlformats.org/drawingml/2006/table">
            <a:tbl>
              <a:tblPr firstRow="1" firstCol="1" bandRow="1">
                <a:tableStyleId>{00A15C55-8517-42AA-B614-E9B94910E393}</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gridSpan="3">
                  <a:txBody>
                    <a:bodyPr/>
                    <a:lstStyle/>
                    <a:p>
                      <a:pPr>
                        <a:lnSpc>
                          <a:spcPct val="107000"/>
                        </a:lnSpc>
                        <a:spcAft>
                          <a:spcPts val="0"/>
                        </a:spcAft>
                      </a:pPr>
                      <a:r>
                        <a:rPr lang="en-US" sz="1100" dirty="0">
                          <a:effectLst/>
                        </a:rPr>
                        <a:t>1</a:t>
                      </a:r>
                      <a:r>
                        <a:rPr lang="ro-RO" sz="1100" dirty="0">
                          <a:effectLst/>
                        </a:rPr>
                        <a:t>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24" name="Tabel 23">
            <a:extLst>
              <a:ext uri="{FF2B5EF4-FFF2-40B4-BE49-F238E27FC236}">
                <a16:creationId xmlns:a16="http://schemas.microsoft.com/office/drawing/2014/main" id="{7FE5BF30-6B70-4750-A2D3-14593052D63B}"/>
              </a:ext>
            </a:extLst>
          </p:cNvPr>
          <p:cNvGraphicFramePr>
            <a:graphicFrameLocks noGrp="1"/>
          </p:cNvGraphicFramePr>
          <p:nvPr>
            <p:extLst>
              <p:ext uri="{D42A27DB-BD31-4B8C-83A1-F6EECF244321}">
                <p14:modId xmlns:p14="http://schemas.microsoft.com/office/powerpoint/2010/main" val="1440250486"/>
              </p:ext>
            </p:extLst>
          </p:nvPr>
        </p:nvGraphicFramePr>
        <p:xfrm>
          <a:off x="164984" y="1819157"/>
          <a:ext cx="7002732" cy="1758837"/>
        </p:xfrm>
        <a:graphic>
          <a:graphicData uri="http://schemas.openxmlformats.org/drawingml/2006/table">
            <a:tbl>
              <a:tblPr firstRow="1" firstCol="1" bandRow="1">
                <a:tableStyleId>{00A15C55-8517-42AA-B614-E9B94910E393}</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extLst>
                  <a:ext uri="{0D108BD9-81ED-4DB2-BD59-A6C34878D82A}">
                    <a16:rowId xmlns:a16="http://schemas.microsoft.com/office/drawing/2014/main" val="1734635945"/>
                  </a:ext>
                </a:extLst>
              </a:tr>
              <a:tr h="92628">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1000" b="0" dirty="0">
                          <a:effectLst/>
                          <a:latin typeface="Calibri" panose="020F0502020204030204" pitchFamily="34" charset="0"/>
                          <a:ea typeface="Calibri" panose="020F0502020204030204" pitchFamily="34" charset="0"/>
                          <a:cs typeface="Times New Roman" panose="02020603050405020304" pitchFamily="18" charset="0"/>
                        </a:rPr>
                        <a:t>Madrid</a:t>
                      </a: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r>
                        <a:rPr lang="es-ES" sz="900" dirty="0"/>
                        <a:t>API 5L - PSL1, Grade X52</a:t>
                      </a:r>
                      <a:endParaRPr lang="ro-RO" sz="900" dirty="0"/>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t>
                      </a:r>
                      <a:r>
                        <a:rPr lang="ro-RO" sz="900" dirty="0" err="1">
                          <a:effectLst/>
                        </a:rPr>
                        <a:t>ip</a:t>
                      </a:r>
                      <a:r>
                        <a:rPr lang="en-US" sz="900" dirty="0">
                          <a:effectLst/>
                        </a:rPr>
                        <a:t>es: </a:t>
                      </a:r>
                      <a:r>
                        <a:rPr lang="ro-RO" sz="900" dirty="0">
                          <a:effectLst/>
                        </a:rPr>
                        <a:t>15</a:t>
                      </a:r>
                      <a:r>
                        <a:rPr lang="en-US" sz="900" dirty="0">
                          <a:effectLst/>
                        </a:rPr>
                        <a:t> to </a:t>
                      </a:r>
                      <a:r>
                        <a:rPr lang="ro-RO" sz="900" dirty="0">
                          <a:effectLst/>
                        </a:rPr>
                        <a:t>15 </a:t>
                      </a:r>
                      <a:r>
                        <a:rPr lang="en-US" sz="900" dirty="0">
                          <a:effectLst/>
                        </a:rPr>
                        <a:t>mm</a:t>
                      </a:r>
                      <a:r>
                        <a:rPr lang="ro-RO" sz="900" dirty="0">
                          <a:effectLst/>
                        </a:rPr>
                        <a:t>, </a:t>
                      </a:r>
                      <a:r>
                        <a:rPr lang="ro-RO" sz="900" dirty="0" err="1">
                          <a:effectLst/>
                        </a:rPr>
                        <a:t>diameter</a:t>
                      </a:r>
                      <a:r>
                        <a:rPr lang="ro-RO" sz="900" dirty="0">
                          <a:effectLst/>
                        </a:rPr>
                        <a:t>: 500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a:txBody>
                    <a:bodyPr/>
                    <a:lstStyle/>
                    <a:p>
                      <a:pPr>
                        <a:lnSpc>
                          <a:spcPct val="107000"/>
                        </a:lnSpc>
                        <a:spcAft>
                          <a:spcPts val="0"/>
                        </a:spcAft>
                      </a:pPr>
                      <a:r>
                        <a:rPr lang="ro-RO" sz="900" dirty="0" err="1">
                          <a:effectLst/>
                        </a:rPr>
                        <a:t>Butt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PH</a:t>
                      </a:r>
                      <a:r>
                        <a:rPr lang="en-US" sz="900" dirty="0">
                          <a:effectLst/>
                        </a:rPr>
                        <a:t> (</a:t>
                      </a:r>
                      <a:r>
                        <a:rPr lang="ro-RO" sz="900" dirty="0" err="1">
                          <a:effectLst/>
                        </a:rPr>
                        <a:t>vertic</a:t>
                      </a:r>
                      <a:r>
                        <a:rPr lang="en-US" sz="900" dirty="0">
                          <a:effectLst/>
                        </a:rPr>
                        <a:t>al</a:t>
                      </a:r>
                      <a:r>
                        <a:rPr lang="ro-RO" sz="900" dirty="0">
                          <a:effectLst/>
                        </a:rPr>
                        <a:t> </a:t>
                      </a:r>
                      <a:r>
                        <a:rPr lang="ro-RO" sz="900" dirty="0" err="1">
                          <a:effectLst/>
                        </a:rPr>
                        <a:t>up</a:t>
                      </a:r>
                      <a:r>
                        <a:rPr lang="ro-RO" sz="900" dirty="0">
                          <a:effectLst/>
                        </a:rPr>
                        <a:t> on pipe</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solidFill>
                      <a:srgbClr val="D01F58"/>
                    </a:solidFill>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solidFill>
                      <a:srgbClr val="D01F58"/>
                    </a:solidFill>
                  </a:tcP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b="0" dirty="0">
                          <a:solidFill>
                            <a:schemeClr val="tx1"/>
                          </a:solidFill>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solidFill>
                      <a:srgbClr val="D01F58"/>
                    </a:solidFill>
                  </a:tcPr>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25" name="Tabel 24">
            <a:extLst>
              <a:ext uri="{FF2B5EF4-FFF2-40B4-BE49-F238E27FC236}">
                <a16:creationId xmlns:a16="http://schemas.microsoft.com/office/drawing/2014/main" id="{04AA1DBE-3784-40F4-B1DB-EA8A9A6DD247}"/>
              </a:ext>
            </a:extLst>
          </p:cNvPr>
          <p:cNvGraphicFramePr>
            <a:graphicFrameLocks noGrp="1"/>
          </p:cNvGraphicFramePr>
          <p:nvPr>
            <p:extLst>
              <p:ext uri="{D42A27DB-BD31-4B8C-83A1-F6EECF244321}">
                <p14:modId xmlns:p14="http://schemas.microsoft.com/office/powerpoint/2010/main" val="4164280010"/>
              </p:ext>
            </p:extLst>
          </p:nvPr>
        </p:nvGraphicFramePr>
        <p:xfrm>
          <a:off x="164984" y="3615996"/>
          <a:ext cx="6999133" cy="965073"/>
        </p:xfrm>
        <a:graphic>
          <a:graphicData uri="http://schemas.openxmlformats.org/drawingml/2006/table">
            <a:tbl>
              <a:tblPr firstRow="1" firstCol="1" bandRow="1">
                <a:tableStyleId>{00A15C55-8517-42AA-B614-E9B94910E393}</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extLst>
                  <a:ext uri="{0D108BD9-81ED-4DB2-BD59-A6C34878D82A}">
                    <a16:rowId xmlns:a16="http://schemas.microsoft.com/office/drawing/2014/main" val="2733360825"/>
                  </a:ext>
                </a:extLst>
              </a:tr>
              <a:tr h="54558">
                <a:tc>
                  <a:txBody>
                    <a:bodyPr/>
                    <a:lstStyle/>
                    <a:p>
                      <a:pPr algn="ctr">
                        <a:lnSpc>
                          <a:spcPct val="107000"/>
                        </a:lnSpc>
                        <a:spcAft>
                          <a:spcPts val="0"/>
                        </a:spcAft>
                      </a:pPr>
                      <a:r>
                        <a:rPr lang="en-US" sz="1000" dirty="0">
                          <a:effectLst/>
                        </a:rPr>
                        <a:t>1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spcAft>
                          <a:spcPts val="0"/>
                        </a:spcAft>
                      </a:pPr>
                      <a:r>
                        <a:rPr lang="es-ES" sz="1000" dirty="0">
                          <a:effectLst/>
                          <a:latin typeface="+mn-lt"/>
                          <a:ea typeface="Times New Roman" panose="02020603050405020304" pitchFamily="18" charset="0"/>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1</a:t>
                      </a:r>
                      <a:r>
                        <a:rPr lang="ro-RO" sz="1000" dirty="0">
                          <a:effectLst/>
                          <a:latin typeface="+mn-lt"/>
                          <a:ea typeface="Times New Roman" panose="02020603050405020304" pitchFamily="18" charset="0"/>
                        </a:rPr>
                        <a:t>.</a:t>
                      </a:r>
                      <a:r>
                        <a:rPr lang="es-ES" sz="1000" dirty="0">
                          <a:effectLst/>
                          <a:latin typeface="+mn-lt"/>
                          <a:ea typeface="Times New Roman" panose="02020603050405020304" pitchFamily="18" charset="0"/>
                        </a:rPr>
                        <a:t>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190</a:t>
                      </a:r>
                      <a:r>
                        <a:rPr lang="ro-RO" sz="1000" dirty="0">
                          <a:effectLst/>
                          <a:latin typeface="+mn-lt"/>
                          <a:ea typeface="Times New Roman" panose="02020603050405020304" pitchFamily="18" charset="0"/>
                        </a:rPr>
                        <a:t>-200</a:t>
                      </a: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22</a:t>
                      </a:r>
                      <a:r>
                        <a:rPr lang="ro-RO" sz="1000" dirty="0">
                          <a:effectLst/>
                          <a:latin typeface="+mn-lt"/>
                          <a:ea typeface="Times New Roman" panose="02020603050405020304" pitchFamily="18" charset="0"/>
                        </a:rPr>
                        <a:t>-23</a:t>
                      </a:r>
                    </a:p>
                  </a:txBody>
                  <a:tcPr marL="68580" marR="68580" marT="0" marB="0"/>
                </a:tc>
                <a:tc>
                  <a:txBody>
                    <a:bodyPr/>
                    <a:lstStyle/>
                    <a:p>
                      <a:pPr algn="ctr">
                        <a:spcAft>
                          <a:spcPts val="0"/>
                        </a:spcAft>
                      </a:pPr>
                      <a:r>
                        <a:rPr lang="en-US" sz="1000" dirty="0">
                          <a:effectLst/>
                          <a:latin typeface="+mn-lt"/>
                          <a:ea typeface="Times New Roman" panose="02020603050405020304" pitchFamily="18" charset="0"/>
                        </a:rPr>
                        <a:t>CC+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latin typeface="+mn-lt"/>
                          <a:ea typeface="Times New Roman" panose="02020603050405020304" pitchFamily="18" charset="0"/>
                        </a:rPr>
                        <a:t>6,5</a:t>
                      </a: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a:t>
                      </a:r>
                      <a:r>
                        <a:rPr lang="ro-RO" sz="1000" dirty="0">
                          <a:effectLst/>
                          <a:latin typeface="+mn-lt"/>
                          <a:ea typeface="Times New Roman" panose="02020603050405020304" pitchFamily="18" charset="0"/>
                        </a:rPr>
                        <a:t>0-21</a:t>
                      </a: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1</a:t>
                      </a:r>
                      <a:r>
                        <a:rPr lang="ro-RO" sz="1000" b="0" dirty="0">
                          <a:effectLst/>
                          <a:latin typeface="+mn-lt"/>
                          <a:ea typeface="Times New Roman" panose="02020603050405020304" pitchFamily="18" charset="0"/>
                        </a:rPr>
                        <a:t>194</a:t>
                      </a:r>
                      <a:r>
                        <a:rPr lang="en-US" sz="1000" b="0" dirty="0">
                          <a:effectLst/>
                          <a:latin typeface="+mn-lt"/>
                          <a:ea typeface="Times New Roman" panose="02020603050405020304" pitchFamily="18" charset="0"/>
                        </a:rPr>
                        <a:t>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44836321"/>
                  </a:ext>
                </a:extLst>
              </a:tr>
              <a:tr h="0">
                <a:tc>
                  <a:txBody>
                    <a:bodyPr/>
                    <a:lstStyle/>
                    <a:p>
                      <a:pPr algn="ctr">
                        <a:lnSpc>
                          <a:spcPct val="107000"/>
                        </a:lnSpc>
                        <a:spcAft>
                          <a:spcPts val="0"/>
                        </a:spcAft>
                      </a:pPr>
                      <a:r>
                        <a:rPr lang="en-US" sz="1000" dirty="0">
                          <a:effectLst/>
                        </a:rPr>
                        <a:t>2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1F58"/>
                    </a:solidFill>
                  </a:tcPr>
                </a:tc>
                <a:tc>
                  <a:txBody>
                    <a:bodyPr/>
                    <a:lstStyle/>
                    <a:p>
                      <a:pPr algn="ctr">
                        <a:spcAft>
                          <a:spcPts val="0"/>
                        </a:spcAft>
                      </a:pPr>
                      <a:r>
                        <a:rPr lang="es-ES" sz="1000" dirty="0">
                          <a:effectLst/>
                          <a:latin typeface="+mn-lt"/>
                          <a:ea typeface="Times New Roman" panose="02020603050405020304" pitchFamily="18" charset="0"/>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1</a:t>
                      </a:r>
                      <a:r>
                        <a:rPr lang="ro-RO" sz="1000" dirty="0">
                          <a:effectLst/>
                          <a:latin typeface="+mn-lt"/>
                          <a:ea typeface="Times New Roman" panose="02020603050405020304" pitchFamily="18" charset="0"/>
                        </a:rPr>
                        <a:t>.</a:t>
                      </a:r>
                      <a:r>
                        <a:rPr lang="es-ES" sz="1000" dirty="0">
                          <a:effectLst/>
                          <a:latin typeface="+mn-lt"/>
                          <a:ea typeface="Times New Roman" panose="02020603050405020304" pitchFamily="18" charset="0"/>
                        </a:rPr>
                        <a:t>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25</a:t>
                      </a:r>
                      <a:r>
                        <a:rPr lang="ro-RO" sz="1000" dirty="0">
                          <a:effectLst/>
                          <a:latin typeface="+mn-lt"/>
                          <a:ea typeface="Times New Roman" panose="02020603050405020304" pitchFamily="18" charset="0"/>
                        </a:rPr>
                        <a:t>0-260</a:t>
                      </a: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28</a:t>
                      </a:r>
                      <a:r>
                        <a:rPr lang="ro-RO" sz="1000" dirty="0">
                          <a:effectLst/>
                          <a:latin typeface="+mn-lt"/>
                          <a:ea typeface="Times New Roman" panose="02020603050405020304" pitchFamily="18" charset="0"/>
                        </a:rPr>
                        <a:t>-29</a:t>
                      </a:r>
                    </a:p>
                  </a:txBody>
                  <a:tcPr marL="68580" marR="68580" marT="0" marB="0"/>
                </a:tc>
                <a:tc>
                  <a:txBody>
                    <a:bodyPr/>
                    <a:lstStyle/>
                    <a:p>
                      <a:pPr algn="ctr">
                        <a:spcAft>
                          <a:spcPts val="0"/>
                        </a:spcAft>
                      </a:pPr>
                      <a:r>
                        <a:rPr lang="en-US" sz="1000" dirty="0">
                          <a:effectLst/>
                          <a:latin typeface="+mn-lt"/>
                          <a:ea typeface="Times New Roman" panose="02020603050405020304" pitchFamily="18" charset="0"/>
                        </a:rPr>
                        <a:t>CC+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9</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22</a:t>
                      </a:r>
                      <a:r>
                        <a:rPr lang="ro-RO" sz="1000" dirty="0">
                          <a:effectLst/>
                          <a:latin typeface="+mn-lt"/>
                          <a:ea typeface="Times New Roman" panose="02020603050405020304" pitchFamily="18" charset="0"/>
                        </a:rPr>
                        <a:t>-23</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150</a:t>
                      </a:r>
                      <a:r>
                        <a:rPr lang="en-US" sz="1000" b="0" dirty="0">
                          <a:effectLst/>
                          <a:latin typeface="+mn-lt"/>
                          <a:ea typeface="Times New Roman" panose="02020603050405020304" pitchFamily="18" charset="0"/>
                        </a:rPr>
                        <a:t>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7052372"/>
                  </a:ext>
                </a:extLst>
              </a:tr>
              <a:tr h="0">
                <a:tc>
                  <a:txBody>
                    <a:bodyPr/>
                    <a:lstStyle/>
                    <a:p>
                      <a:pPr algn="ctr">
                        <a:lnSpc>
                          <a:spcPct val="107000"/>
                        </a:lnSpc>
                        <a:spcAft>
                          <a:spcPts val="0"/>
                        </a:spcAft>
                      </a:pPr>
                      <a:r>
                        <a:rPr lang="ro-RO" sz="1100" b="0" dirty="0">
                          <a:effectLst/>
                          <a:latin typeface="Calibri" panose="020F0502020204030204" pitchFamily="34" charset="0"/>
                          <a:ea typeface="Calibri" panose="020F0502020204030204" pitchFamily="34" charset="0"/>
                          <a:cs typeface="Times New Roman" panose="02020603050405020304" pitchFamily="18" charset="0"/>
                        </a:rPr>
                        <a:t>3,4</a:t>
                      </a:r>
                    </a:p>
                  </a:txBody>
                  <a:tcPr marL="68580" marR="68580" marT="0" marB="0" anchor="ctr">
                    <a:solidFill>
                      <a:srgbClr val="D01F58"/>
                    </a:solidFill>
                  </a:tcPr>
                </a:tc>
                <a:tc>
                  <a:txBody>
                    <a:bodyPr/>
                    <a:lstStyle/>
                    <a:p>
                      <a:pPr algn="ctr">
                        <a:spcAft>
                          <a:spcPts val="0"/>
                        </a:spcAft>
                      </a:pPr>
                      <a:r>
                        <a:rPr lang="es-ES" sz="1000" dirty="0">
                          <a:effectLst/>
                          <a:latin typeface="+mn-lt"/>
                          <a:ea typeface="Times New Roman" panose="02020603050405020304" pitchFamily="18" charset="0"/>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1</a:t>
                      </a:r>
                      <a:r>
                        <a:rPr lang="ro-RO" sz="1000" dirty="0">
                          <a:effectLst/>
                          <a:latin typeface="+mn-lt"/>
                          <a:ea typeface="Times New Roman" panose="02020603050405020304" pitchFamily="18" charset="0"/>
                        </a:rPr>
                        <a:t>.</a:t>
                      </a:r>
                      <a:r>
                        <a:rPr lang="es-ES" sz="1000" dirty="0">
                          <a:effectLst/>
                          <a:latin typeface="+mn-lt"/>
                          <a:ea typeface="Times New Roman" panose="02020603050405020304" pitchFamily="18" charset="0"/>
                        </a:rPr>
                        <a:t>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a:t>
                      </a:r>
                      <a:r>
                        <a:rPr lang="ro-RO" sz="1000" dirty="0">
                          <a:effectLst/>
                          <a:latin typeface="+mn-lt"/>
                          <a:ea typeface="Times New Roman" panose="02020603050405020304" pitchFamily="18" charset="0"/>
                        </a:rPr>
                        <a:t>50-260</a:t>
                      </a: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a:t>
                      </a:r>
                      <a:r>
                        <a:rPr lang="ro-RO" sz="1000" dirty="0">
                          <a:effectLst/>
                          <a:latin typeface="+mn-lt"/>
                          <a:ea typeface="Times New Roman" panose="02020603050405020304" pitchFamily="18" charset="0"/>
                        </a:rPr>
                        <a:t>8-29</a:t>
                      </a:r>
                    </a:p>
                  </a:txBody>
                  <a:tcPr marL="68580" marR="68580" marT="0" marB="0"/>
                </a:tc>
                <a:tc>
                  <a:txBody>
                    <a:bodyPr/>
                    <a:lstStyle/>
                    <a:p>
                      <a:pPr algn="ctr">
                        <a:spcAft>
                          <a:spcPts val="0"/>
                        </a:spcAft>
                      </a:pPr>
                      <a:r>
                        <a:rPr lang="en-US" sz="1000" dirty="0">
                          <a:effectLst/>
                          <a:latin typeface="+mn-lt"/>
                          <a:ea typeface="Times New Roman" panose="02020603050405020304" pitchFamily="18" charset="0"/>
                        </a:rPr>
                        <a:t>CC+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9</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2</a:t>
                      </a:r>
                      <a:r>
                        <a:rPr lang="ro-RO" sz="1000" dirty="0">
                          <a:effectLst/>
                          <a:latin typeface="+mn-lt"/>
                          <a:ea typeface="Times New Roman" panose="02020603050405020304" pitchFamily="18" charset="0"/>
                        </a:rPr>
                        <a:t>0-21</a:t>
                      </a: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20</a:t>
                      </a:r>
                      <a:r>
                        <a:rPr lang="ro-RO" sz="1000" b="0" dirty="0">
                          <a:effectLst/>
                          <a:latin typeface="+mn-lt"/>
                          <a:ea typeface="Times New Roman" panose="02020603050405020304" pitchFamily="18" charset="0"/>
                        </a:rPr>
                        <a:t>0</a:t>
                      </a:r>
                      <a:r>
                        <a:rPr lang="en-US" sz="1000" b="0" dirty="0">
                          <a:effectLst/>
                          <a:latin typeface="+mn-lt"/>
                          <a:ea typeface="Times New Roman" panose="02020603050405020304" pitchFamily="18" charset="0"/>
                        </a:rPr>
                        <a:t>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103732330"/>
                  </a:ext>
                </a:extLst>
              </a:tr>
            </a:tbl>
          </a:graphicData>
        </a:graphic>
      </p:graphicFrame>
      <p:graphicFrame>
        <p:nvGraphicFramePr>
          <p:cNvPr id="26" name="Tabel 25">
            <a:extLst>
              <a:ext uri="{FF2B5EF4-FFF2-40B4-BE49-F238E27FC236}">
                <a16:creationId xmlns:a16="http://schemas.microsoft.com/office/drawing/2014/main" id="{52BEC09F-9A80-4C33-953C-E5D26924DE84}"/>
              </a:ext>
            </a:extLst>
          </p:cNvPr>
          <p:cNvGraphicFramePr>
            <a:graphicFrameLocks noGrp="1"/>
          </p:cNvGraphicFramePr>
          <p:nvPr>
            <p:extLst>
              <p:ext uri="{D42A27DB-BD31-4B8C-83A1-F6EECF244321}">
                <p14:modId xmlns:p14="http://schemas.microsoft.com/office/powerpoint/2010/main" val="703247528"/>
              </p:ext>
            </p:extLst>
          </p:nvPr>
        </p:nvGraphicFramePr>
        <p:xfrm>
          <a:off x="164984" y="4621609"/>
          <a:ext cx="6999134" cy="1738297"/>
        </p:xfrm>
        <a:graphic>
          <a:graphicData uri="http://schemas.openxmlformats.org/drawingml/2006/table">
            <a:tbl>
              <a:tblPr firstRow="1" firstCol="1" bandRow="1">
                <a:tableStyleId>{00A15C55-8517-42AA-B614-E9B94910E393}</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352447">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tc>
                  <a:txBody>
                    <a:bodyPr/>
                    <a:lstStyle/>
                    <a:p>
                      <a:pPr>
                        <a:lnSpc>
                          <a:spcPct val="107000"/>
                        </a:lnSpc>
                        <a:spcAft>
                          <a:spcPts val="0"/>
                        </a:spcAft>
                      </a:pPr>
                      <a:r>
                        <a:rPr lang="en-US" sz="1000" dirty="0">
                          <a:solidFill>
                            <a:schemeClr val="tx1"/>
                          </a:solidFill>
                          <a:effectLst/>
                        </a:rPr>
                        <a:t> </a:t>
                      </a:r>
                      <a:endParaRPr lang="ro-RO" sz="1100" dirty="0">
                        <a:solidFill>
                          <a:schemeClr val="tx1"/>
                        </a:solidFill>
                        <a:effectLst/>
                      </a:endParaRPr>
                    </a:p>
                    <a:p>
                      <a:pPr>
                        <a:lnSpc>
                          <a:spcPct val="107000"/>
                        </a:lnSpc>
                        <a:spcAft>
                          <a:spcPts val="0"/>
                        </a:spcAft>
                      </a:pPr>
                      <a:r>
                        <a:rPr lang="es-ES" sz="1000" dirty="0">
                          <a:solidFill>
                            <a:schemeClr val="tx1"/>
                          </a:solidFill>
                        </a:rPr>
                        <a:t>EN 14341-A G 42 4 C G4 Si1</a:t>
                      </a:r>
                      <a:endParaRPr lang="ro-RO" sz="1000" dirty="0">
                        <a:solidFill>
                          <a:schemeClr val="tx1"/>
                        </a:solidFill>
                      </a:endParaRPr>
                    </a:p>
                    <a:p>
                      <a:pPr>
                        <a:lnSpc>
                          <a:spcPct val="107000"/>
                        </a:lnSpc>
                        <a:spcAft>
                          <a:spcPts val="0"/>
                        </a:spcAft>
                      </a:pPr>
                      <a:r>
                        <a:rPr lang="ro-RO" sz="1000" b="0" dirty="0">
                          <a:solidFill>
                            <a:schemeClr val="tx1"/>
                          </a:solidFill>
                          <a:effectLst/>
                        </a:rPr>
                        <a:t>3</a:t>
                      </a:r>
                      <a:r>
                        <a:rPr lang="en-US" sz="1000" b="0" dirty="0">
                          <a:solidFill>
                            <a:schemeClr val="tx1"/>
                          </a:solidFill>
                          <a:effectLst/>
                        </a:rPr>
                        <a:t>.2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F1F5"/>
                    </a:solidFill>
                  </a:tcPr>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100" b="0" dirty="0">
                          <a:solidFill>
                            <a:schemeClr val="tx1"/>
                          </a:solidFill>
                          <a:effectLst/>
                        </a:rPr>
                        <a:t>NO</a:t>
                      </a:r>
                      <a:endParaRPr lang="ro-RO" sz="1100" dirty="0">
                        <a:effectLst/>
                      </a:endParaRPr>
                    </a:p>
                    <a:p>
                      <a:pPr>
                        <a:lnSpc>
                          <a:spcPct val="107000"/>
                        </a:lnSpc>
                        <a:spcAft>
                          <a:spcPts val="0"/>
                        </a:spcAft>
                      </a:pPr>
                      <a:r>
                        <a:rPr lang="en-US" sz="600" dirty="0">
                          <a:effectLst/>
                        </a:rPr>
                        <a:t> </a:t>
                      </a:r>
                      <a:endParaRPr lang="ro-RO" sz="1100" dirty="0">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endParaRPr>
                    </a:p>
                    <a:p>
                      <a:pPr>
                        <a:lnSpc>
                          <a:spcPct val="107000"/>
                        </a:lnSpc>
                        <a:spcAft>
                          <a:spcPts val="0"/>
                        </a:spcAft>
                      </a:pP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01F58"/>
                    </a:solidFill>
                  </a:tcPr>
                </a:tc>
                <a:extLst>
                  <a:ext uri="{0D108BD9-81ED-4DB2-BD59-A6C34878D82A}">
                    <a16:rowId xmlns:a16="http://schemas.microsoft.com/office/drawing/2014/main" val="1760027719"/>
                  </a:ext>
                </a:extLst>
              </a:tr>
              <a:tr h="185468">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solidFill>
                      <a:srgbClr val="D01F58"/>
                    </a:solidFill>
                  </a:tcPr>
                </a:tc>
                <a:tc>
                  <a:txBody>
                    <a:bodyPr/>
                    <a:lstStyle/>
                    <a:p>
                      <a:pPr>
                        <a:lnSpc>
                          <a:spcPct val="107000"/>
                        </a:lnSpc>
                        <a:spcAft>
                          <a:spcPts val="0"/>
                        </a:spcAft>
                      </a:pPr>
                      <a:r>
                        <a:rPr lang="en-US" sz="1000" dirty="0">
                          <a:solidFill>
                            <a:schemeClr val="tx1"/>
                          </a:solidFill>
                          <a:effectLst/>
                        </a:rPr>
                        <a:t> </a:t>
                      </a:r>
                      <a:endParaRPr lang="ro-RO" sz="1000" dirty="0">
                        <a:solidFill>
                          <a:schemeClr val="tx1"/>
                        </a:solidFill>
                        <a:effectLst/>
                      </a:endParaRPr>
                    </a:p>
                    <a:p>
                      <a:pPr>
                        <a:lnSpc>
                          <a:spcPct val="107000"/>
                        </a:lnSpc>
                        <a:spcAft>
                          <a:spcPts val="0"/>
                        </a:spcAft>
                      </a:pPr>
                      <a:r>
                        <a:rPr lang="en-US" sz="1000" dirty="0">
                          <a:solidFill>
                            <a:schemeClr val="tx1"/>
                          </a:solidFill>
                          <a:effectLst/>
                        </a:rPr>
                        <a:t>EN ISO 14175: </a:t>
                      </a:r>
                      <a:r>
                        <a:rPr lang="ro-RO" sz="1000" dirty="0">
                          <a:solidFill>
                            <a:schemeClr val="tx1"/>
                          </a:solidFill>
                          <a:effectLst/>
                        </a:rPr>
                        <a:t>M21 - 82</a:t>
                      </a:r>
                      <a:r>
                        <a:rPr lang="en-US" sz="1000" dirty="0">
                          <a:solidFill>
                            <a:schemeClr val="tx1"/>
                          </a:solidFill>
                          <a:effectLst/>
                        </a:rPr>
                        <a:t>%</a:t>
                      </a:r>
                      <a:r>
                        <a:rPr lang="ro-RO" sz="1000" dirty="0">
                          <a:solidFill>
                            <a:schemeClr val="tx1"/>
                          </a:solidFill>
                          <a:effectLst/>
                        </a:rPr>
                        <a:t>Ar+18%Ar</a:t>
                      </a:r>
                    </a:p>
                    <a:p>
                      <a:pPr>
                        <a:lnSpc>
                          <a:spcPct val="107000"/>
                        </a:lnSpc>
                        <a:spcAft>
                          <a:spcPts val="0"/>
                        </a:spcAft>
                      </a:pPr>
                      <a:r>
                        <a:rPr lang="en-US" sz="1000" dirty="0">
                          <a:solidFill>
                            <a:schemeClr val="tx1"/>
                          </a:solidFill>
                          <a:effectLst/>
                        </a:rPr>
                        <a:t>1</a:t>
                      </a:r>
                      <a:r>
                        <a:rPr lang="ro-RO" sz="1000" dirty="0">
                          <a:solidFill>
                            <a:schemeClr val="tx1"/>
                          </a:solidFill>
                          <a:effectLst/>
                        </a:rPr>
                        <a:t>5</a:t>
                      </a:r>
                      <a:r>
                        <a:rPr lang="en-US" sz="1000" dirty="0">
                          <a:solidFill>
                            <a:schemeClr val="tx1"/>
                          </a:solidFill>
                          <a:effectLst/>
                        </a:rPr>
                        <a:t> - 1</a:t>
                      </a:r>
                      <a:r>
                        <a:rPr lang="ro-RO" sz="1000" dirty="0">
                          <a:solidFill>
                            <a:schemeClr val="tx1"/>
                          </a:solidFill>
                          <a:effectLst/>
                        </a:rPr>
                        <a:t>8</a:t>
                      </a:r>
                      <a:r>
                        <a:rPr lang="en-US" sz="1000" dirty="0">
                          <a:solidFill>
                            <a:schemeClr val="tx1"/>
                          </a:solidFill>
                          <a:effectLst/>
                        </a:rPr>
                        <a:t> l/min</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endParaRPr lang="ro-RO" sz="1000" dirty="0">
                        <a:effectLst/>
                        <a:latin typeface="+mn-lt"/>
                      </a:endParaRPr>
                    </a:p>
                    <a:p>
                      <a:pPr>
                        <a:lnSpc>
                          <a:spcPct val="107000"/>
                        </a:lnSpc>
                        <a:spcAft>
                          <a:spcPts val="0"/>
                        </a:spcAft>
                      </a:pPr>
                      <a:r>
                        <a:rPr lang="en-US" sz="1000" dirty="0" err="1">
                          <a:effectLst/>
                          <a:latin typeface="+mn-lt"/>
                        </a:rPr>
                        <a:t>Interpass</a:t>
                      </a:r>
                      <a:r>
                        <a:rPr lang="en-US" sz="1000" dirty="0">
                          <a:effectLst/>
                          <a:latin typeface="+mn-lt"/>
                        </a:rPr>
                        <a:t> temperature: max 200</a:t>
                      </a:r>
                      <a:r>
                        <a:rPr lang="en-US" sz="1000" baseline="30000" dirty="0">
                          <a:effectLst/>
                          <a:latin typeface="+mn-lt"/>
                        </a:rPr>
                        <a:t>o</a:t>
                      </a:r>
                      <a:r>
                        <a:rPr lang="en-US" sz="1000" dirty="0">
                          <a:effectLst/>
                          <a:latin typeface="+mn-lt"/>
                        </a:rPr>
                        <a:t>C</a:t>
                      </a:r>
                      <a:endParaRPr lang="ro-RO" sz="1000" dirty="0">
                        <a:effectLst/>
                        <a:latin typeface="+mn-lt"/>
                      </a:endParaRPr>
                    </a:p>
                  </a:txBody>
                  <a:tcPr marL="68580" marR="68580" marT="0" marB="0"/>
                </a:tc>
                <a:extLst>
                  <a:ext uri="{0D108BD9-81ED-4DB2-BD59-A6C34878D82A}">
                    <a16:rowId xmlns:a16="http://schemas.microsoft.com/office/drawing/2014/main" val="4249358060"/>
                  </a:ext>
                </a:extLst>
              </a:tr>
              <a:tr h="318437">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solidFill>
                      <a:srgbClr val="D01F58"/>
                    </a:solidFill>
                  </a:tcPr>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27" name="CasetăText 26">
            <a:extLst>
              <a:ext uri="{FF2B5EF4-FFF2-40B4-BE49-F238E27FC236}">
                <a16:creationId xmlns:a16="http://schemas.microsoft.com/office/drawing/2014/main" id="{BC436048-E4CF-4057-9F4E-78D67C15505A}"/>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28" name="CasetăText 27">
            <a:extLst>
              <a:ext uri="{FF2B5EF4-FFF2-40B4-BE49-F238E27FC236}">
                <a16:creationId xmlns:a16="http://schemas.microsoft.com/office/drawing/2014/main" id="{40461D21-31EF-434B-B2EE-8A7BB43C6077}"/>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pic>
        <p:nvPicPr>
          <p:cNvPr id="10" name="Imagine 9">
            <a:extLst>
              <a:ext uri="{FF2B5EF4-FFF2-40B4-BE49-F238E27FC236}">
                <a16:creationId xmlns:a16="http://schemas.microsoft.com/office/drawing/2014/main" id="{6FEC4E7C-E0F6-42BE-BE4C-B43393F95FA5}"/>
              </a:ext>
            </a:extLst>
          </p:cNvPr>
          <p:cNvPicPr>
            <a:picLocks noChangeAspect="1"/>
          </p:cNvPicPr>
          <p:nvPr/>
        </p:nvPicPr>
        <p:blipFill>
          <a:blip r:embed="rId7"/>
          <a:stretch>
            <a:fillRect/>
          </a:stretch>
        </p:blipFill>
        <p:spPr>
          <a:xfrm>
            <a:off x="7164117" y="4747842"/>
            <a:ext cx="1924050" cy="619125"/>
          </a:xfrm>
          <a:prstGeom prst="rect">
            <a:avLst/>
          </a:prstGeom>
        </p:spPr>
      </p:pic>
      <p:pic>
        <p:nvPicPr>
          <p:cNvPr id="11" name="Imagine 10">
            <a:extLst>
              <a:ext uri="{FF2B5EF4-FFF2-40B4-BE49-F238E27FC236}">
                <a16:creationId xmlns:a16="http://schemas.microsoft.com/office/drawing/2014/main" id="{38F36A0B-7FDF-49E9-8DAA-27BBC47B71B0}"/>
              </a:ext>
            </a:extLst>
          </p:cNvPr>
          <p:cNvPicPr>
            <a:picLocks noChangeAspect="1"/>
          </p:cNvPicPr>
          <p:nvPr/>
        </p:nvPicPr>
        <p:blipFill>
          <a:blip r:embed="rId8"/>
          <a:stretch>
            <a:fillRect/>
          </a:stretch>
        </p:blipFill>
        <p:spPr>
          <a:xfrm>
            <a:off x="7189505" y="2429164"/>
            <a:ext cx="1908438" cy="1018790"/>
          </a:xfrm>
          <a:prstGeom prst="rect">
            <a:avLst/>
          </a:prstGeom>
        </p:spPr>
      </p:pic>
    </p:spTree>
    <p:extLst>
      <p:ext uri="{BB962C8B-B14F-4D97-AF65-F5344CB8AC3E}">
        <p14:creationId xmlns:p14="http://schemas.microsoft.com/office/powerpoint/2010/main" val="414693409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A5FAE-F8B2-0D42-961F-4D71A705F6C5}"/>
              </a:ext>
            </a:extLst>
          </p:cNvPr>
          <p:cNvSpPr>
            <a:spLocks noGrp="1"/>
          </p:cNvSpPr>
          <p:nvPr>
            <p:ph type="title"/>
          </p:nvPr>
        </p:nvSpPr>
        <p:spPr/>
        <p:txBody>
          <a:bodyPr/>
          <a:lstStyle/>
          <a:p>
            <a:r>
              <a:rPr lang="es-ES" dirty="0"/>
              <a:t>UNIT 6. </a:t>
            </a:r>
            <a:r>
              <a:rPr lang="ro-RO" dirty="0"/>
              <a:t>PRESSURE VESSEL</a:t>
            </a:r>
            <a:endParaRPr lang="es-ES" dirty="0"/>
          </a:p>
        </p:txBody>
      </p:sp>
      <p:pic>
        <p:nvPicPr>
          <p:cNvPr id="6" name="Imagine 5">
            <a:extLst>
              <a:ext uri="{FF2B5EF4-FFF2-40B4-BE49-F238E27FC236}">
                <a16:creationId xmlns:a16="http://schemas.microsoft.com/office/drawing/2014/main" id="{8E606A38-A0D6-488E-8112-795B504983B5}"/>
              </a:ext>
            </a:extLst>
          </p:cNvPr>
          <p:cNvPicPr>
            <a:picLocks noChangeAspect="1"/>
          </p:cNvPicPr>
          <p:nvPr/>
        </p:nvPicPr>
        <p:blipFill>
          <a:blip r:embed="rId2"/>
          <a:stretch>
            <a:fillRect/>
          </a:stretch>
        </p:blipFill>
        <p:spPr>
          <a:xfrm>
            <a:off x="182045" y="840272"/>
            <a:ext cx="4173733" cy="2337551"/>
          </a:xfrm>
          <a:prstGeom prst="rect">
            <a:avLst/>
          </a:prstGeom>
        </p:spPr>
      </p:pic>
      <p:sp>
        <p:nvSpPr>
          <p:cNvPr id="7" name="TextBox 7">
            <a:extLst>
              <a:ext uri="{FF2B5EF4-FFF2-40B4-BE49-F238E27FC236}">
                <a16:creationId xmlns:a16="http://schemas.microsoft.com/office/drawing/2014/main" id="{26729F10-EAE1-4978-B0A2-F7F43DE1CA4F}"/>
              </a:ext>
            </a:extLst>
          </p:cNvPr>
          <p:cNvSpPr txBox="1"/>
          <p:nvPr/>
        </p:nvSpPr>
        <p:spPr>
          <a:xfrm>
            <a:off x="936393" y="3763617"/>
            <a:ext cx="7288696" cy="2400657"/>
          </a:xfrm>
          <a:prstGeom prst="rect">
            <a:avLst/>
          </a:prstGeom>
          <a:noFill/>
        </p:spPr>
        <p:txBody>
          <a:bodyPr wrap="square" rtlCol="0">
            <a:spAutoFit/>
          </a:bodyPr>
          <a:lstStyle/>
          <a:p>
            <a:r>
              <a:rPr lang="ro-RO" sz="1200" b="1" dirty="0">
                <a:solidFill>
                  <a:srgbClr val="363346"/>
                </a:solidFill>
                <a:latin typeface="Dosis" panose="02010503020202060003" pitchFamily="2" charset="0"/>
              </a:rPr>
              <a:t>PRESSURE VESSEL</a:t>
            </a:r>
            <a:endParaRPr lang="en-US" sz="1200" b="1" dirty="0">
              <a:solidFill>
                <a:srgbClr val="363346"/>
              </a:solidFill>
              <a:latin typeface="Dosis" panose="02010503020202060003" pitchFamily="2" charset="0"/>
            </a:endParaRPr>
          </a:p>
          <a:p>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rPr>
              <a:t>Pressure vessels are equipment working at high </a:t>
            </a:r>
            <a:r>
              <a:rPr lang="en-US" sz="1200" dirty="0">
                <a:solidFill>
                  <a:schemeClr val="bg1">
                    <a:lumMod val="50000"/>
                  </a:schemeClr>
                </a:solidFill>
              </a:rPr>
              <a:t>pressures, storing gases. They can have different shapes, but shapes made of sections of spheres, cylinders, and cones are the most used. They are formed of succession of circular shells (cylinders) having the same diameter and welded together until the desired length is obtained. It is closed with two heads of the two ends. A pressure vessel contains, also, nozzles to connect to different equipment or networks, and specific saddles to lean on.</a:t>
            </a:r>
          </a:p>
          <a:p>
            <a:r>
              <a:rPr lang="en-US" sz="1200" dirty="0">
                <a:solidFill>
                  <a:schemeClr val="bg1">
                    <a:lumMod val="50000"/>
                  </a:schemeClr>
                </a:solidFill>
              </a:rPr>
              <a:t>They are made of specific steel, grade P, welded by different processes, according to regulations in force: USA - ASME Boiler and Pressure Vessel Code (BPVC); EU - Pressure Equipment Directive.</a:t>
            </a:r>
          </a:p>
          <a:p>
            <a:r>
              <a:rPr lang="en-US" sz="1200" b="1" dirty="0">
                <a:solidFill>
                  <a:srgbClr val="FF00FF"/>
                </a:solidFill>
                <a:latin typeface="Dosis" panose="02010503020202060003" pitchFamily="2" charset="0"/>
              </a:rPr>
              <a:t/>
            </a:r>
            <a:br>
              <a:rPr lang="en-US" sz="1200" b="1" dirty="0">
                <a:solidFill>
                  <a:srgbClr val="FF00FF"/>
                </a:solidFill>
                <a:latin typeface="Dosis" panose="02010503020202060003" pitchFamily="2" charset="0"/>
              </a:rPr>
            </a:br>
            <a:endParaRPr lang="en-US" sz="1200" b="1" dirty="0">
              <a:solidFill>
                <a:srgbClr val="FF00FF"/>
              </a:solidFill>
              <a:latin typeface="Dosis" panose="02010503020202060003" pitchFamily="2" charset="0"/>
            </a:endParaRPr>
          </a:p>
          <a:p>
            <a:endParaRPr lang="en-US" dirty="0">
              <a:solidFill>
                <a:srgbClr val="363346"/>
              </a:solidFill>
              <a:latin typeface="Dosis" panose="02010503020202060003" pitchFamily="2" charset="0"/>
            </a:endParaRPr>
          </a:p>
        </p:txBody>
      </p:sp>
      <p:pic>
        <p:nvPicPr>
          <p:cNvPr id="13" name="Imagine 12">
            <a:extLst>
              <a:ext uri="{FF2B5EF4-FFF2-40B4-BE49-F238E27FC236}">
                <a16:creationId xmlns:a16="http://schemas.microsoft.com/office/drawing/2014/main" id="{15FF2F19-7B73-440E-AC96-CDEC642E4301}"/>
              </a:ext>
            </a:extLst>
          </p:cNvPr>
          <p:cNvPicPr>
            <a:picLocks noChangeAspect="1"/>
          </p:cNvPicPr>
          <p:nvPr/>
        </p:nvPicPr>
        <p:blipFill rotWithShape="1">
          <a:blip r:embed="rId3">
            <a:extLst>
              <a:ext uri="{28A0092B-C50C-407E-A947-70E740481C1C}">
                <a14:useLocalDpi xmlns:a14="http://schemas.microsoft.com/office/drawing/2010/main" val="0"/>
              </a:ext>
            </a:extLst>
          </a:blip>
          <a:srcRect l="1322" t="2949" r="3260" b="3260"/>
          <a:stretch/>
        </p:blipFill>
        <p:spPr>
          <a:xfrm>
            <a:off x="4399993" y="1006765"/>
            <a:ext cx="4352154" cy="2087618"/>
          </a:xfrm>
          <a:prstGeom prst="rect">
            <a:avLst/>
          </a:prstGeom>
        </p:spPr>
      </p:pic>
      <p:sp>
        <p:nvSpPr>
          <p:cNvPr id="14" name="TextBox 7">
            <a:extLst>
              <a:ext uri="{FF2B5EF4-FFF2-40B4-BE49-F238E27FC236}">
                <a16:creationId xmlns:a16="http://schemas.microsoft.com/office/drawing/2014/main" id="{F5196361-F864-44DC-A89C-D133C6CA4A8D}"/>
              </a:ext>
            </a:extLst>
          </p:cNvPr>
          <p:cNvSpPr txBox="1"/>
          <p:nvPr/>
        </p:nvSpPr>
        <p:spPr>
          <a:xfrm>
            <a:off x="5735088" y="729766"/>
            <a:ext cx="768582"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NOZZLES</a:t>
            </a:r>
            <a:endParaRPr lang="en-US" sz="1200" b="1" dirty="0">
              <a:solidFill>
                <a:srgbClr val="FF00FF"/>
              </a:solidFill>
              <a:latin typeface="Dosis" panose="02010503020202060003" pitchFamily="2" charset="0"/>
            </a:endParaRPr>
          </a:p>
        </p:txBody>
      </p:sp>
      <p:sp>
        <p:nvSpPr>
          <p:cNvPr id="15" name="TextBox 7">
            <a:extLst>
              <a:ext uri="{FF2B5EF4-FFF2-40B4-BE49-F238E27FC236}">
                <a16:creationId xmlns:a16="http://schemas.microsoft.com/office/drawing/2014/main" id="{0E91FE43-B5FD-421B-90CB-62EE87D11554}"/>
              </a:ext>
            </a:extLst>
          </p:cNvPr>
          <p:cNvSpPr txBox="1"/>
          <p:nvPr/>
        </p:nvSpPr>
        <p:spPr>
          <a:xfrm>
            <a:off x="6859326" y="1006765"/>
            <a:ext cx="768582"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SHELL</a:t>
            </a:r>
            <a:endParaRPr lang="en-US" sz="1200" b="1" dirty="0">
              <a:solidFill>
                <a:srgbClr val="FF00FF"/>
              </a:solidFill>
              <a:latin typeface="Dosis" panose="02010503020202060003" pitchFamily="2" charset="0"/>
            </a:endParaRPr>
          </a:p>
        </p:txBody>
      </p:sp>
      <p:sp>
        <p:nvSpPr>
          <p:cNvPr id="16" name="TextBox 7">
            <a:extLst>
              <a:ext uri="{FF2B5EF4-FFF2-40B4-BE49-F238E27FC236}">
                <a16:creationId xmlns:a16="http://schemas.microsoft.com/office/drawing/2014/main" id="{91A38316-9773-48D6-BB98-89F74DD346AA}"/>
              </a:ext>
            </a:extLst>
          </p:cNvPr>
          <p:cNvSpPr txBox="1"/>
          <p:nvPr/>
        </p:nvSpPr>
        <p:spPr>
          <a:xfrm>
            <a:off x="6859326" y="3039323"/>
            <a:ext cx="1980709"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SLIDING SADDLE SUPPORT</a:t>
            </a:r>
            <a:endParaRPr lang="en-US" sz="1200" b="1" dirty="0">
              <a:solidFill>
                <a:srgbClr val="FF00FF"/>
              </a:solidFill>
              <a:latin typeface="Dosis" panose="02010503020202060003" pitchFamily="2" charset="0"/>
            </a:endParaRPr>
          </a:p>
        </p:txBody>
      </p:sp>
      <p:sp>
        <p:nvSpPr>
          <p:cNvPr id="17" name="TextBox 7">
            <a:extLst>
              <a:ext uri="{FF2B5EF4-FFF2-40B4-BE49-F238E27FC236}">
                <a16:creationId xmlns:a16="http://schemas.microsoft.com/office/drawing/2014/main" id="{7C2054AF-CFA3-4B40-8619-D545A6E2FD50}"/>
              </a:ext>
            </a:extLst>
          </p:cNvPr>
          <p:cNvSpPr txBox="1"/>
          <p:nvPr/>
        </p:nvSpPr>
        <p:spPr>
          <a:xfrm>
            <a:off x="4647363" y="3039323"/>
            <a:ext cx="1980709"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FIXED SADDLE SUPPORT</a:t>
            </a:r>
            <a:endParaRPr lang="en-US" sz="1200" b="1" dirty="0">
              <a:solidFill>
                <a:srgbClr val="FF00FF"/>
              </a:solidFill>
              <a:latin typeface="Dosis" panose="02010503020202060003" pitchFamily="2" charset="0"/>
            </a:endParaRPr>
          </a:p>
        </p:txBody>
      </p:sp>
      <p:sp>
        <p:nvSpPr>
          <p:cNvPr id="18" name="TextBox 7">
            <a:extLst>
              <a:ext uri="{FF2B5EF4-FFF2-40B4-BE49-F238E27FC236}">
                <a16:creationId xmlns:a16="http://schemas.microsoft.com/office/drawing/2014/main" id="{50BDDD28-B045-4C3D-B104-A1183D9395C2}"/>
              </a:ext>
            </a:extLst>
          </p:cNvPr>
          <p:cNvSpPr txBox="1"/>
          <p:nvPr/>
        </p:nvSpPr>
        <p:spPr>
          <a:xfrm>
            <a:off x="8536942" y="1731320"/>
            <a:ext cx="54932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HEAD</a:t>
            </a:r>
            <a:endParaRPr lang="en-US" sz="1200" b="1" dirty="0">
              <a:solidFill>
                <a:srgbClr val="FF00FF"/>
              </a:solidFill>
              <a:latin typeface="Dosis" panose="02010503020202060003" pitchFamily="2" charset="0"/>
            </a:endParaRPr>
          </a:p>
        </p:txBody>
      </p:sp>
      <p:sp>
        <p:nvSpPr>
          <p:cNvPr id="19" name="TextBox 7">
            <a:extLst>
              <a:ext uri="{FF2B5EF4-FFF2-40B4-BE49-F238E27FC236}">
                <a16:creationId xmlns:a16="http://schemas.microsoft.com/office/drawing/2014/main" id="{814BC8EA-EF01-4D1C-B8D5-F53BA86EE1A1}"/>
              </a:ext>
            </a:extLst>
          </p:cNvPr>
          <p:cNvSpPr txBox="1"/>
          <p:nvPr/>
        </p:nvSpPr>
        <p:spPr>
          <a:xfrm>
            <a:off x="8477487" y="1147963"/>
            <a:ext cx="54932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INLET</a:t>
            </a:r>
            <a:endParaRPr lang="en-US" sz="1200" b="1" dirty="0">
              <a:solidFill>
                <a:srgbClr val="FF00FF"/>
              </a:solidFill>
              <a:latin typeface="Dosis" panose="02010503020202060003" pitchFamily="2" charset="0"/>
            </a:endParaRPr>
          </a:p>
        </p:txBody>
      </p:sp>
      <p:sp>
        <p:nvSpPr>
          <p:cNvPr id="20" name="TextBox 7">
            <a:extLst>
              <a:ext uri="{FF2B5EF4-FFF2-40B4-BE49-F238E27FC236}">
                <a16:creationId xmlns:a16="http://schemas.microsoft.com/office/drawing/2014/main" id="{C860CFB7-6B26-46EB-A473-F78BBCB01272}"/>
              </a:ext>
            </a:extLst>
          </p:cNvPr>
          <p:cNvSpPr txBox="1"/>
          <p:nvPr/>
        </p:nvSpPr>
        <p:spPr>
          <a:xfrm>
            <a:off x="8389620" y="2453528"/>
            <a:ext cx="68580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OUTLET</a:t>
            </a:r>
            <a:endParaRPr lang="en-US" sz="1200" b="1" dirty="0">
              <a:solidFill>
                <a:srgbClr val="FF00FF"/>
              </a:solidFill>
              <a:latin typeface="Dosis" panose="02010503020202060003" pitchFamily="2" charset="0"/>
            </a:endParaRPr>
          </a:p>
        </p:txBody>
      </p:sp>
    </p:spTree>
    <p:extLst>
      <p:ext uri="{BB962C8B-B14F-4D97-AF65-F5344CB8AC3E}">
        <p14:creationId xmlns:p14="http://schemas.microsoft.com/office/powerpoint/2010/main" val="192434182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A5FAE-F8B2-0D42-961F-4D71A705F6C5}"/>
              </a:ext>
            </a:extLst>
          </p:cNvPr>
          <p:cNvSpPr>
            <a:spLocks noGrp="1"/>
          </p:cNvSpPr>
          <p:nvPr>
            <p:ph type="title"/>
          </p:nvPr>
        </p:nvSpPr>
        <p:spPr/>
        <p:txBody>
          <a:bodyPr/>
          <a:lstStyle/>
          <a:p>
            <a:r>
              <a:rPr lang="es-ES" dirty="0"/>
              <a:t>UNIT 6. </a:t>
            </a:r>
            <a:r>
              <a:rPr lang="ro-RO" dirty="0"/>
              <a:t>PRESSURE VESSEL</a:t>
            </a:r>
            <a:endParaRPr lang="es-ES" dirty="0"/>
          </a:p>
        </p:txBody>
      </p:sp>
      <p:grpSp>
        <p:nvGrpSpPr>
          <p:cNvPr id="25" name="Grupare 24">
            <a:extLst>
              <a:ext uri="{FF2B5EF4-FFF2-40B4-BE49-F238E27FC236}">
                <a16:creationId xmlns:a16="http://schemas.microsoft.com/office/drawing/2014/main" id="{8665D053-397A-4C70-B723-F9C098353624}"/>
              </a:ext>
            </a:extLst>
          </p:cNvPr>
          <p:cNvGrpSpPr/>
          <p:nvPr/>
        </p:nvGrpSpPr>
        <p:grpSpPr>
          <a:xfrm>
            <a:off x="5715000" y="2834321"/>
            <a:ext cx="3429000" cy="1952024"/>
            <a:chOff x="5403327" y="3309883"/>
            <a:chExt cx="3740673" cy="2094777"/>
          </a:xfrm>
        </p:grpSpPr>
        <p:pic>
          <p:nvPicPr>
            <p:cNvPr id="21" name="Imagine 20">
              <a:extLst>
                <a:ext uri="{FF2B5EF4-FFF2-40B4-BE49-F238E27FC236}">
                  <a16:creationId xmlns:a16="http://schemas.microsoft.com/office/drawing/2014/main" id="{E20F31AC-01A0-4BCA-A072-FCAE62686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327" y="3309883"/>
              <a:ext cx="3740673" cy="2094777"/>
            </a:xfrm>
            <a:prstGeom prst="rect">
              <a:avLst/>
            </a:prstGeom>
          </p:spPr>
        </p:pic>
        <p:cxnSp>
          <p:nvCxnSpPr>
            <p:cNvPr id="23" name="Conector drept 22">
              <a:extLst>
                <a:ext uri="{FF2B5EF4-FFF2-40B4-BE49-F238E27FC236}">
                  <a16:creationId xmlns:a16="http://schemas.microsoft.com/office/drawing/2014/main" id="{1740EF42-0603-4BF1-9562-7E828E5118B6}"/>
                </a:ext>
              </a:extLst>
            </p:cNvPr>
            <p:cNvCxnSpPr/>
            <p:nvPr/>
          </p:nvCxnSpPr>
          <p:spPr>
            <a:xfrm>
              <a:off x="6964680" y="4091940"/>
              <a:ext cx="1476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Arc 23">
              <a:extLst>
                <a:ext uri="{FF2B5EF4-FFF2-40B4-BE49-F238E27FC236}">
                  <a16:creationId xmlns:a16="http://schemas.microsoft.com/office/drawing/2014/main" id="{5B38FBED-7BEB-4191-BDA9-3FF035122419}"/>
                </a:ext>
              </a:extLst>
            </p:cNvPr>
            <p:cNvSpPr/>
            <p:nvPr/>
          </p:nvSpPr>
          <p:spPr>
            <a:xfrm flipH="1" flipV="1">
              <a:off x="5715000" y="4274820"/>
              <a:ext cx="861060" cy="647700"/>
            </a:xfrm>
            <a:prstGeom prst="arc">
              <a:avLst>
                <a:gd name="adj1" fmla="val 16200000"/>
                <a:gd name="adj2" fmla="val 21017976"/>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28" name="TextBox 7">
              <a:extLst>
                <a:ext uri="{FF2B5EF4-FFF2-40B4-BE49-F238E27FC236}">
                  <a16:creationId xmlns:a16="http://schemas.microsoft.com/office/drawing/2014/main" id="{FED3F886-F273-4D2C-8483-F41F9D09ED75}"/>
                </a:ext>
              </a:extLst>
            </p:cNvPr>
            <p:cNvSpPr txBox="1"/>
            <p:nvPr/>
          </p:nvSpPr>
          <p:spPr>
            <a:xfrm>
              <a:off x="7450373" y="3814941"/>
              <a:ext cx="642067" cy="276999"/>
            </a:xfrm>
            <a:prstGeom prst="rect">
              <a:avLst/>
            </a:prstGeom>
            <a:noFill/>
          </p:spPr>
          <p:txBody>
            <a:bodyPr wrap="square" rtlCol="0">
              <a:spAutoFit/>
            </a:bodyPr>
            <a:lstStyle/>
            <a:p>
              <a:r>
                <a:rPr lang="ro-RO" sz="1200" dirty="0" err="1">
                  <a:solidFill>
                    <a:srgbClr val="828282"/>
                  </a:solidFill>
                  <a:latin typeface="Calibri" panose="020F0502020204030204" pitchFamily="34" charset="0"/>
                  <a:cs typeface="Helvetica Neue"/>
                </a:rPr>
                <a:t>Weld</a:t>
              </a:r>
              <a:endParaRPr lang="en-US" sz="1200" dirty="0">
                <a:solidFill>
                  <a:schemeClr val="bg1">
                    <a:lumMod val="50000"/>
                  </a:schemeClr>
                </a:solidFill>
              </a:endParaRPr>
            </a:p>
          </p:txBody>
        </p:sp>
        <p:sp>
          <p:nvSpPr>
            <p:cNvPr id="29" name="TextBox 7">
              <a:extLst>
                <a:ext uri="{FF2B5EF4-FFF2-40B4-BE49-F238E27FC236}">
                  <a16:creationId xmlns:a16="http://schemas.microsoft.com/office/drawing/2014/main" id="{CB52BA92-B9FC-4EE4-9E0F-68ED93FE8199}"/>
                </a:ext>
              </a:extLst>
            </p:cNvPr>
            <p:cNvSpPr txBox="1"/>
            <p:nvPr/>
          </p:nvSpPr>
          <p:spPr>
            <a:xfrm rot="1872841">
              <a:off x="5676901" y="4645511"/>
              <a:ext cx="642067" cy="276999"/>
            </a:xfrm>
            <a:prstGeom prst="rect">
              <a:avLst/>
            </a:prstGeom>
            <a:noFill/>
          </p:spPr>
          <p:txBody>
            <a:bodyPr wrap="square" rtlCol="0">
              <a:spAutoFit/>
            </a:bodyPr>
            <a:lstStyle/>
            <a:p>
              <a:r>
                <a:rPr lang="ro-RO" sz="1200" dirty="0" err="1">
                  <a:solidFill>
                    <a:srgbClr val="828282"/>
                  </a:solidFill>
                  <a:latin typeface="Calibri" panose="020F0502020204030204" pitchFamily="34" charset="0"/>
                  <a:cs typeface="Helvetica Neue"/>
                </a:rPr>
                <a:t>Weld</a:t>
              </a:r>
              <a:endParaRPr lang="en-US" sz="1200" dirty="0">
                <a:solidFill>
                  <a:schemeClr val="bg1">
                    <a:lumMod val="50000"/>
                  </a:schemeClr>
                </a:solidFill>
              </a:endParaRPr>
            </a:p>
          </p:txBody>
        </p:sp>
      </p:grpSp>
      <p:graphicFrame>
        <p:nvGraphicFramePr>
          <p:cNvPr id="10" name="Tabel 3">
            <a:extLst>
              <a:ext uri="{FF2B5EF4-FFF2-40B4-BE49-F238E27FC236}">
                <a16:creationId xmlns:a16="http://schemas.microsoft.com/office/drawing/2014/main" id="{C0C3A9E1-58EC-4E6E-84BF-CC3FCC881BB2}"/>
              </a:ext>
            </a:extLst>
          </p:cNvPr>
          <p:cNvGraphicFramePr>
            <a:graphicFrameLocks noGrp="1"/>
          </p:cNvGraphicFramePr>
          <p:nvPr>
            <p:extLst>
              <p:ext uri="{D42A27DB-BD31-4B8C-83A1-F6EECF244321}">
                <p14:modId xmlns:p14="http://schemas.microsoft.com/office/powerpoint/2010/main" val="2221520551"/>
              </p:ext>
            </p:extLst>
          </p:nvPr>
        </p:nvGraphicFramePr>
        <p:xfrm>
          <a:off x="1010412" y="4989418"/>
          <a:ext cx="4826964" cy="1108534"/>
        </p:xfrm>
        <a:graphic>
          <a:graphicData uri="http://schemas.openxmlformats.org/drawingml/2006/table">
            <a:tbl>
              <a:tblPr firstRow="1" bandRow="1">
                <a:tableStyleId>{7DF18680-E054-41AD-8BC1-D1AEF772440D}</a:tableStyleId>
              </a:tblPr>
              <a:tblGrid>
                <a:gridCol w="540000">
                  <a:extLst>
                    <a:ext uri="{9D8B030D-6E8A-4147-A177-3AD203B41FA5}">
                      <a16:colId xmlns:a16="http://schemas.microsoft.com/office/drawing/2014/main" val="1882468942"/>
                    </a:ext>
                  </a:extLst>
                </a:gridCol>
                <a:gridCol w="389724">
                  <a:extLst>
                    <a:ext uri="{9D8B030D-6E8A-4147-A177-3AD203B41FA5}">
                      <a16:colId xmlns:a16="http://schemas.microsoft.com/office/drawing/2014/main" val="3204640079"/>
                    </a:ext>
                  </a:extLst>
                </a:gridCol>
                <a:gridCol w="389724">
                  <a:extLst>
                    <a:ext uri="{9D8B030D-6E8A-4147-A177-3AD203B41FA5}">
                      <a16:colId xmlns:a16="http://schemas.microsoft.com/office/drawing/2014/main" val="3643200633"/>
                    </a:ext>
                  </a:extLst>
                </a:gridCol>
                <a:gridCol w="389724">
                  <a:extLst>
                    <a:ext uri="{9D8B030D-6E8A-4147-A177-3AD203B41FA5}">
                      <a16:colId xmlns:a16="http://schemas.microsoft.com/office/drawing/2014/main" val="1505062925"/>
                    </a:ext>
                  </a:extLst>
                </a:gridCol>
                <a:gridCol w="389724">
                  <a:extLst>
                    <a:ext uri="{9D8B030D-6E8A-4147-A177-3AD203B41FA5}">
                      <a16:colId xmlns:a16="http://schemas.microsoft.com/office/drawing/2014/main" val="423217185"/>
                    </a:ext>
                  </a:extLst>
                </a:gridCol>
                <a:gridCol w="389724">
                  <a:extLst>
                    <a:ext uri="{9D8B030D-6E8A-4147-A177-3AD203B41FA5}">
                      <a16:colId xmlns:a16="http://schemas.microsoft.com/office/drawing/2014/main" val="408368961"/>
                    </a:ext>
                  </a:extLst>
                </a:gridCol>
                <a:gridCol w="389724">
                  <a:extLst>
                    <a:ext uri="{9D8B030D-6E8A-4147-A177-3AD203B41FA5}">
                      <a16:colId xmlns:a16="http://schemas.microsoft.com/office/drawing/2014/main" val="1698889654"/>
                    </a:ext>
                  </a:extLst>
                </a:gridCol>
                <a:gridCol w="389724">
                  <a:extLst>
                    <a:ext uri="{9D8B030D-6E8A-4147-A177-3AD203B41FA5}">
                      <a16:colId xmlns:a16="http://schemas.microsoft.com/office/drawing/2014/main" val="1899980758"/>
                    </a:ext>
                  </a:extLst>
                </a:gridCol>
                <a:gridCol w="389724">
                  <a:extLst>
                    <a:ext uri="{9D8B030D-6E8A-4147-A177-3AD203B41FA5}">
                      <a16:colId xmlns:a16="http://schemas.microsoft.com/office/drawing/2014/main" val="1803690970"/>
                    </a:ext>
                  </a:extLst>
                </a:gridCol>
                <a:gridCol w="389724">
                  <a:extLst>
                    <a:ext uri="{9D8B030D-6E8A-4147-A177-3AD203B41FA5}">
                      <a16:colId xmlns:a16="http://schemas.microsoft.com/office/drawing/2014/main" val="806722948"/>
                    </a:ext>
                  </a:extLst>
                </a:gridCol>
                <a:gridCol w="389724">
                  <a:extLst>
                    <a:ext uri="{9D8B030D-6E8A-4147-A177-3AD203B41FA5}">
                      <a16:colId xmlns:a16="http://schemas.microsoft.com/office/drawing/2014/main" val="3116862354"/>
                    </a:ext>
                  </a:extLst>
                </a:gridCol>
                <a:gridCol w="389724">
                  <a:extLst>
                    <a:ext uri="{9D8B030D-6E8A-4147-A177-3AD203B41FA5}">
                      <a16:colId xmlns:a16="http://schemas.microsoft.com/office/drawing/2014/main" val="2323640568"/>
                    </a:ext>
                  </a:extLst>
                </a:gridCol>
              </a:tblGrid>
              <a:tr h="156075">
                <a:tc rowSpan="2">
                  <a:txBody>
                    <a:bodyPr/>
                    <a:lstStyle/>
                    <a:p>
                      <a:r>
                        <a:rPr lang="ro-RO" sz="900" dirty="0"/>
                        <a:t>Grade</a:t>
                      </a:r>
                    </a:p>
                  </a:txBody>
                  <a:tcPr/>
                </a:tc>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P≤</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Cr</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900" b="1" dirty="0">
                          <a:effectLst/>
                        </a:rPr>
                        <a:t>Mo</a:t>
                      </a:r>
                      <a:endParaRPr lang="ro-RO" sz="900" b="1" dirty="0">
                        <a:effectLst/>
                      </a:endParaRPr>
                    </a:p>
                    <a:p>
                      <a:pPr algn="just">
                        <a:lnSpc>
                          <a:spcPct val="150000"/>
                        </a:lnSpc>
                        <a:spcAft>
                          <a:spcPts val="0"/>
                        </a:spcAft>
                      </a:pP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Ni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Al tot</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Cu</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ro-RO" sz="900" b="1" dirty="0">
                          <a:effectLst/>
                        </a:rPr>
                        <a:t>Nb</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8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dirty="0"/>
                        <a:t>P265GH-SR</a:t>
                      </a:r>
                      <a:endParaRPr lang="ro-RO" sz="900" b="0" dirty="0">
                        <a:solidFill>
                          <a:schemeClr val="tx1"/>
                        </a:solidFill>
                      </a:endParaRPr>
                    </a:p>
                  </a:txBody>
                  <a:tcPr/>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0.20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0.40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1.40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rPr>
                        <a:t>0.025</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rPr>
                        <a:t>0.020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0.30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0.08</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0.30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spc="-60" dirty="0">
                          <a:effectLst/>
                          <a:sym typeface="Symbol" panose="05050102010706020507" pitchFamily="18" charset="2"/>
                        </a:rPr>
                        <a:t></a:t>
                      </a:r>
                      <a:r>
                        <a:rPr lang="ro-RO" sz="900" spc="-60" dirty="0">
                          <a:effectLst/>
                        </a:rPr>
                        <a:t>0.02</a:t>
                      </a:r>
                      <a:endParaRPr lang="ro-RO" sz="900" dirty="0">
                        <a:effectLst/>
                        <a:latin typeface="+mn-lt"/>
                        <a:ea typeface="Times New Roman" panose="02020603050405020304" pitchFamily="18" charset="0"/>
                      </a:endParaRPr>
                    </a:p>
                  </a:txBody>
                  <a:tcPr marL="25400" marR="2540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0.30</a:t>
                      </a:r>
                      <a:endParaRPr lang="ro-RO" sz="900" dirty="0">
                        <a:effectLst/>
                        <a:latin typeface="+mn-lt"/>
                        <a:ea typeface="Times New Roman" panose="02020603050405020304" pitchFamily="18" charset="0"/>
                      </a:endParaRPr>
                    </a:p>
                  </a:txBody>
                  <a:tcPr marL="25400" marR="2540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0.01</a:t>
                      </a:r>
                      <a:endParaRPr lang="ro-RO" sz="900" dirty="0">
                        <a:effectLst/>
                        <a:latin typeface="+mn-lt"/>
                        <a:ea typeface="Times New Roman" panose="02020603050405020304" pitchFamily="18" charset="0"/>
                      </a:endParaRPr>
                    </a:p>
                  </a:txBody>
                  <a:tcPr marL="0" marR="0" marT="0" marB="0"/>
                </a:tc>
                <a:extLst>
                  <a:ext uri="{0D108BD9-81ED-4DB2-BD59-A6C34878D82A}">
                    <a16:rowId xmlns:a16="http://schemas.microsoft.com/office/drawing/2014/main" val="3485478481"/>
                  </a:ext>
                </a:extLst>
              </a:tr>
            </a:tbl>
          </a:graphicData>
        </a:graphic>
      </p:graphicFrame>
      <p:sp>
        <p:nvSpPr>
          <p:cNvPr id="11" name="TextBox 7">
            <a:extLst>
              <a:ext uri="{FF2B5EF4-FFF2-40B4-BE49-F238E27FC236}">
                <a16:creationId xmlns:a16="http://schemas.microsoft.com/office/drawing/2014/main" id="{EDB2BFD3-FFA8-4D69-B62C-0871D0449034}"/>
              </a:ext>
            </a:extLst>
          </p:cNvPr>
          <p:cNvSpPr txBox="1"/>
          <p:nvPr/>
        </p:nvSpPr>
        <p:spPr>
          <a:xfrm>
            <a:off x="927652" y="982317"/>
            <a:ext cx="3507187" cy="3785652"/>
          </a:xfrm>
          <a:prstGeom prst="rect">
            <a:avLst/>
          </a:prstGeom>
          <a:noFill/>
        </p:spPr>
        <p:txBody>
          <a:bodyPr wrap="square" rtlCol="0">
            <a:spAutoFit/>
          </a:bodyPr>
          <a:lstStyle/>
          <a:p>
            <a:r>
              <a:rPr lang="ro-RO" sz="1200" b="1" dirty="0">
                <a:solidFill>
                  <a:srgbClr val="363346"/>
                </a:solidFill>
                <a:latin typeface="Dosis" panose="02010503020202060003" pitchFamily="2" charset="0"/>
              </a:rPr>
              <a:t>MEMBRANE WALL (SHELL RING TO SHELL RING AND TWO RINGS WELDED TOGETHER)</a:t>
            </a:r>
            <a:r>
              <a:rPr lang="en-US" sz="1200" b="1" dirty="0">
                <a:solidFill>
                  <a:srgbClr val="363346"/>
                </a:solidFill>
                <a:latin typeface="Dosis" panose="02010503020202060003" pitchFamily="2" charset="0"/>
              </a:rPr>
              <a:t> -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The shell is done by rolling a plate with specific thickness to a specific diameter. The ends of the plate are welded together, after preparation of groove. The welding is, generally, done to the interior on the ceramic backing support or flux support, or without support but with root welding from the outside.</a:t>
            </a:r>
          </a:p>
          <a:p>
            <a:pPr algn="just"/>
            <a:r>
              <a:rPr lang="en-US" sz="1200" dirty="0">
                <a:solidFill>
                  <a:srgbClr val="828282"/>
                </a:solidFill>
                <a:latin typeface="Calibri" panose="020F0502020204030204" pitchFamily="34" charset="0"/>
                <a:cs typeface="Helvetica Neue"/>
              </a:rPr>
              <a:t>Two or more shell rings are welded together, end to end.</a:t>
            </a:r>
          </a:p>
          <a:p>
            <a:pPr algn="just"/>
            <a:r>
              <a:rPr lang="en-US" sz="1200" dirty="0">
                <a:solidFill>
                  <a:srgbClr val="828282"/>
                </a:solidFill>
                <a:latin typeface="Calibri" panose="020F0502020204030204" pitchFamily="34" charset="0"/>
                <a:cs typeface="Helvetica Neue"/>
              </a:rPr>
              <a:t>The welding to create the shell ring is done in horizontal position.</a:t>
            </a:r>
          </a:p>
          <a:p>
            <a:pPr algn="just"/>
            <a:r>
              <a:rPr lang="en-US" sz="1200" dirty="0">
                <a:solidFill>
                  <a:srgbClr val="828282"/>
                </a:solidFill>
                <a:latin typeface="Calibri" panose="020F0502020204030204" pitchFamily="34" charset="0"/>
                <a:cs typeface="Helvetica Neue"/>
              </a:rPr>
              <a:t>The welding of two shell rings together are done in vertical up position. Sometimes, the shell rings are rotating and the weld </a:t>
            </a:r>
            <a:r>
              <a:rPr lang="en-US" sz="1200" dirty="0" err="1">
                <a:solidFill>
                  <a:srgbClr val="828282"/>
                </a:solidFill>
                <a:latin typeface="Calibri" panose="020F0502020204030204" pitchFamily="34" charset="0"/>
                <a:cs typeface="Helvetica Neue"/>
              </a:rPr>
              <a:t>isperformed</a:t>
            </a:r>
            <a:r>
              <a:rPr lang="en-US" sz="1200" dirty="0">
                <a:solidFill>
                  <a:srgbClr val="828282"/>
                </a:solidFill>
                <a:latin typeface="Calibri" panose="020F0502020204030204" pitchFamily="34" charset="0"/>
                <a:cs typeface="Helvetica Neue"/>
              </a:rPr>
              <a:t> in horizontal position. The rotation speed is equal to the travel for welding speed.</a:t>
            </a:r>
          </a:p>
          <a:p>
            <a:pPr algn="just"/>
            <a:r>
              <a:rPr lang="en-US" sz="1200" dirty="0">
                <a:solidFill>
                  <a:srgbClr val="828282"/>
                </a:solidFill>
                <a:latin typeface="Calibri" panose="020F0502020204030204" pitchFamily="34" charset="0"/>
                <a:cs typeface="Helvetica Neue"/>
              </a:rPr>
              <a:t>Both can be manually or mechanized performed. </a:t>
            </a:r>
          </a:p>
          <a:p>
            <a:r>
              <a:rPr lang="en-US" sz="1200" dirty="0">
                <a:solidFill>
                  <a:srgbClr val="828282"/>
                </a:solidFill>
                <a:latin typeface="Calibri" panose="020F0502020204030204" pitchFamily="34" charset="0"/>
              </a:rPr>
              <a:t>Materials: </a:t>
            </a:r>
            <a:r>
              <a:rPr lang="en-US" sz="1200" dirty="0">
                <a:solidFill>
                  <a:schemeClr val="bg1">
                    <a:lumMod val="50000"/>
                  </a:schemeClr>
                </a:solidFill>
              </a:rPr>
              <a:t>P265GH-SR EN 10028-2:2004</a:t>
            </a:r>
          </a:p>
        </p:txBody>
      </p:sp>
      <p:pic>
        <p:nvPicPr>
          <p:cNvPr id="19" name="Imagine 18">
            <a:extLst>
              <a:ext uri="{FF2B5EF4-FFF2-40B4-BE49-F238E27FC236}">
                <a16:creationId xmlns:a16="http://schemas.microsoft.com/office/drawing/2014/main" id="{DA74AC51-1A67-488B-B3C5-BE4C9F7ED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906" y="817576"/>
            <a:ext cx="2484000" cy="2262026"/>
          </a:xfrm>
          <a:prstGeom prst="rect">
            <a:avLst/>
          </a:prstGeom>
        </p:spPr>
      </p:pic>
      <p:pic>
        <p:nvPicPr>
          <p:cNvPr id="31" name="Imagine 30">
            <a:extLst>
              <a:ext uri="{FF2B5EF4-FFF2-40B4-BE49-F238E27FC236}">
                <a16:creationId xmlns:a16="http://schemas.microsoft.com/office/drawing/2014/main" id="{F8451EC4-B18E-4FFA-A837-FFB5A7ABD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06" y="4872671"/>
            <a:ext cx="2484000" cy="1863000"/>
          </a:xfrm>
          <a:prstGeom prst="rect">
            <a:avLst/>
          </a:prstGeom>
        </p:spPr>
      </p:pic>
    </p:spTree>
    <p:extLst>
      <p:ext uri="{BB962C8B-B14F-4D97-AF65-F5344CB8AC3E}">
        <p14:creationId xmlns:p14="http://schemas.microsoft.com/office/powerpoint/2010/main" val="285370188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A5FAE-F8B2-0D42-961F-4D71A705F6C5}"/>
              </a:ext>
            </a:extLst>
          </p:cNvPr>
          <p:cNvSpPr>
            <a:spLocks noGrp="1"/>
          </p:cNvSpPr>
          <p:nvPr>
            <p:ph type="title"/>
          </p:nvPr>
        </p:nvSpPr>
        <p:spPr/>
        <p:txBody>
          <a:bodyPr/>
          <a:lstStyle/>
          <a:p>
            <a:r>
              <a:rPr lang="es-ES" dirty="0"/>
              <a:t>UNIT 6. </a:t>
            </a:r>
            <a:r>
              <a:rPr lang="ro-RO" dirty="0"/>
              <a:t>PRESSURE VESSEL</a:t>
            </a:r>
            <a:endParaRPr lang="es-ES" dirty="0"/>
          </a:p>
        </p:txBody>
      </p:sp>
      <p:sp>
        <p:nvSpPr>
          <p:cNvPr id="6" name="TextBox 7">
            <a:extLst>
              <a:ext uri="{FF2B5EF4-FFF2-40B4-BE49-F238E27FC236}">
                <a16:creationId xmlns:a16="http://schemas.microsoft.com/office/drawing/2014/main" id="{910C606D-D66A-4FC0-BEC1-D8A00EA3F6A0}"/>
              </a:ext>
            </a:extLst>
          </p:cNvPr>
          <p:cNvSpPr txBox="1"/>
          <p:nvPr/>
        </p:nvSpPr>
        <p:spPr>
          <a:xfrm>
            <a:off x="927652" y="982317"/>
            <a:ext cx="685707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MEMBRANE WALL (SHELL TO SHELL)</a:t>
            </a:r>
            <a:r>
              <a:rPr lang="en-US" sz="1200" b="1" dirty="0">
                <a:solidFill>
                  <a:srgbClr val="363346"/>
                </a:solidFill>
                <a:latin typeface="Dosis" panose="02010503020202060003" pitchFamily="2" charset="0"/>
              </a:rPr>
              <a:t> - </a:t>
            </a:r>
            <a:r>
              <a:rPr lang="ro-RO" sz="1200" b="1" dirty="0">
                <a:latin typeface="Dosis" panose="02010503020202060003" pitchFamily="2" charset="0"/>
              </a:rPr>
              <a:t>WPS WELD (</a:t>
            </a:r>
            <a:r>
              <a:rPr lang="ro-RO" sz="1200" b="1" dirty="0" err="1">
                <a:latin typeface="Dosis" panose="02010503020202060003" pitchFamily="2" charset="0"/>
              </a:rPr>
              <a:t>butt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end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plate </a:t>
            </a:r>
            <a:r>
              <a:rPr lang="ro-RO" sz="1200" b="1" dirty="0" err="1">
                <a:latin typeface="Dosis" panose="02010503020202060003" pitchFamily="2" charset="0"/>
              </a:rPr>
              <a:t>to</a:t>
            </a:r>
            <a:r>
              <a:rPr lang="ro-RO" sz="1200" b="1" dirty="0">
                <a:latin typeface="Dosis" panose="02010503020202060003" pitchFamily="2" charset="0"/>
              </a:rPr>
              <a:t> </a:t>
            </a:r>
            <a:r>
              <a:rPr lang="ro-RO" sz="1200" b="1" dirty="0" err="1">
                <a:latin typeface="Dosis" panose="02010503020202060003" pitchFamily="2" charset="0"/>
              </a:rPr>
              <a:t>form</a:t>
            </a:r>
            <a:r>
              <a:rPr lang="ro-RO" sz="1200" b="1" dirty="0">
                <a:latin typeface="Dosis" panose="02010503020202060003" pitchFamily="2" charset="0"/>
              </a:rPr>
              <a:t> </a:t>
            </a:r>
            <a:r>
              <a:rPr lang="ro-RO" sz="1200" b="1" dirty="0" err="1">
                <a:latin typeface="Dosis" panose="02010503020202060003" pitchFamily="2" charset="0"/>
              </a:rPr>
              <a:t>shell</a:t>
            </a:r>
            <a:r>
              <a:rPr lang="ro-RO" sz="1200" b="1" dirty="0">
                <a:latin typeface="Dosis" panose="02010503020202060003" pitchFamily="2" charset="0"/>
              </a:rPr>
              <a:t> ring)</a:t>
            </a:r>
            <a:endParaRPr lang="en-US" sz="1200" b="1" dirty="0">
              <a:latin typeface="Dosis" panose="02010503020202060003" pitchFamily="2" charset="0"/>
            </a:endParaRPr>
          </a:p>
        </p:txBody>
      </p:sp>
      <p:graphicFrame>
        <p:nvGraphicFramePr>
          <p:cNvPr id="7" name="Tabel 6">
            <a:extLst>
              <a:ext uri="{FF2B5EF4-FFF2-40B4-BE49-F238E27FC236}">
                <a16:creationId xmlns:a16="http://schemas.microsoft.com/office/drawing/2014/main" id="{F14C5AD9-ADE5-40DE-9621-D34E756E65AB}"/>
              </a:ext>
            </a:extLst>
          </p:cNvPr>
          <p:cNvGraphicFramePr>
            <a:graphicFrameLocks noGrp="1"/>
          </p:cNvGraphicFramePr>
          <p:nvPr>
            <p:extLst>
              <p:ext uri="{D42A27DB-BD31-4B8C-83A1-F6EECF244321}">
                <p14:modId xmlns:p14="http://schemas.microsoft.com/office/powerpoint/2010/main" val="1810758125"/>
              </p:ext>
            </p:extLst>
          </p:nvPr>
        </p:nvGraphicFramePr>
        <p:xfrm>
          <a:off x="168584" y="1449175"/>
          <a:ext cx="6999132" cy="342900"/>
        </p:xfrm>
        <a:graphic>
          <a:graphicData uri="http://schemas.openxmlformats.org/drawingml/2006/table">
            <a:tbl>
              <a:tblPr firstRow="1" firstCol="1" bandRow="1">
                <a:tableStyleId>{69012ECD-51FC-41F1-AA8D-1B2483CD663E}</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en-US" sz="1100" dirty="0">
                          <a:effectLst/>
                        </a:rPr>
                        <a:t>1</a:t>
                      </a:r>
                      <a:r>
                        <a:rPr lang="ro-RO" sz="1100" dirty="0">
                          <a:effectLst/>
                        </a:rPr>
                        <a:t>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solidFill>
                            <a:schemeClr val="bg1"/>
                          </a:solidFill>
                          <a:effectLst/>
                        </a:rPr>
                        <a:t>Welding Procedure Qualification Record (WPQR)</a:t>
                      </a:r>
                      <a:endParaRPr lang="ro-RO"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8" name="Tabel 7">
            <a:extLst>
              <a:ext uri="{FF2B5EF4-FFF2-40B4-BE49-F238E27FC236}">
                <a16:creationId xmlns:a16="http://schemas.microsoft.com/office/drawing/2014/main" id="{FEB3A774-6D11-4471-BD4E-D9195A01A8C3}"/>
              </a:ext>
            </a:extLst>
          </p:cNvPr>
          <p:cNvGraphicFramePr>
            <a:graphicFrameLocks noGrp="1"/>
          </p:cNvGraphicFramePr>
          <p:nvPr>
            <p:extLst>
              <p:ext uri="{D42A27DB-BD31-4B8C-83A1-F6EECF244321}">
                <p14:modId xmlns:p14="http://schemas.microsoft.com/office/powerpoint/2010/main" val="2577428062"/>
              </p:ext>
            </p:extLst>
          </p:nvPr>
        </p:nvGraphicFramePr>
        <p:xfrm>
          <a:off x="164984" y="1880117"/>
          <a:ext cx="7002732" cy="1767080"/>
        </p:xfrm>
        <a:graphic>
          <a:graphicData uri="http://schemas.openxmlformats.org/drawingml/2006/table">
            <a:tbl>
              <a:tblPr firstRow="1" firstCol="1" bandRow="1">
                <a:tableStyleId>{5C22544A-7EE6-4342-B048-85BDC9FD1C3A}</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Ploiești</a:t>
                      </a:r>
                      <a:endParaRPr lang="ro-RO"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P265GH</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12 </a:t>
                      </a:r>
                      <a:r>
                        <a:rPr lang="en-US" sz="900" dirty="0">
                          <a:effectLst/>
                        </a:rPr>
                        <a:t>to </a:t>
                      </a:r>
                      <a:r>
                        <a:rPr lang="ro-RO" sz="900" dirty="0">
                          <a:effectLst/>
                        </a:rPr>
                        <a:t>12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Butt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PA</a:t>
                      </a:r>
                      <a:r>
                        <a:rPr lang="en-US" sz="900" dirty="0">
                          <a:effectLst/>
                        </a:rPr>
                        <a:t> (</a:t>
                      </a:r>
                      <a:r>
                        <a:rPr lang="ro-RO" sz="900" dirty="0" err="1">
                          <a:effectLst/>
                        </a:rPr>
                        <a:t>horizontal</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9" name="Tabel 8">
            <a:extLst>
              <a:ext uri="{FF2B5EF4-FFF2-40B4-BE49-F238E27FC236}">
                <a16:creationId xmlns:a16="http://schemas.microsoft.com/office/drawing/2014/main" id="{BA1C347C-277F-4F55-A8BD-EEDC4478CBC4}"/>
              </a:ext>
            </a:extLst>
          </p:cNvPr>
          <p:cNvGraphicFramePr>
            <a:graphicFrameLocks noGrp="1"/>
          </p:cNvGraphicFramePr>
          <p:nvPr>
            <p:extLst>
              <p:ext uri="{D42A27DB-BD31-4B8C-83A1-F6EECF244321}">
                <p14:modId xmlns:p14="http://schemas.microsoft.com/office/powerpoint/2010/main" val="542938772"/>
              </p:ext>
            </p:extLst>
          </p:nvPr>
        </p:nvGraphicFramePr>
        <p:xfrm>
          <a:off x="164984" y="3836976"/>
          <a:ext cx="6999133" cy="939165"/>
        </p:xfrm>
        <a:graphic>
          <a:graphicData uri="http://schemas.openxmlformats.org/drawingml/2006/table">
            <a:tbl>
              <a:tblPr firstRow="1" firstCol="1" bandRow="1">
                <a:tableStyleId>{5C22544A-7EE6-4342-B048-85BDC9FD1C3A}</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132357">
                <a:tc>
                  <a:txBody>
                    <a:bodyPr/>
                    <a:lstStyle/>
                    <a:p>
                      <a:pPr algn="ctr">
                        <a:spcAft>
                          <a:spcPts val="0"/>
                        </a:spcAft>
                      </a:pPr>
                      <a:r>
                        <a:rPr lang="ro-RO" sz="900" dirty="0">
                          <a:effectLst/>
                        </a:rPr>
                        <a:t>1</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220-240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25-26</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9-9.5</a:t>
                      </a:r>
                    </a:p>
                  </a:txBody>
                  <a:tcPr marL="68580" marR="68580" marT="0" marB="0"/>
                </a:tc>
                <a:tc>
                  <a:txBody>
                    <a:bodyPr/>
                    <a:lstStyle/>
                    <a:p>
                      <a:pPr algn="ctr">
                        <a:spcAft>
                          <a:spcPts val="0"/>
                        </a:spcAft>
                      </a:pPr>
                      <a:r>
                        <a:rPr lang="ro-RO" sz="1000" dirty="0">
                          <a:effectLst/>
                        </a:rPr>
                        <a:t>16-17</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19400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44836321"/>
                  </a:ext>
                </a:extLst>
              </a:tr>
              <a:tr h="132357">
                <a:tc>
                  <a:txBody>
                    <a:bodyPr/>
                    <a:lstStyle/>
                    <a:p>
                      <a:pPr algn="ctr">
                        <a:spcAft>
                          <a:spcPts val="0"/>
                        </a:spcAft>
                      </a:pPr>
                      <a:r>
                        <a:rPr lang="ro-RO" sz="1000" dirty="0">
                          <a:effectLst/>
                          <a:latin typeface="+mn-lt"/>
                          <a:ea typeface="Times New Roman" panose="02020603050405020304" pitchFamily="18" charset="0"/>
                        </a:rPr>
                        <a:t>2-5</a:t>
                      </a: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240-260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28-29</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10-10.5</a:t>
                      </a:r>
                    </a:p>
                  </a:txBody>
                  <a:tcPr marL="68580" marR="68580" marT="0" marB="0"/>
                </a:tc>
                <a:tc>
                  <a:txBody>
                    <a:bodyPr/>
                    <a:lstStyle/>
                    <a:p>
                      <a:pPr algn="ctr">
                        <a:spcAft>
                          <a:spcPts val="0"/>
                        </a:spcAft>
                      </a:pPr>
                      <a:r>
                        <a:rPr lang="ro-RO" sz="1000" dirty="0">
                          <a:effectLst/>
                        </a:rPr>
                        <a:t>18-20</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21000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997732070"/>
                  </a:ext>
                </a:extLst>
              </a:tr>
              <a:tr h="0">
                <a:tc>
                  <a:txBody>
                    <a:bodyPr/>
                    <a:lstStyle/>
                    <a:p>
                      <a:pPr algn="ctr">
                        <a:spcAft>
                          <a:spcPts val="0"/>
                        </a:spcAft>
                      </a:pPr>
                      <a:r>
                        <a:rPr lang="ro-RO" sz="900" dirty="0" err="1">
                          <a:effectLst/>
                          <a:latin typeface="+mn-lt"/>
                          <a:ea typeface="Times New Roman" panose="02020603050405020304" pitchFamily="18" charset="0"/>
                        </a:rPr>
                        <a:t>root</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220-240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25-26</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9-9.5</a:t>
                      </a:r>
                    </a:p>
                  </a:txBody>
                  <a:tcPr marL="68580" marR="68580" marT="0" marB="0"/>
                </a:tc>
                <a:tc>
                  <a:txBody>
                    <a:bodyPr/>
                    <a:lstStyle/>
                    <a:p>
                      <a:pPr algn="ctr">
                        <a:spcAft>
                          <a:spcPts val="0"/>
                        </a:spcAft>
                      </a:pPr>
                      <a:r>
                        <a:rPr lang="ro-RO" sz="1000" dirty="0">
                          <a:effectLst/>
                        </a:rPr>
                        <a:t>22-24</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1500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7052372"/>
                  </a:ext>
                </a:extLst>
              </a:tr>
            </a:tbl>
          </a:graphicData>
        </a:graphic>
      </p:graphicFrame>
      <p:graphicFrame>
        <p:nvGraphicFramePr>
          <p:cNvPr id="12" name="Tabel 11">
            <a:extLst>
              <a:ext uri="{FF2B5EF4-FFF2-40B4-BE49-F238E27FC236}">
                <a16:creationId xmlns:a16="http://schemas.microsoft.com/office/drawing/2014/main" id="{44BAD6F2-5495-4EEC-8E81-C0D61CA7A952}"/>
              </a:ext>
            </a:extLst>
          </p:cNvPr>
          <p:cNvGraphicFramePr>
            <a:graphicFrameLocks noGrp="1"/>
          </p:cNvGraphicFramePr>
          <p:nvPr>
            <p:extLst>
              <p:ext uri="{D42A27DB-BD31-4B8C-83A1-F6EECF244321}">
                <p14:modId xmlns:p14="http://schemas.microsoft.com/office/powerpoint/2010/main" val="1580470927"/>
              </p:ext>
            </p:extLst>
          </p:nvPr>
        </p:nvGraphicFramePr>
        <p:xfrm>
          <a:off x="164611" y="4812492"/>
          <a:ext cx="6999134" cy="1707663"/>
        </p:xfrm>
        <a:graphic>
          <a:graphicData uri="http://schemas.openxmlformats.org/drawingml/2006/table">
            <a:tbl>
              <a:tblPr firstRow="1" firstCol="1" bandRow="1">
                <a:tableStyleId>{5C22544A-7EE6-4342-B048-85BDC9FD1C3A}</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fr-FR" sz="1000" b="0" dirty="0">
                          <a:solidFill>
                            <a:schemeClr val="tx1"/>
                          </a:solidFill>
                          <a:effectLst/>
                        </a:rPr>
                        <a:t>EN 758: T 46 2 P C 1 H</a:t>
                      </a:r>
                      <a:endParaRPr lang="ro-RO" sz="1000" b="0" dirty="0">
                        <a:solidFill>
                          <a:schemeClr val="tx1"/>
                        </a:solidFill>
                        <a:effectLst/>
                      </a:endParaRPr>
                    </a:p>
                    <a:p>
                      <a:pPr>
                        <a:lnSpc>
                          <a:spcPct val="107000"/>
                        </a:lnSpc>
                        <a:spcAft>
                          <a:spcPts val="0"/>
                        </a:spcAft>
                      </a:pPr>
                      <a:r>
                        <a:rPr lang="en-US" sz="1000" b="0" dirty="0">
                          <a:solidFill>
                            <a:schemeClr val="tx1"/>
                          </a:solidFill>
                          <a:effectLst/>
                        </a:rPr>
                        <a:t>AWS A5.20: E71T-1 H4</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W.Nr</a:t>
                      </a:r>
                      <a:r>
                        <a:rPr lang="en-US" sz="1000" b="0" dirty="0">
                          <a:solidFill>
                            <a:schemeClr val="tx1"/>
                          </a:solidFill>
                          <a:effectLst/>
                        </a:rPr>
                        <a:t>.: 1.4430</a:t>
                      </a:r>
                      <a:endParaRPr lang="ro-RO" sz="1000" b="0" dirty="0">
                        <a:solidFill>
                          <a:schemeClr val="tx1"/>
                        </a:solidFill>
                        <a:effectLst/>
                      </a:endParaRPr>
                    </a:p>
                    <a:p>
                      <a:pPr>
                        <a:lnSpc>
                          <a:spcPct val="107000"/>
                        </a:lnSpc>
                        <a:spcAft>
                          <a:spcPts val="0"/>
                        </a:spcAft>
                      </a:pPr>
                      <a:r>
                        <a:rPr lang="en-US" sz="1000" b="0" dirty="0">
                          <a:solidFill>
                            <a:schemeClr val="tx1"/>
                          </a:solidFill>
                          <a:effectLst/>
                        </a:rPr>
                        <a:t> 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b="0" dirty="0">
                          <a:solidFill>
                            <a:schemeClr val="tx1"/>
                          </a:solidFill>
                          <a:effectLst/>
                        </a:rPr>
                        <a:t>Weaving:</a:t>
                      </a:r>
                      <a:r>
                        <a:rPr lang="ro-RO" sz="1000" b="0" dirty="0">
                          <a:solidFill>
                            <a:schemeClr val="tx1"/>
                          </a:solidFill>
                          <a:effectLst/>
                        </a:rPr>
                        <a:t> </a:t>
                      </a:r>
                      <a:r>
                        <a:rPr lang="ro-RO" sz="1000" b="0" kern="1200" dirty="0">
                          <a:solidFill>
                            <a:schemeClr val="tx1"/>
                          </a:solidFill>
                          <a:effectLst/>
                        </a:rPr>
                        <a:t>NO</a:t>
                      </a:r>
                      <a:endParaRPr lang="ro-RO" sz="1000" b="0" dirty="0">
                        <a:solidFill>
                          <a:schemeClr val="tx1"/>
                        </a:solidFill>
                        <a:effectLst/>
                      </a:endParaRPr>
                    </a:p>
                    <a:p>
                      <a:pPr>
                        <a:lnSpc>
                          <a:spcPct val="107000"/>
                        </a:lnSpc>
                        <a:spcAft>
                          <a:spcPts val="0"/>
                        </a:spcAft>
                      </a:pPr>
                      <a:r>
                        <a:rPr lang="en-US" sz="1000" b="0" dirty="0">
                          <a:solidFill>
                            <a:schemeClr val="tx1"/>
                          </a:solidFill>
                          <a:effectLst/>
                        </a:rPr>
                        <a:t> </a:t>
                      </a:r>
                      <a:r>
                        <a:rPr lang="ro-RO" sz="1000" b="0" dirty="0" err="1">
                          <a:solidFill>
                            <a:schemeClr val="tx1"/>
                          </a:solidFill>
                          <a:effectLst/>
                        </a:rPr>
                        <a:t>Stick</a:t>
                      </a:r>
                      <a:r>
                        <a:rPr lang="ro-RO" sz="1000" b="0" dirty="0">
                          <a:solidFill>
                            <a:schemeClr val="tx1"/>
                          </a:solidFill>
                          <a:effectLst/>
                        </a:rPr>
                        <a:t>-out: 15-17 mm</a:t>
                      </a: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endParaRPr lang="ro-RO" sz="1100" dirty="0">
                        <a:effectLst/>
                      </a:endParaRPr>
                    </a:p>
                    <a:p>
                      <a:pPr>
                        <a:lnSpc>
                          <a:spcPct val="107000"/>
                        </a:lnSpc>
                        <a:spcAft>
                          <a:spcPts val="0"/>
                        </a:spcAft>
                      </a:pPr>
                      <a:r>
                        <a:rPr lang="en-US" sz="1000" dirty="0">
                          <a:effectLst/>
                        </a:rPr>
                        <a:t>EN ISO 14175: </a:t>
                      </a:r>
                      <a:r>
                        <a:rPr lang="ro-RO" sz="1000" dirty="0">
                          <a:effectLst/>
                        </a:rPr>
                        <a:t>100</a:t>
                      </a:r>
                      <a:r>
                        <a:rPr lang="en-US" sz="1000" dirty="0">
                          <a:effectLst/>
                        </a:rPr>
                        <a:t>%CO</a:t>
                      </a:r>
                      <a:r>
                        <a:rPr lang="en-US" sz="1000" baseline="-25000" dirty="0">
                          <a:effectLst/>
                        </a:rPr>
                        <a:t>2</a:t>
                      </a:r>
                      <a:r>
                        <a:rPr lang="en-US" sz="1000" dirty="0">
                          <a:effectLst/>
                        </a:rPr>
                        <a:t> </a:t>
                      </a:r>
                      <a:endParaRPr lang="ro-RO" sz="1100" dirty="0">
                        <a:effectLst/>
                      </a:endParaRP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endParaRPr lang="ro-RO" sz="1000" dirty="0">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dirty="0" err="1">
                          <a:effectLst/>
                          <a:latin typeface="+mn-lt"/>
                        </a:rPr>
                        <a:t>Interpass</a:t>
                      </a:r>
                      <a:r>
                        <a:rPr lang="en-US" sz="1000" dirty="0">
                          <a:effectLst/>
                          <a:latin typeface="+mn-lt"/>
                        </a:rPr>
                        <a:t> temperature: max 200</a:t>
                      </a:r>
                      <a:r>
                        <a:rPr lang="en-US" sz="1000" baseline="30000" dirty="0">
                          <a:effectLst/>
                          <a:latin typeface="+mn-lt"/>
                        </a:rPr>
                        <a:t>o</a:t>
                      </a:r>
                      <a:r>
                        <a:rPr lang="en-US" sz="1000" dirty="0">
                          <a:effectLst/>
                          <a:latin typeface="+mn-lt"/>
                        </a:rPr>
                        <a:t>C</a:t>
                      </a:r>
                      <a:endParaRPr lang="ro-RO" sz="1000" dirty="0">
                        <a:effectLst/>
                        <a:latin typeface="+mn-l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ro-RO" sz="1200" dirty="0">
                          <a:effectLst/>
                        </a:rPr>
                        <a:t>Ceramic </a:t>
                      </a:r>
                      <a:r>
                        <a:rPr lang="ro-RO" sz="1200" dirty="0" err="1">
                          <a:effectLst/>
                        </a:rPr>
                        <a:t>backing</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14" name="CasetăText 13">
            <a:extLst>
              <a:ext uri="{FF2B5EF4-FFF2-40B4-BE49-F238E27FC236}">
                <a16:creationId xmlns:a16="http://schemas.microsoft.com/office/drawing/2014/main" id="{2682B894-9015-4F13-B8B2-AF4D5E3F833C}"/>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15" name="CasetăText 14">
            <a:extLst>
              <a:ext uri="{FF2B5EF4-FFF2-40B4-BE49-F238E27FC236}">
                <a16:creationId xmlns:a16="http://schemas.microsoft.com/office/drawing/2014/main" id="{7C571F9C-F9FA-4B95-9846-581649A59D86}"/>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pic>
        <p:nvPicPr>
          <p:cNvPr id="16" name="Picture 6">
            <a:extLst>
              <a:ext uri="{FF2B5EF4-FFF2-40B4-BE49-F238E27FC236}">
                <a16:creationId xmlns:a16="http://schemas.microsoft.com/office/drawing/2014/main" id="{3C359ACA-706C-4D1A-AA8A-429186DE34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8673" y="4153679"/>
            <a:ext cx="1965328" cy="137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upare 50">
            <a:extLst>
              <a:ext uri="{FF2B5EF4-FFF2-40B4-BE49-F238E27FC236}">
                <a16:creationId xmlns:a16="http://schemas.microsoft.com/office/drawing/2014/main" id="{BED9CE32-588B-4404-9F49-7FFCCD221115}"/>
              </a:ext>
            </a:extLst>
          </p:cNvPr>
          <p:cNvGrpSpPr/>
          <p:nvPr/>
        </p:nvGrpSpPr>
        <p:grpSpPr>
          <a:xfrm>
            <a:off x="7488555" y="2445535"/>
            <a:ext cx="1431289" cy="1145614"/>
            <a:chOff x="7488555" y="2445535"/>
            <a:chExt cx="1431289" cy="1145614"/>
          </a:xfrm>
        </p:grpSpPr>
        <p:cxnSp>
          <p:nvCxnSpPr>
            <p:cNvPr id="52" name="Conector drept cu săgeată 51">
              <a:extLst>
                <a:ext uri="{FF2B5EF4-FFF2-40B4-BE49-F238E27FC236}">
                  <a16:creationId xmlns:a16="http://schemas.microsoft.com/office/drawing/2014/main" id="{A8418A25-7550-4E95-8A0E-B6FB812B3700}"/>
                </a:ext>
              </a:extLst>
            </p:cNvPr>
            <p:cNvCxnSpPr>
              <a:cxnSpLocks/>
            </p:cNvCxnSpPr>
            <p:nvPr/>
          </p:nvCxnSpPr>
          <p:spPr>
            <a:xfrm flipH="1">
              <a:off x="8046765" y="3533756"/>
              <a:ext cx="122040" cy="0"/>
            </a:xfrm>
            <a:prstGeom prst="straightConnector1">
              <a:avLst/>
            </a:prstGeom>
            <a:ln w="3175">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53" name="Casetă text 31">
              <a:extLst>
                <a:ext uri="{FF2B5EF4-FFF2-40B4-BE49-F238E27FC236}">
                  <a16:creationId xmlns:a16="http://schemas.microsoft.com/office/drawing/2014/main" id="{0900B252-475E-41E2-8B04-218D74882E0D}"/>
                </a:ext>
              </a:extLst>
            </p:cNvPr>
            <p:cNvSpPr txBox="1"/>
            <p:nvPr/>
          </p:nvSpPr>
          <p:spPr>
            <a:xfrm>
              <a:off x="8235871" y="3354415"/>
              <a:ext cx="329001" cy="23673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5-6</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4" name="Grupare 53">
              <a:extLst>
                <a:ext uri="{FF2B5EF4-FFF2-40B4-BE49-F238E27FC236}">
                  <a16:creationId xmlns:a16="http://schemas.microsoft.com/office/drawing/2014/main" id="{23326485-CE75-41D2-9E4A-948496B9E4D7}"/>
                </a:ext>
              </a:extLst>
            </p:cNvPr>
            <p:cNvGrpSpPr/>
            <p:nvPr/>
          </p:nvGrpSpPr>
          <p:grpSpPr>
            <a:xfrm>
              <a:off x="7488555" y="2445535"/>
              <a:ext cx="1431289" cy="1020445"/>
              <a:chOff x="0" y="0"/>
              <a:chExt cx="1431470" cy="1020535"/>
            </a:xfrm>
          </p:grpSpPr>
          <p:grpSp>
            <p:nvGrpSpPr>
              <p:cNvPr id="56" name="Grupare 55">
                <a:extLst>
                  <a:ext uri="{FF2B5EF4-FFF2-40B4-BE49-F238E27FC236}">
                    <a16:creationId xmlns:a16="http://schemas.microsoft.com/office/drawing/2014/main" id="{FBB91E89-D81C-4D84-9E3E-87A6419A7C9F}"/>
                  </a:ext>
                </a:extLst>
              </p:cNvPr>
              <p:cNvGrpSpPr/>
              <p:nvPr/>
            </p:nvGrpSpPr>
            <p:grpSpPr>
              <a:xfrm>
                <a:off x="0" y="160564"/>
                <a:ext cx="1431470" cy="859971"/>
                <a:chOff x="0" y="0"/>
                <a:chExt cx="1431470" cy="859971"/>
              </a:xfrm>
            </p:grpSpPr>
            <p:grpSp>
              <p:nvGrpSpPr>
                <p:cNvPr id="60" name="Grupare 59">
                  <a:extLst>
                    <a:ext uri="{FF2B5EF4-FFF2-40B4-BE49-F238E27FC236}">
                      <a16:creationId xmlns:a16="http://schemas.microsoft.com/office/drawing/2014/main" id="{7968C366-98A3-4813-BF52-1D2CCB4B4CF9}"/>
                    </a:ext>
                  </a:extLst>
                </p:cNvPr>
                <p:cNvGrpSpPr/>
                <p:nvPr/>
              </p:nvGrpSpPr>
              <p:grpSpPr>
                <a:xfrm>
                  <a:off x="574221" y="718457"/>
                  <a:ext cx="283210" cy="84364"/>
                  <a:chOff x="0" y="0"/>
                  <a:chExt cx="283210" cy="84364"/>
                </a:xfrm>
              </p:grpSpPr>
              <p:sp>
                <p:nvSpPr>
                  <p:cNvPr id="86" name="Dreptunghi 85">
                    <a:extLst>
                      <a:ext uri="{FF2B5EF4-FFF2-40B4-BE49-F238E27FC236}">
                        <a16:creationId xmlns:a16="http://schemas.microsoft.com/office/drawing/2014/main" id="{3F642A7A-004C-452D-A2E5-AED00BB2D628}"/>
                      </a:ext>
                    </a:extLst>
                  </p:cNvPr>
                  <p:cNvSpPr/>
                  <p:nvPr/>
                </p:nvSpPr>
                <p:spPr>
                  <a:xfrm>
                    <a:off x="0" y="24493"/>
                    <a:ext cx="283210" cy="59871"/>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sp>
                <p:nvSpPr>
                  <p:cNvPr id="87" name="Oval 86">
                    <a:extLst>
                      <a:ext uri="{FF2B5EF4-FFF2-40B4-BE49-F238E27FC236}">
                        <a16:creationId xmlns:a16="http://schemas.microsoft.com/office/drawing/2014/main" id="{E572B7AB-B013-4454-BE89-5D15FEC06EA9}"/>
                      </a:ext>
                    </a:extLst>
                  </p:cNvPr>
                  <p:cNvSpPr/>
                  <p:nvPr/>
                </p:nvSpPr>
                <p:spPr>
                  <a:xfrm>
                    <a:off x="84364" y="0"/>
                    <a:ext cx="122465"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grpSp>
            <p:grpSp>
              <p:nvGrpSpPr>
                <p:cNvPr id="61" name="Grupare 60">
                  <a:extLst>
                    <a:ext uri="{FF2B5EF4-FFF2-40B4-BE49-F238E27FC236}">
                      <a16:creationId xmlns:a16="http://schemas.microsoft.com/office/drawing/2014/main" id="{35F8225E-C705-4D8D-923A-55928F618073}"/>
                    </a:ext>
                  </a:extLst>
                </p:cNvPr>
                <p:cNvGrpSpPr/>
                <p:nvPr/>
              </p:nvGrpSpPr>
              <p:grpSpPr>
                <a:xfrm>
                  <a:off x="0" y="332014"/>
                  <a:ext cx="683078" cy="405493"/>
                  <a:chOff x="0" y="0"/>
                  <a:chExt cx="683078" cy="405493"/>
                </a:xfrm>
              </p:grpSpPr>
              <p:grpSp>
                <p:nvGrpSpPr>
                  <p:cNvPr id="79" name="Grupare 78">
                    <a:extLst>
                      <a:ext uri="{FF2B5EF4-FFF2-40B4-BE49-F238E27FC236}">
                        <a16:creationId xmlns:a16="http://schemas.microsoft.com/office/drawing/2014/main" id="{13964418-DBCB-4B04-AC62-DC57BFA19FFC}"/>
                      </a:ext>
                    </a:extLst>
                  </p:cNvPr>
                  <p:cNvGrpSpPr/>
                  <p:nvPr/>
                </p:nvGrpSpPr>
                <p:grpSpPr>
                  <a:xfrm>
                    <a:off x="0" y="0"/>
                    <a:ext cx="683078" cy="405493"/>
                    <a:chOff x="0" y="0"/>
                    <a:chExt cx="683078" cy="405493"/>
                  </a:xfrm>
                </p:grpSpPr>
                <p:grpSp>
                  <p:nvGrpSpPr>
                    <p:cNvPr id="81" name="Grupare 80">
                      <a:extLst>
                        <a:ext uri="{FF2B5EF4-FFF2-40B4-BE49-F238E27FC236}">
                          <a16:creationId xmlns:a16="http://schemas.microsoft.com/office/drawing/2014/main" id="{5159D5AF-357B-4654-8A49-E0B7C0CEF70C}"/>
                        </a:ext>
                      </a:extLst>
                    </p:cNvPr>
                    <p:cNvGrpSpPr/>
                    <p:nvPr/>
                  </p:nvGrpSpPr>
                  <p:grpSpPr>
                    <a:xfrm>
                      <a:off x="0" y="0"/>
                      <a:ext cx="683078" cy="405493"/>
                      <a:chOff x="0" y="0"/>
                      <a:chExt cx="683078" cy="405493"/>
                    </a:xfrm>
                  </p:grpSpPr>
                  <p:cxnSp>
                    <p:nvCxnSpPr>
                      <p:cNvPr id="83" name="Conector drept 82">
                        <a:extLst>
                          <a:ext uri="{FF2B5EF4-FFF2-40B4-BE49-F238E27FC236}">
                            <a16:creationId xmlns:a16="http://schemas.microsoft.com/office/drawing/2014/main" id="{E8F04D40-D433-4806-8DE8-177C0FA692C7}"/>
                          </a:ext>
                        </a:extLst>
                      </p:cNvPr>
                      <p:cNvCxnSpPr/>
                      <p:nvPr/>
                    </p:nvCxnSpPr>
                    <p:spPr>
                      <a:xfrm>
                        <a:off x="574221" y="0"/>
                        <a:ext cx="108857" cy="3211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ector drept 83">
                        <a:extLst>
                          <a:ext uri="{FF2B5EF4-FFF2-40B4-BE49-F238E27FC236}">
                            <a16:creationId xmlns:a16="http://schemas.microsoft.com/office/drawing/2014/main" id="{4BC5C46F-37AC-47F0-9A8C-3A64D7135209}"/>
                          </a:ext>
                        </a:extLst>
                      </p:cNvPr>
                      <p:cNvCxnSpPr/>
                      <p:nvPr/>
                    </p:nvCxnSpPr>
                    <p:spPr>
                      <a:xfrm>
                        <a:off x="683078" y="321129"/>
                        <a:ext cx="0" cy="843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Formă liberă: formă 84">
                        <a:extLst>
                          <a:ext uri="{FF2B5EF4-FFF2-40B4-BE49-F238E27FC236}">
                            <a16:creationId xmlns:a16="http://schemas.microsoft.com/office/drawing/2014/main" id="{FA7D29A1-6020-40B8-842F-4052023F4382}"/>
                          </a:ext>
                        </a:extLst>
                      </p:cNvPr>
                      <p:cNvSpPr/>
                      <p:nvPr/>
                    </p:nvSpPr>
                    <p:spPr>
                      <a:xfrm>
                        <a:off x="0" y="0"/>
                        <a:ext cx="45719" cy="405493"/>
                      </a:xfrm>
                      <a:custGeom>
                        <a:avLst/>
                        <a:gdLst>
                          <a:gd name="connsiteX0" fmla="*/ 32671 w 43556"/>
                          <a:gd name="connsiteY0" fmla="*/ 419100 h 419100"/>
                          <a:gd name="connsiteX1" fmla="*/ 29949 w 43556"/>
                          <a:gd name="connsiteY1" fmla="*/ 400050 h 419100"/>
                          <a:gd name="connsiteX2" fmla="*/ 27228 w 43556"/>
                          <a:gd name="connsiteY2" fmla="*/ 386443 h 419100"/>
                          <a:gd name="connsiteX3" fmla="*/ 21785 w 43556"/>
                          <a:gd name="connsiteY3" fmla="*/ 299357 h 419100"/>
                          <a:gd name="connsiteX4" fmla="*/ 29949 w 43556"/>
                          <a:gd name="connsiteY4" fmla="*/ 250371 h 419100"/>
                          <a:gd name="connsiteX5" fmla="*/ 40835 w 43556"/>
                          <a:gd name="connsiteY5" fmla="*/ 228600 h 419100"/>
                          <a:gd name="connsiteX6" fmla="*/ 43556 w 43556"/>
                          <a:gd name="connsiteY6" fmla="*/ 206829 h 419100"/>
                          <a:gd name="connsiteX7" fmla="*/ 38114 w 43556"/>
                          <a:gd name="connsiteY7" fmla="*/ 149679 h 419100"/>
                          <a:gd name="connsiteX8" fmla="*/ 32671 w 43556"/>
                          <a:gd name="connsiteY8" fmla="*/ 89807 h 419100"/>
                          <a:gd name="connsiteX9" fmla="*/ 27228 w 43556"/>
                          <a:gd name="connsiteY9" fmla="*/ 70757 h 419100"/>
                          <a:gd name="connsiteX10" fmla="*/ 13621 w 43556"/>
                          <a:gd name="connsiteY10" fmla="*/ 27214 h 419100"/>
                          <a:gd name="connsiteX11" fmla="*/ 5456 w 43556"/>
                          <a:gd name="connsiteY11" fmla="*/ 21771 h 419100"/>
                          <a:gd name="connsiteX12" fmla="*/ 14 w 43556"/>
                          <a:gd name="connsiteY12"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56" h="419100">
                            <a:moveTo>
                              <a:pt x="32671" y="419100"/>
                            </a:moveTo>
                            <a:cubicBezTo>
                              <a:pt x="31764" y="412750"/>
                              <a:pt x="31004" y="406377"/>
                              <a:pt x="29949" y="400050"/>
                            </a:cubicBezTo>
                            <a:cubicBezTo>
                              <a:pt x="29189" y="395487"/>
                              <a:pt x="27526" y="391059"/>
                              <a:pt x="27228" y="386443"/>
                            </a:cubicBezTo>
                            <a:cubicBezTo>
                              <a:pt x="21052" y="290717"/>
                              <a:pt x="29144" y="343516"/>
                              <a:pt x="21785" y="299357"/>
                            </a:cubicBezTo>
                            <a:cubicBezTo>
                              <a:pt x="24148" y="268636"/>
                              <a:pt x="20416" y="271025"/>
                              <a:pt x="29949" y="250371"/>
                            </a:cubicBezTo>
                            <a:cubicBezTo>
                              <a:pt x="33349" y="243004"/>
                              <a:pt x="40835" y="228600"/>
                              <a:pt x="40835" y="228600"/>
                            </a:cubicBezTo>
                            <a:cubicBezTo>
                              <a:pt x="41742" y="221343"/>
                              <a:pt x="43556" y="214142"/>
                              <a:pt x="43556" y="206829"/>
                            </a:cubicBezTo>
                            <a:cubicBezTo>
                              <a:pt x="43556" y="173719"/>
                              <a:pt x="42729" y="172760"/>
                              <a:pt x="38114" y="149679"/>
                            </a:cubicBezTo>
                            <a:cubicBezTo>
                              <a:pt x="36300" y="129722"/>
                              <a:pt x="34968" y="109715"/>
                              <a:pt x="32671" y="89807"/>
                            </a:cubicBezTo>
                            <a:cubicBezTo>
                              <a:pt x="31581" y="80360"/>
                              <a:pt x="29347" y="79232"/>
                              <a:pt x="27228" y="70757"/>
                            </a:cubicBezTo>
                            <a:cubicBezTo>
                              <a:pt x="24837" y="61193"/>
                              <a:pt x="24018" y="37611"/>
                              <a:pt x="13621" y="27214"/>
                            </a:cubicBezTo>
                            <a:cubicBezTo>
                              <a:pt x="11308" y="24901"/>
                              <a:pt x="8178" y="23585"/>
                              <a:pt x="5456" y="21771"/>
                            </a:cubicBezTo>
                            <a:cubicBezTo>
                              <a:pt x="-560" y="3722"/>
                              <a:pt x="14" y="11180"/>
                              <a:pt x="14"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grpSp>
                <p:cxnSp>
                  <p:nvCxnSpPr>
                    <p:cNvPr id="82" name="Conector drept 81">
                      <a:extLst>
                        <a:ext uri="{FF2B5EF4-FFF2-40B4-BE49-F238E27FC236}">
                          <a16:creationId xmlns:a16="http://schemas.microsoft.com/office/drawing/2014/main" id="{12A08A3F-957B-4DC7-86C0-C5B373F90EC3}"/>
                        </a:ext>
                      </a:extLst>
                    </p:cNvPr>
                    <p:cNvCxnSpPr/>
                    <p:nvPr/>
                  </p:nvCxnSpPr>
                  <p:spPr>
                    <a:xfrm>
                      <a:off x="2721" y="0"/>
                      <a:ext cx="571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0" name="Conector drept 79">
                    <a:extLst>
                      <a:ext uri="{FF2B5EF4-FFF2-40B4-BE49-F238E27FC236}">
                        <a16:creationId xmlns:a16="http://schemas.microsoft.com/office/drawing/2014/main" id="{61B9C940-85C3-4037-A104-FBC7A3273838}"/>
                      </a:ext>
                    </a:extLst>
                  </p:cNvPr>
                  <p:cNvCxnSpPr/>
                  <p:nvPr/>
                </p:nvCxnSpPr>
                <p:spPr>
                  <a:xfrm>
                    <a:off x="32657" y="402772"/>
                    <a:ext cx="6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2" name="Grupare 61">
                  <a:extLst>
                    <a:ext uri="{FF2B5EF4-FFF2-40B4-BE49-F238E27FC236}">
                      <a16:creationId xmlns:a16="http://schemas.microsoft.com/office/drawing/2014/main" id="{A7B012F7-692C-404C-B577-06072264E13B}"/>
                    </a:ext>
                  </a:extLst>
                </p:cNvPr>
                <p:cNvGrpSpPr/>
                <p:nvPr/>
              </p:nvGrpSpPr>
              <p:grpSpPr>
                <a:xfrm flipH="1">
                  <a:off x="748392" y="332014"/>
                  <a:ext cx="683078" cy="405493"/>
                  <a:chOff x="0" y="0"/>
                  <a:chExt cx="683078" cy="405493"/>
                </a:xfrm>
              </p:grpSpPr>
              <p:grpSp>
                <p:nvGrpSpPr>
                  <p:cNvPr id="72" name="Grupare 71">
                    <a:extLst>
                      <a:ext uri="{FF2B5EF4-FFF2-40B4-BE49-F238E27FC236}">
                        <a16:creationId xmlns:a16="http://schemas.microsoft.com/office/drawing/2014/main" id="{56EA9D61-8A33-4BD4-828E-5FB641AC39C6}"/>
                      </a:ext>
                    </a:extLst>
                  </p:cNvPr>
                  <p:cNvGrpSpPr/>
                  <p:nvPr/>
                </p:nvGrpSpPr>
                <p:grpSpPr>
                  <a:xfrm>
                    <a:off x="0" y="0"/>
                    <a:ext cx="683078" cy="405493"/>
                    <a:chOff x="0" y="0"/>
                    <a:chExt cx="683078" cy="405493"/>
                  </a:xfrm>
                </p:grpSpPr>
                <p:grpSp>
                  <p:nvGrpSpPr>
                    <p:cNvPr id="74" name="Grupare 73">
                      <a:extLst>
                        <a:ext uri="{FF2B5EF4-FFF2-40B4-BE49-F238E27FC236}">
                          <a16:creationId xmlns:a16="http://schemas.microsoft.com/office/drawing/2014/main" id="{05C080CA-062C-4F82-8CA0-1E048D3D3A24}"/>
                        </a:ext>
                      </a:extLst>
                    </p:cNvPr>
                    <p:cNvGrpSpPr/>
                    <p:nvPr/>
                  </p:nvGrpSpPr>
                  <p:grpSpPr>
                    <a:xfrm>
                      <a:off x="0" y="0"/>
                      <a:ext cx="683078" cy="405493"/>
                      <a:chOff x="0" y="0"/>
                      <a:chExt cx="683078" cy="405493"/>
                    </a:xfrm>
                  </p:grpSpPr>
                  <p:cxnSp>
                    <p:nvCxnSpPr>
                      <p:cNvPr id="76" name="Conector drept 75">
                        <a:extLst>
                          <a:ext uri="{FF2B5EF4-FFF2-40B4-BE49-F238E27FC236}">
                            <a16:creationId xmlns:a16="http://schemas.microsoft.com/office/drawing/2014/main" id="{DB5D8059-7471-4680-895F-91CCC8F8D1B6}"/>
                          </a:ext>
                        </a:extLst>
                      </p:cNvPr>
                      <p:cNvCxnSpPr/>
                      <p:nvPr/>
                    </p:nvCxnSpPr>
                    <p:spPr>
                      <a:xfrm>
                        <a:off x="574221" y="0"/>
                        <a:ext cx="108857" cy="3211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ector drept 76">
                        <a:extLst>
                          <a:ext uri="{FF2B5EF4-FFF2-40B4-BE49-F238E27FC236}">
                            <a16:creationId xmlns:a16="http://schemas.microsoft.com/office/drawing/2014/main" id="{F6FD34D6-8812-4F0B-9D65-E08CD64DB115}"/>
                          </a:ext>
                        </a:extLst>
                      </p:cNvPr>
                      <p:cNvCxnSpPr/>
                      <p:nvPr/>
                    </p:nvCxnSpPr>
                    <p:spPr>
                      <a:xfrm>
                        <a:off x="683078" y="321129"/>
                        <a:ext cx="0" cy="843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Formă liberă: formă 77">
                        <a:extLst>
                          <a:ext uri="{FF2B5EF4-FFF2-40B4-BE49-F238E27FC236}">
                            <a16:creationId xmlns:a16="http://schemas.microsoft.com/office/drawing/2014/main" id="{40744CD9-7E19-4131-97A3-0EC28F0A6EAB}"/>
                          </a:ext>
                        </a:extLst>
                      </p:cNvPr>
                      <p:cNvSpPr/>
                      <p:nvPr/>
                    </p:nvSpPr>
                    <p:spPr>
                      <a:xfrm>
                        <a:off x="0" y="0"/>
                        <a:ext cx="45719" cy="405493"/>
                      </a:xfrm>
                      <a:custGeom>
                        <a:avLst/>
                        <a:gdLst>
                          <a:gd name="connsiteX0" fmla="*/ 32671 w 43556"/>
                          <a:gd name="connsiteY0" fmla="*/ 419100 h 419100"/>
                          <a:gd name="connsiteX1" fmla="*/ 29949 w 43556"/>
                          <a:gd name="connsiteY1" fmla="*/ 400050 h 419100"/>
                          <a:gd name="connsiteX2" fmla="*/ 27228 w 43556"/>
                          <a:gd name="connsiteY2" fmla="*/ 386443 h 419100"/>
                          <a:gd name="connsiteX3" fmla="*/ 21785 w 43556"/>
                          <a:gd name="connsiteY3" fmla="*/ 299357 h 419100"/>
                          <a:gd name="connsiteX4" fmla="*/ 29949 w 43556"/>
                          <a:gd name="connsiteY4" fmla="*/ 250371 h 419100"/>
                          <a:gd name="connsiteX5" fmla="*/ 40835 w 43556"/>
                          <a:gd name="connsiteY5" fmla="*/ 228600 h 419100"/>
                          <a:gd name="connsiteX6" fmla="*/ 43556 w 43556"/>
                          <a:gd name="connsiteY6" fmla="*/ 206829 h 419100"/>
                          <a:gd name="connsiteX7" fmla="*/ 38114 w 43556"/>
                          <a:gd name="connsiteY7" fmla="*/ 149679 h 419100"/>
                          <a:gd name="connsiteX8" fmla="*/ 32671 w 43556"/>
                          <a:gd name="connsiteY8" fmla="*/ 89807 h 419100"/>
                          <a:gd name="connsiteX9" fmla="*/ 27228 w 43556"/>
                          <a:gd name="connsiteY9" fmla="*/ 70757 h 419100"/>
                          <a:gd name="connsiteX10" fmla="*/ 13621 w 43556"/>
                          <a:gd name="connsiteY10" fmla="*/ 27214 h 419100"/>
                          <a:gd name="connsiteX11" fmla="*/ 5456 w 43556"/>
                          <a:gd name="connsiteY11" fmla="*/ 21771 h 419100"/>
                          <a:gd name="connsiteX12" fmla="*/ 14 w 43556"/>
                          <a:gd name="connsiteY12"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56" h="419100">
                            <a:moveTo>
                              <a:pt x="32671" y="419100"/>
                            </a:moveTo>
                            <a:cubicBezTo>
                              <a:pt x="31764" y="412750"/>
                              <a:pt x="31004" y="406377"/>
                              <a:pt x="29949" y="400050"/>
                            </a:cubicBezTo>
                            <a:cubicBezTo>
                              <a:pt x="29189" y="395487"/>
                              <a:pt x="27526" y="391059"/>
                              <a:pt x="27228" y="386443"/>
                            </a:cubicBezTo>
                            <a:cubicBezTo>
                              <a:pt x="21052" y="290717"/>
                              <a:pt x="29144" y="343516"/>
                              <a:pt x="21785" y="299357"/>
                            </a:cubicBezTo>
                            <a:cubicBezTo>
                              <a:pt x="24148" y="268636"/>
                              <a:pt x="20416" y="271025"/>
                              <a:pt x="29949" y="250371"/>
                            </a:cubicBezTo>
                            <a:cubicBezTo>
                              <a:pt x="33349" y="243004"/>
                              <a:pt x="40835" y="228600"/>
                              <a:pt x="40835" y="228600"/>
                            </a:cubicBezTo>
                            <a:cubicBezTo>
                              <a:pt x="41742" y="221343"/>
                              <a:pt x="43556" y="214142"/>
                              <a:pt x="43556" y="206829"/>
                            </a:cubicBezTo>
                            <a:cubicBezTo>
                              <a:pt x="43556" y="173719"/>
                              <a:pt x="42729" y="172760"/>
                              <a:pt x="38114" y="149679"/>
                            </a:cubicBezTo>
                            <a:cubicBezTo>
                              <a:pt x="36300" y="129722"/>
                              <a:pt x="34968" y="109715"/>
                              <a:pt x="32671" y="89807"/>
                            </a:cubicBezTo>
                            <a:cubicBezTo>
                              <a:pt x="31581" y="80360"/>
                              <a:pt x="29347" y="79232"/>
                              <a:pt x="27228" y="70757"/>
                            </a:cubicBezTo>
                            <a:cubicBezTo>
                              <a:pt x="24837" y="61193"/>
                              <a:pt x="24018" y="37611"/>
                              <a:pt x="13621" y="27214"/>
                            </a:cubicBezTo>
                            <a:cubicBezTo>
                              <a:pt x="11308" y="24901"/>
                              <a:pt x="8178" y="23585"/>
                              <a:pt x="5456" y="21771"/>
                            </a:cubicBezTo>
                            <a:cubicBezTo>
                              <a:pt x="-560" y="3722"/>
                              <a:pt x="14" y="11180"/>
                              <a:pt x="14"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grpSp>
                <p:cxnSp>
                  <p:nvCxnSpPr>
                    <p:cNvPr id="75" name="Conector drept 74">
                      <a:extLst>
                        <a:ext uri="{FF2B5EF4-FFF2-40B4-BE49-F238E27FC236}">
                          <a16:creationId xmlns:a16="http://schemas.microsoft.com/office/drawing/2014/main" id="{F2C88BC5-10E9-42AE-94DD-FBA5711EC131}"/>
                        </a:ext>
                      </a:extLst>
                    </p:cNvPr>
                    <p:cNvCxnSpPr/>
                    <p:nvPr/>
                  </p:nvCxnSpPr>
                  <p:spPr>
                    <a:xfrm>
                      <a:off x="2721" y="0"/>
                      <a:ext cx="571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3" name="Conector drept 72">
                    <a:extLst>
                      <a:ext uri="{FF2B5EF4-FFF2-40B4-BE49-F238E27FC236}">
                        <a16:creationId xmlns:a16="http://schemas.microsoft.com/office/drawing/2014/main" id="{C6E3DC34-4CA6-4375-85C7-4DB498837D33}"/>
                      </a:ext>
                    </a:extLst>
                  </p:cNvPr>
                  <p:cNvCxnSpPr/>
                  <p:nvPr/>
                </p:nvCxnSpPr>
                <p:spPr>
                  <a:xfrm>
                    <a:off x="32657" y="402772"/>
                    <a:ext cx="6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upare 62">
                  <a:extLst>
                    <a:ext uri="{FF2B5EF4-FFF2-40B4-BE49-F238E27FC236}">
                      <a16:creationId xmlns:a16="http://schemas.microsoft.com/office/drawing/2014/main" id="{BAD50831-AFDB-459B-BCD9-CBDDEA7CF49F}"/>
                    </a:ext>
                  </a:extLst>
                </p:cNvPr>
                <p:cNvGrpSpPr/>
                <p:nvPr/>
              </p:nvGrpSpPr>
              <p:grpSpPr>
                <a:xfrm>
                  <a:off x="223157" y="0"/>
                  <a:ext cx="476068" cy="859971"/>
                  <a:chOff x="0" y="0"/>
                  <a:chExt cx="476068" cy="859971"/>
                </a:xfrm>
              </p:grpSpPr>
              <p:cxnSp>
                <p:nvCxnSpPr>
                  <p:cNvPr id="64" name="Conector drept cu săgeată 63">
                    <a:extLst>
                      <a:ext uri="{FF2B5EF4-FFF2-40B4-BE49-F238E27FC236}">
                        <a16:creationId xmlns:a16="http://schemas.microsoft.com/office/drawing/2014/main" id="{9530DB92-28CD-46B8-BE22-3041709F9EEE}"/>
                      </a:ext>
                    </a:extLst>
                  </p:cNvPr>
                  <p:cNvCxnSpPr/>
                  <p:nvPr/>
                </p:nvCxnSpPr>
                <p:spPr>
                  <a:xfrm flipH="1" flipV="1">
                    <a:off x="253093" y="503464"/>
                    <a:ext cx="0" cy="143510"/>
                  </a:xfrm>
                  <a:prstGeom prst="straightConnector1">
                    <a:avLst/>
                  </a:prstGeom>
                  <a:ln w="3175">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nvGrpSpPr>
                  <p:cNvPr id="65" name="Grupare 64">
                    <a:extLst>
                      <a:ext uri="{FF2B5EF4-FFF2-40B4-BE49-F238E27FC236}">
                        <a16:creationId xmlns:a16="http://schemas.microsoft.com/office/drawing/2014/main" id="{529E63FD-18C1-4AE9-989A-AE3CD2D1B6D6}"/>
                      </a:ext>
                    </a:extLst>
                  </p:cNvPr>
                  <p:cNvGrpSpPr/>
                  <p:nvPr/>
                </p:nvGrpSpPr>
                <p:grpSpPr>
                  <a:xfrm>
                    <a:off x="0" y="0"/>
                    <a:ext cx="476068" cy="859971"/>
                    <a:chOff x="0" y="0"/>
                    <a:chExt cx="476068" cy="859971"/>
                  </a:xfrm>
                </p:grpSpPr>
                <p:cxnSp>
                  <p:nvCxnSpPr>
                    <p:cNvPr id="66" name="Conector drept 65">
                      <a:extLst>
                        <a:ext uri="{FF2B5EF4-FFF2-40B4-BE49-F238E27FC236}">
                          <a16:creationId xmlns:a16="http://schemas.microsoft.com/office/drawing/2014/main" id="{C12ED08F-D8C4-4773-BED5-65DE187F0F29}"/>
                        </a:ext>
                      </a:extLst>
                    </p:cNvPr>
                    <p:cNvCxnSpPr/>
                    <p:nvPr/>
                  </p:nvCxnSpPr>
                  <p:spPr>
                    <a:xfrm flipH="1" flipV="1">
                      <a:off x="244928" y="27214"/>
                      <a:ext cx="105755" cy="3048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ector drept 66">
                      <a:extLst>
                        <a:ext uri="{FF2B5EF4-FFF2-40B4-BE49-F238E27FC236}">
                          <a16:creationId xmlns:a16="http://schemas.microsoft.com/office/drawing/2014/main" id="{A0C21CFE-051E-4EC0-AC6B-5A6EE3F2F86A}"/>
                        </a:ext>
                      </a:extLst>
                    </p:cNvPr>
                    <p:cNvCxnSpPr/>
                    <p:nvPr/>
                  </p:nvCxnSpPr>
                  <p:spPr>
                    <a:xfrm flipV="1">
                      <a:off x="457200" y="0"/>
                      <a:ext cx="574" cy="6531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Arc 67">
                      <a:extLst>
                        <a:ext uri="{FF2B5EF4-FFF2-40B4-BE49-F238E27FC236}">
                          <a16:creationId xmlns:a16="http://schemas.microsoft.com/office/drawing/2014/main" id="{B5AE4460-0755-47CC-87E1-0E7AF7F2F166}"/>
                        </a:ext>
                      </a:extLst>
                    </p:cNvPr>
                    <p:cNvSpPr/>
                    <p:nvPr/>
                  </p:nvSpPr>
                  <p:spPr>
                    <a:xfrm rot="20980799">
                      <a:off x="263978" y="46264"/>
                      <a:ext cx="212090" cy="78740"/>
                    </a:xfrm>
                    <a:prstGeom prst="arc">
                      <a:avLst>
                        <a:gd name="adj1" fmla="val 11291550"/>
                        <a:gd name="adj2" fmla="val 20681921"/>
                      </a:avLst>
                    </a:prstGeom>
                    <a:ln w="3175">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cxnSp>
                  <p:nvCxnSpPr>
                    <p:cNvPr id="69" name="Conector drept cu săgeată 68">
                      <a:extLst>
                        <a:ext uri="{FF2B5EF4-FFF2-40B4-BE49-F238E27FC236}">
                          <a16:creationId xmlns:a16="http://schemas.microsoft.com/office/drawing/2014/main" id="{703B5DA1-8950-4A35-80E6-0BE20A4A8266}"/>
                        </a:ext>
                      </a:extLst>
                    </p:cNvPr>
                    <p:cNvCxnSpPr/>
                    <p:nvPr/>
                  </p:nvCxnSpPr>
                  <p:spPr>
                    <a:xfrm>
                      <a:off x="0" y="332014"/>
                      <a:ext cx="0" cy="405130"/>
                    </a:xfrm>
                    <a:prstGeom prst="straightConnector1">
                      <a:avLst/>
                    </a:prstGeom>
                    <a:ln w="3175">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0" name="Conector drept cu săgeată 69">
                      <a:extLst>
                        <a:ext uri="{FF2B5EF4-FFF2-40B4-BE49-F238E27FC236}">
                          <a16:creationId xmlns:a16="http://schemas.microsoft.com/office/drawing/2014/main" id="{A7E8F0B0-4435-4B2B-89DF-0AC7A66AD75F}"/>
                        </a:ext>
                      </a:extLst>
                    </p:cNvPr>
                    <p:cNvCxnSpPr/>
                    <p:nvPr/>
                  </p:nvCxnSpPr>
                  <p:spPr>
                    <a:xfrm>
                      <a:off x="253033" y="734504"/>
                      <a:ext cx="0" cy="125467"/>
                    </a:xfrm>
                    <a:prstGeom prst="straightConnector1">
                      <a:avLst/>
                    </a:prstGeom>
                    <a:ln w="3175">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1" name="Conector drept 70">
                      <a:extLst>
                        <a:ext uri="{FF2B5EF4-FFF2-40B4-BE49-F238E27FC236}">
                          <a16:creationId xmlns:a16="http://schemas.microsoft.com/office/drawing/2014/main" id="{1E66A4B7-B6F5-4693-8832-0B6C5074E255}"/>
                        </a:ext>
                      </a:extLst>
                    </p:cNvPr>
                    <p:cNvCxnSpPr/>
                    <p:nvPr/>
                  </p:nvCxnSpPr>
                  <p:spPr>
                    <a:xfrm flipV="1">
                      <a:off x="239485" y="650421"/>
                      <a:ext cx="21769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57" name="Casetă text 22">
                <a:extLst>
                  <a:ext uri="{FF2B5EF4-FFF2-40B4-BE49-F238E27FC236}">
                    <a16:creationId xmlns:a16="http://schemas.microsoft.com/office/drawing/2014/main" id="{ECDA16BD-5554-4AB0-915D-F576839CB8E1}"/>
                  </a:ext>
                </a:extLst>
              </p:cNvPr>
              <p:cNvSpPr txBox="1"/>
              <p:nvPr/>
            </p:nvSpPr>
            <p:spPr>
              <a:xfrm rot="21062760">
                <a:off x="370114" y="0"/>
                <a:ext cx="560614" cy="2367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ro-RO" sz="800" dirty="0">
                    <a:latin typeface="Calibri" panose="020F0502020204030204" pitchFamily="34" charset="0"/>
                    <a:ea typeface="Calibri" panose="020F0502020204030204" pitchFamily="34" charset="0"/>
                    <a:cs typeface="Times New Roman" panose="02020603050405020304" pitchFamily="18" charset="0"/>
                  </a:rPr>
                  <a:t>25</a:t>
                </a:r>
                <a:r>
                  <a:rPr lang="ro-RO" sz="800" dirty="0">
                    <a:effectLst/>
                    <a:latin typeface="Calibri" panose="020F0502020204030204" pitchFamily="34" charset="0"/>
                    <a:ea typeface="Calibri" panose="020F0502020204030204" pitchFamily="34" charset="0"/>
                    <a:cs typeface="Calibri" panose="020F0502020204030204" pitchFamily="34" charset="0"/>
                  </a:rPr>
                  <a:t>±</a:t>
                </a:r>
                <a:r>
                  <a:rPr lang="ro-RO" sz="800" dirty="0">
                    <a:effectLst/>
                    <a:latin typeface="Calibri" panose="020F0502020204030204" pitchFamily="34" charset="0"/>
                    <a:ea typeface="Calibri" panose="020F0502020204030204" pitchFamily="34" charset="0"/>
                    <a:cs typeface="Times New Roman" panose="02020603050405020304" pitchFamily="18" charset="0"/>
                  </a:rPr>
                  <a:t>3</a:t>
                </a:r>
                <a:r>
                  <a:rPr lang="ro-RO" sz="800" baseline="30000" dirty="0">
                    <a:effectLst/>
                    <a:latin typeface="Calibri" panose="020F0502020204030204" pitchFamily="34" charset="0"/>
                    <a:ea typeface="Calibri" panose="020F0502020204030204" pitchFamily="34" charset="0"/>
                    <a:cs typeface="Times New Roman" panose="02020603050405020304" pitchFamily="18" charset="0"/>
                  </a:rPr>
                  <a:t>o</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Casetă text 30">
                <a:extLst>
                  <a:ext uri="{FF2B5EF4-FFF2-40B4-BE49-F238E27FC236}">
                    <a16:creationId xmlns:a16="http://schemas.microsoft.com/office/drawing/2014/main" id="{2A0BA8A7-844B-46E1-B3F7-BE7CB359077F}"/>
                  </a:ext>
                </a:extLst>
              </p:cNvPr>
              <p:cNvSpPr txBox="1"/>
              <p:nvPr/>
            </p:nvSpPr>
            <p:spPr>
              <a:xfrm rot="16200000">
                <a:off x="29618" y="569095"/>
                <a:ext cx="296408" cy="2367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ro-RO" sz="800">
                    <a:effectLst/>
                    <a:latin typeface="Calibri" panose="020F0502020204030204" pitchFamily="34" charset="0"/>
                    <a:ea typeface="Calibri" panose="020F0502020204030204" pitchFamily="34" charset="0"/>
                    <a:cs typeface="Times New Roman" panose="02020603050405020304" pitchFamily="18" charset="0"/>
                  </a:rPr>
                  <a:t>12</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asetă text 31">
                <a:extLst>
                  <a:ext uri="{FF2B5EF4-FFF2-40B4-BE49-F238E27FC236}">
                    <a16:creationId xmlns:a16="http://schemas.microsoft.com/office/drawing/2014/main" id="{CAB85ADD-0089-4220-9246-4C9DD3BE96F0}"/>
                  </a:ext>
                </a:extLst>
              </p:cNvPr>
              <p:cNvSpPr txBox="1"/>
              <p:nvPr/>
            </p:nvSpPr>
            <p:spPr>
              <a:xfrm rot="16200000">
                <a:off x="282711" y="569095"/>
                <a:ext cx="296408" cy="2367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2</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55" name="Conector drept cu săgeată 54">
              <a:extLst>
                <a:ext uri="{FF2B5EF4-FFF2-40B4-BE49-F238E27FC236}">
                  <a16:creationId xmlns:a16="http://schemas.microsoft.com/office/drawing/2014/main" id="{AAABC018-4E79-4937-8C1F-F518909F29E6}"/>
                </a:ext>
              </a:extLst>
            </p:cNvPr>
            <p:cNvCxnSpPr>
              <a:cxnSpLocks/>
            </p:cNvCxnSpPr>
            <p:nvPr/>
          </p:nvCxnSpPr>
          <p:spPr>
            <a:xfrm>
              <a:off x="8254410" y="3531340"/>
              <a:ext cx="122040" cy="0"/>
            </a:xfrm>
            <a:prstGeom prst="straightConnector1">
              <a:avLst/>
            </a:prstGeom>
            <a:ln w="3175">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220740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A5FAE-F8B2-0D42-961F-4D71A705F6C5}"/>
              </a:ext>
            </a:extLst>
          </p:cNvPr>
          <p:cNvSpPr>
            <a:spLocks noGrp="1"/>
          </p:cNvSpPr>
          <p:nvPr>
            <p:ph type="title"/>
          </p:nvPr>
        </p:nvSpPr>
        <p:spPr/>
        <p:txBody>
          <a:bodyPr/>
          <a:lstStyle/>
          <a:p>
            <a:r>
              <a:rPr lang="es-ES" dirty="0"/>
              <a:t>UNIT 6. </a:t>
            </a:r>
            <a:r>
              <a:rPr lang="ro-RO" dirty="0"/>
              <a:t>PRESSURE VESSEL</a:t>
            </a:r>
            <a:endParaRPr lang="es-ES" dirty="0"/>
          </a:p>
        </p:txBody>
      </p:sp>
      <p:sp>
        <p:nvSpPr>
          <p:cNvPr id="48" name="TextBox 7">
            <a:extLst>
              <a:ext uri="{FF2B5EF4-FFF2-40B4-BE49-F238E27FC236}">
                <a16:creationId xmlns:a16="http://schemas.microsoft.com/office/drawing/2014/main" id="{D3BF829F-5AB5-4B8E-9EF1-5F42922C5C78}"/>
              </a:ext>
            </a:extLst>
          </p:cNvPr>
          <p:cNvSpPr txBox="1"/>
          <p:nvPr/>
        </p:nvSpPr>
        <p:spPr>
          <a:xfrm>
            <a:off x="927652" y="982317"/>
            <a:ext cx="6433730" cy="276999"/>
          </a:xfrm>
          <a:prstGeom prst="rect">
            <a:avLst/>
          </a:prstGeom>
          <a:noFill/>
        </p:spPr>
        <p:txBody>
          <a:bodyPr wrap="square" rtlCol="0">
            <a:spAutoFit/>
          </a:bodyPr>
          <a:lstStyle/>
          <a:p>
            <a:r>
              <a:rPr lang="ro-RO" sz="1200" b="1" dirty="0">
                <a:latin typeface="Dosis" panose="02010503020202060003" pitchFamily="2" charset="0"/>
              </a:rPr>
              <a:t>WELDING TWO SHELL RINGS – WPS WELD (</a:t>
            </a:r>
            <a:r>
              <a:rPr lang="ro-RO" sz="1200" b="1" dirty="0" err="1">
                <a:latin typeface="Dosis" panose="02010503020202060003" pitchFamily="2" charset="0"/>
              </a:rPr>
              <a:t>butt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shell</a:t>
            </a:r>
            <a:r>
              <a:rPr lang="ro-RO" sz="1200" b="1" dirty="0">
                <a:latin typeface="Dosis" panose="02010503020202060003" pitchFamily="2" charset="0"/>
              </a:rPr>
              <a:t> </a:t>
            </a:r>
            <a:r>
              <a:rPr lang="ro-RO" sz="1200" b="1" dirty="0" err="1">
                <a:latin typeface="Dosis" panose="02010503020202060003" pitchFamily="2" charset="0"/>
              </a:rPr>
              <a:t>rings</a:t>
            </a:r>
            <a:r>
              <a:rPr lang="ro-RO" sz="1200" b="1" dirty="0">
                <a:latin typeface="Dosis" panose="02010503020202060003" pitchFamily="2" charset="0"/>
              </a:rPr>
              <a:t> </a:t>
            </a:r>
            <a:r>
              <a:rPr lang="ro-RO" sz="1200" b="1" dirty="0" err="1">
                <a:latin typeface="Dosis" panose="02010503020202060003" pitchFamily="2" charset="0"/>
              </a:rPr>
              <a:t>segments</a:t>
            </a:r>
            <a:r>
              <a:rPr lang="ro-RO" sz="1200" b="1" dirty="0">
                <a:latin typeface="Dosis" panose="02010503020202060003" pitchFamily="2" charset="0"/>
              </a:rPr>
              <a:t>)</a:t>
            </a:r>
            <a:endParaRPr lang="en-US" sz="1200" b="1" dirty="0">
              <a:latin typeface="Dosis" panose="02010503020202060003" pitchFamily="2" charset="0"/>
            </a:endParaRPr>
          </a:p>
        </p:txBody>
      </p:sp>
      <p:sp>
        <p:nvSpPr>
          <p:cNvPr id="49" name="CasetăText 48">
            <a:extLst>
              <a:ext uri="{FF2B5EF4-FFF2-40B4-BE49-F238E27FC236}">
                <a16:creationId xmlns:a16="http://schemas.microsoft.com/office/drawing/2014/main" id="{E35769DB-CC03-4DF9-BC19-5B17F72B6F61}"/>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50" name="CasetăText 49">
            <a:extLst>
              <a:ext uri="{FF2B5EF4-FFF2-40B4-BE49-F238E27FC236}">
                <a16:creationId xmlns:a16="http://schemas.microsoft.com/office/drawing/2014/main" id="{06C901D3-5B58-4AE7-9519-8AB6E024E890}"/>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aphicFrame>
        <p:nvGraphicFramePr>
          <p:cNvPr id="88" name="Tabel 87">
            <a:extLst>
              <a:ext uri="{FF2B5EF4-FFF2-40B4-BE49-F238E27FC236}">
                <a16:creationId xmlns:a16="http://schemas.microsoft.com/office/drawing/2014/main" id="{FE3BA1BF-D3C1-460A-AA00-988777949562}"/>
              </a:ext>
            </a:extLst>
          </p:cNvPr>
          <p:cNvGraphicFramePr>
            <a:graphicFrameLocks noGrp="1"/>
          </p:cNvGraphicFramePr>
          <p:nvPr>
            <p:extLst>
              <p:ext uri="{D42A27DB-BD31-4B8C-83A1-F6EECF244321}">
                <p14:modId xmlns:p14="http://schemas.microsoft.com/office/powerpoint/2010/main" val="2037997370"/>
              </p:ext>
            </p:extLst>
          </p:nvPr>
        </p:nvGraphicFramePr>
        <p:xfrm>
          <a:off x="168584" y="1449175"/>
          <a:ext cx="6999132" cy="342900"/>
        </p:xfrm>
        <a:graphic>
          <a:graphicData uri="http://schemas.openxmlformats.org/drawingml/2006/table">
            <a:tbl>
              <a:tblPr firstRow="1" firstCol="1" bandRow="1">
                <a:tableStyleId>{69012ECD-51FC-41F1-AA8D-1B2483CD663E}</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en-US" sz="1100" dirty="0">
                          <a:effectLst/>
                        </a:rPr>
                        <a:t>1</a:t>
                      </a:r>
                      <a:r>
                        <a:rPr lang="ro-RO" sz="1100" dirty="0">
                          <a:effectLst/>
                        </a:rPr>
                        <a:t>7</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solidFill>
                            <a:schemeClr val="bg1"/>
                          </a:solidFill>
                          <a:effectLst/>
                        </a:rPr>
                        <a:t>Welding Procedure Qualification Record (WPQR)</a:t>
                      </a:r>
                      <a:endParaRPr lang="ro-RO"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89" name="Tabel 88">
            <a:extLst>
              <a:ext uri="{FF2B5EF4-FFF2-40B4-BE49-F238E27FC236}">
                <a16:creationId xmlns:a16="http://schemas.microsoft.com/office/drawing/2014/main" id="{91A27C70-6CB9-487A-9668-1E438BAF09D1}"/>
              </a:ext>
            </a:extLst>
          </p:cNvPr>
          <p:cNvGraphicFramePr>
            <a:graphicFrameLocks noGrp="1"/>
          </p:cNvGraphicFramePr>
          <p:nvPr>
            <p:extLst>
              <p:ext uri="{D42A27DB-BD31-4B8C-83A1-F6EECF244321}">
                <p14:modId xmlns:p14="http://schemas.microsoft.com/office/powerpoint/2010/main" val="1741844776"/>
              </p:ext>
            </p:extLst>
          </p:nvPr>
        </p:nvGraphicFramePr>
        <p:xfrm>
          <a:off x="164984" y="1880117"/>
          <a:ext cx="7002732" cy="1767080"/>
        </p:xfrm>
        <a:graphic>
          <a:graphicData uri="http://schemas.openxmlformats.org/drawingml/2006/table">
            <a:tbl>
              <a:tblPr firstRow="1" firstCol="1" bandRow="1">
                <a:tableStyleId>{5C22544A-7EE6-4342-B048-85BDC9FD1C3A}</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Ploiești</a:t>
                      </a:r>
                      <a:endParaRPr lang="ro-RO"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P265GH</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12 </a:t>
                      </a:r>
                      <a:r>
                        <a:rPr lang="en-US" sz="900" dirty="0">
                          <a:effectLst/>
                        </a:rPr>
                        <a:t>to </a:t>
                      </a:r>
                      <a:r>
                        <a:rPr lang="ro-RO" sz="900" dirty="0">
                          <a:effectLst/>
                        </a:rPr>
                        <a:t>12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Butt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PH</a:t>
                      </a:r>
                      <a:r>
                        <a:rPr lang="en-US" sz="900" dirty="0">
                          <a:effectLst/>
                        </a:rPr>
                        <a:t> (</a:t>
                      </a:r>
                      <a:r>
                        <a:rPr lang="ro-RO" sz="900" dirty="0">
                          <a:effectLst/>
                        </a:rPr>
                        <a:t>vertical </a:t>
                      </a:r>
                      <a:r>
                        <a:rPr lang="ro-RO" sz="900" dirty="0" err="1">
                          <a:effectLst/>
                        </a:rPr>
                        <a:t>up</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90" name="Tabel 89">
            <a:extLst>
              <a:ext uri="{FF2B5EF4-FFF2-40B4-BE49-F238E27FC236}">
                <a16:creationId xmlns:a16="http://schemas.microsoft.com/office/drawing/2014/main" id="{85742CA4-574E-4D67-A0A9-D9081799FDF7}"/>
              </a:ext>
            </a:extLst>
          </p:cNvPr>
          <p:cNvGraphicFramePr>
            <a:graphicFrameLocks noGrp="1"/>
          </p:cNvGraphicFramePr>
          <p:nvPr>
            <p:extLst>
              <p:ext uri="{D42A27DB-BD31-4B8C-83A1-F6EECF244321}">
                <p14:modId xmlns:p14="http://schemas.microsoft.com/office/powerpoint/2010/main" val="1223347435"/>
              </p:ext>
            </p:extLst>
          </p:nvPr>
        </p:nvGraphicFramePr>
        <p:xfrm>
          <a:off x="164984" y="3836976"/>
          <a:ext cx="6999133" cy="786765"/>
        </p:xfrm>
        <a:graphic>
          <a:graphicData uri="http://schemas.openxmlformats.org/drawingml/2006/table">
            <a:tbl>
              <a:tblPr firstRow="1" firstCol="1" bandRow="1">
                <a:tableStyleId>{5C22544A-7EE6-4342-B048-85BDC9FD1C3A}</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132357">
                <a:tc>
                  <a:txBody>
                    <a:bodyPr/>
                    <a:lstStyle/>
                    <a:p>
                      <a:pPr algn="ctr">
                        <a:spcAft>
                          <a:spcPts val="0"/>
                        </a:spcAft>
                      </a:pPr>
                      <a:r>
                        <a:rPr lang="ro-RO" sz="900" dirty="0">
                          <a:effectLst/>
                        </a:rPr>
                        <a:t>1</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220-240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25-26</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9-9.5</a:t>
                      </a:r>
                    </a:p>
                  </a:txBody>
                  <a:tcPr marL="68580" marR="68580" marT="0" marB="0"/>
                </a:tc>
                <a:tc>
                  <a:txBody>
                    <a:bodyPr/>
                    <a:lstStyle/>
                    <a:p>
                      <a:pPr algn="ctr">
                        <a:spcAft>
                          <a:spcPts val="0"/>
                        </a:spcAft>
                      </a:pPr>
                      <a:r>
                        <a:rPr lang="ro-RO" sz="1000" dirty="0">
                          <a:effectLst/>
                        </a:rPr>
                        <a:t>16-17</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19400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44836321"/>
                  </a:ext>
                </a:extLst>
              </a:tr>
              <a:tr h="132357">
                <a:tc>
                  <a:txBody>
                    <a:bodyPr/>
                    <a:lstStyle/>
                    <a:p>
                      <a:pPr algn="ctr">
                        <a:spcAft>
                          <a:spcPts val="0"/>
                        </a:spcAft>
                      </a:pPr>
                      <a:r>
                        <a:rPr lang="ro-RO" sz="1000" dirty="0">
                          <a:effectLst/>
                          <a:latin typeface="+mn-lt"/>
                          <a:ea typeface="Times New Roman" panose="02020603050405020304" pitchFamily="18" charset="0"/>
                        </a:rPr>
                        <a:t>2-5</a:t>
                      </a: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240-260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28-29</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10-10.5</a:t>
                      </a:r>
                    </a:p>
                  </a:txBody>
                  <a:tcPr marL="68580" marR="68580" marT="0" marB="0"/>
                </a:tc>
                <a:tc>
                  <a:txBody>
                    <a:bodyPr/>
                    <a:lstStyle/>
                    <a:p>
                      <a:pPr algn="ctr">
                        <a:spcAft>
                          <a:spcPts val="0"/>
                        </a:spcAft>
                      </a:pPr>
                      <a:r>
                        <a:rPr lang="ro-RO" sz="1000" dirty="0">
                          <a:effectLst/>
                        </a:rPr>
                        <a:t>18-20</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21000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997732070"/>
                  </a:ext>
                </a:extLst>
              </a:tr>
            </a:tbl>
          </a:graphicData>
        </a:graphic>
      </p:graphicFrame>
      <p:graphicFrame>
        <p:nvGraphicFramePr>
          <p:cNvPr id="91" name="Tabel 90">
            <a:extLst>
              <a:ext uri="{FF2B5EF4-FFF2-40B4-BE49-F238E27FC236}">
                <a16:creationId xmlns:a16="http://schemas.microsoft.com/office/drawing/2014/main" id="{ECC7742E-6551-49A9-A993-026431D02AB8}"/>
              </a:ext>
            </a:extLst>
          </p:cNvPr>
          <p:cNvGraphicFramePr>
            <a:graphicFrameLocks noGrp="1"/>
          </p:cNvGraphicFramePr>
          <p:nvPr>
            <p:extLst>
              <p:ext uri="{D42A27DB-BD31-4B8C-83A1-F6EECF244321}">
                <p14:modId xmlns:p14="http://schemas.microsoft.com/office/powerpoint/2010/main" val="1506224764"/>
              </p:ext>
            </p:extLst>
          </p:nvPr>
        </p:nvGraphicFramePr>
        <p:xfrm>
          <a:off x="164611" y="4733244"/>
          <a:ext cx="6999134" cy="1707663"/>
        </p:xfrm>
        <a:graphic>
          <a:graphicData uri="http://schemas.openxmlformats.org/drawingml/2006/table">
            <a:tbl>
              <a:tblPr firstRow="1" firstCol="1" bandRow="1">
                <a:tableStyleId>{5C22544A-7EE6-4342-B048-85BDC9FD1C3A}</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fr-FR" sz="1000" b="0" dirty="0">
                          <a:solidFill>
                            <a:schemeClr val="tx1"/>
                          </a:solidFill>
                          <a:effectLst/>
                        </a:rPr>
                        <a:t>EN 758: T 46 2 P C 1 H</a:t>
                      </a:r>
                      <a:endParaRPr lang="ro-RO" sz="1000" b="0" dirty="0">
                        <a:solidFill>
                          <a:schemeClr val="tx1"/>
                        </a:solidFill>
                        <a:effectLst/>
                      </a:endParaRPr>
                    </a:p>
                    <a:p>
                      <a:pPr>
                        <a:lnSpc>
                          <a:spcPct val="107000"/>
                        </a:lnSpc>
                        <a:spcAft>
                          <a:spcPts val="0"/>
                        </a:spcAft>
                      </a:pPr>
                      <a:r>
                        <a:rPr lang="en-US" sz="1000" b="0" dirty="0">
                          <a:solidFill>
                            <a:schemeClr val="tx1"/>
                          </a:solidFill>
                          <a:effectLst/>
                        </a:rPr>
                        <a:t>AWS A5.20: E71T-1 H4</a:t>
                      </a:r>
                      <a:endParaRPr lang="ro-RO" sz="1100" b="0" dirty="0">
                        <a:solidFill>
                          <a:schemeClr val="tx1"/>
                        </a:solidFill>
                        <a:effectLst/>
                      </a:endParaRPr>
                    </a:p>
                    <a:p>
                      <a:pPr>
                        <a:lnSpc>
                          <a:spcPct val="107000"/>
                        </a:lnSpc>
                        <a:spcAft>
                          <a:spcPts val="0"/>
                        </a:spcAft>
                      </a:pPr>
                      <a:r>
                        <a:rPr lang="en-US" sz="1000" b="0" dirty="0" err="1">
                          <a:solidFill>
                            <a:schemeClr val="tx1"/>
                          </a:solidFill>
                          <a:effectLst/>
                        </a:rPr>
                        <a:t>W.Nr</a:t>
                      </a:r>
                      <a:r>
                        <a:rPr lang="en-US" sz="1000" b="0" dirty="0">
                          <a:solidFill>
                            <a:schemeClr val="tx1"/>
                          </a:solidFill>
                          <a:effectLst/>
                        </a:rPr>
                        <a:t>.: 1.4430</a:t>
                      </a:r>
                      <a:endParaRPr lang="ro-RO" sz="1100" b="0" dirty="0">
                        <a:solidFill>
                          <a:schemeClr val="tx1"/>
                        </a:solidFill>
                        <a:effectLst/>
                      </a:endParaRPr>
                    </a:p>
                    <a:p>
                      <a:pPr>
                        <a:lnSpc>
                          <a:spcPct val="107000"/>
                        </a:lnSpc>
                        <a:spcAft>
                          <a:spcPts val="0"/>
                        </a:spcAft>
                      </a:pPr>
                      <a:r>
                        <a:rPr lang="en-US" sz="1000" b="0" dirty="0">
                          <a:solidFill>
                            <a:schemeClr val="tx1"/>
                          </a:solidFill>
                          <a:effectLst/>
                        </a:rPr>
                        <a:t> 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000" b="0" kern="1200" dirty="0">
                          <a:solidFill>
                            <a:schemeClr val="tx1"/>
                          </a:solidFill>
                          <a:effectLst/>
                        </a:rPr>
                        <a:t>NO</a:t>
                      </a:r>
                      <a:endParaRPr lang="ro-RO" sz="1000" b="0" dirty="0">
                        <a:solidFill>
                          <a:schemeClr val="tx1"/>
                        </a:solidFill>
                        <a:effectLst/>
                      </a:endParaRPr>
                    </a:p>
                    <a:p>
                      <a:pPr>
                        <a:lnSpc>
                          <a:spcPct val="107000"/>
                        </a:lnSpc>
                        <a:spcAft>
                          <a:spcPts val="0"/>
                        </a:spcAft>
                      </a:pPr>
                      <a:r>
                        <a:rPr lang="en-US" sz="600" dirty="0">
                          <a:effectLst/>
                        </a:rPr>
                        <a:t> </a:t>
                      </a:r>
                      <a:r>
                        <a:rPr lang="ro-RO" sz="1000" dirty="0" err="1">
                          <a:effectLst/>
                        </a:rPr>
                        <a:t>Stick</a:t>
                      </a:r>
                      <a:r>
                        <a:rPr lang="ro-RO" sz="1000" dirty="0">
                          <a:effectLst/>
                        </a:rPr>
                        <a:t>-out: </a:t>
                      </a:r>
                      <a:r>
                        <a:rPr lang="ro-RO" sz="1000" b="0" dirty="0">
                          <a:solidFill>
                            <a:schemeClr val="tx1"/>
                          </a:solidFill>
                          <a:effectLst/>
                        </a:rPr>
                        <a:t>15-17 mm</a:t>
                      </a:r>
                      <a:endParaRPr lang="ro-RO" sz="1100" b="0" dirty="0">
                        <a:solidFill>
                          <a:schemeClr val="tx1"/>
                        </a:solidFill>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endParaRPr lang="ro-RO" sz="1100" dirty="0">
                        <a:effectLst/>
                      </a:endParaRPr>
                    </a:p>
                    <a:p>
                      <a:pPr>
                        <a:lnSpc>
                          <a:spcPct val="107000"/>
                        </a:lnSpc>
                        <a:spcAft>
                          <a:spcPts val="0"/>
                        </a:spcAft>
                      </a:pPr>
                      <a:r>
                        <a:rPr lang="en-US" sz="1000" dirty="0">
                          <a:effectLst/>
                        </a:rPr>
                        <a:t>EN ISO 14175: </a:t>
                      </a:r>
                      <a:r>
                        <a:rPr lang="ro-RO" sz="1000" dirty="0">
                          <a:effectLst/>
                        </a:rPr>
                        <a:t>100</a:t>
                      </a:r>
                      <a:r>
                        <a:rPr lang="en-US" sz="1000" dirty="0">
                          <a:effectLst/>
                        </a:rPr>
                        <a:t>%CO</a:t>
                      </a:r>
                      <a:r>
                        <a:rPr lang="en-US" sz="1000" baseline="-25000" dirty="0">
                          <a:effectLst/>
                        </a:rPr>
                        <a:t>2</a:t>
                      </a:r>
                      <a:r>
                        <a:rPr lang="en-US" sz="1000" dirty="0">
                          <a:effectLst/>
                        </a:rPr>
                        <a:t> </a:t>
                      </a:r>
                      <a:endParaRPr lang="ro-RO" sz="1100" dirty="0">
                        <a:effectLst/>
                      </a:endParaRP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endParaRPr lang="ro-RO" sz="1000" dirty="0">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dirty="0" err="1">
                          <a:effectLst/>
                          <a:latin typeface="+mn-lt"/>
                        </a:rPr>
                        <a:t>Interpass</a:t>
                      </a:r>
                      <a:r>
                        <a:rPr lang="en-US" sz="1000" dirty="0">
                          <a:effectLst/>
                          <a:latin typeface="+mn-lt"/>
                        </a:rPr>
                        <a:t> temperature: max 200</a:t>
                      </a:r>
                      <a:r>
                        <a:rPr lang="en-US" sz="1000" baseline="30000" dirty="0">
                          <a:effectLst/>
                          <a:latin typeface="+mn-lt"/>
                        </a:rPr>
                        <a:t>o</a:t>
                      </a:r>
                      <a:r>
                        <a:rPr lang="en-US" sz="1000" dirty="0">
                          <a:effectLst/>
                          <a:latin typeface="+mn-lt"/>
                        </a:rPr>
                        <a:t>C</a:t>
                      </a:r>
                      <a:endParaRPr lang="ro-RO" sz="1000" dirty="0">
                        <a:effectLst/>
                        <a:latin typeface="+mn-l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ro-RO" sz="1000" dirty="0">
                          <a:effectLst/>
                        </a:rPr>
                        <a:t>Ceramic </a:t>
                      </a:r>
                      <a:r>
                        <a:rPr lang="ro-RO" sz="1000" dirty="0" err="1">
                          <a:effectLst/>
                        </a:rPr>
                        <a:t>backing</a:t>
                      </a:r>
                      <a:endParaRPr lang="ro-RO"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grpSp>
        <p:nvGrpSpPr>
          <p:cNvPr id="92" name="Grupare 91">
            <a:extLst>
              <a:ext uri="{FF2B5EF4-FFF2-40B4-BE49-F238E27FC236}">
                <a16:creationId xmlns:a16="http://schemas.microsoft.com/office/drawing/2014/main" id="{30BE103D-E94D-478D-9776-A1EBD0758252}"/>
              </a:ext>
            </a:extLst>
          </p:cNvPr>
          <p:cNvGrpSpPr/>
          <p:nvPr/>
        </p:nvGrpSpPr>
        <p:grpSpPr>
          <a:xfrm>
            <a:off x="7488555" y="2445535"/>
            <a:ext cx="1431289" cy="1145614"/>
            <a:chOff x="7488555" y="2445535"/>
            <a:chExt cx="1431289" cy="1145614"/>
          </a:xfrm>
        </p:grpSpPr>
        <p:cxnSp>
          <p:nvCxnSpPr>
            <p:cNvPr id="93" name="Conector drept cu săgeată 92">
              <a:extLst>
                <a:ext uri="{FF2B5EF4-FFF2-40B4-BE49-F238E27FC236}">
                  <a16:creationId xmlns:a16="http://schemas.microsoft.com/office/drawing/2014/main" id="{1E33DB1F-B96D-4D63-A803-C8EE7106B860}"/>
                </a:ext>
              </a:extLst>
            </p:cNvPr>
            <p:cNvCxnSpPr>
              <a:cxnSpLocks/>
            </p:cNvCxnSpPr>
            <p:nvPr/>
          </p:nvCxnSpPr>
          <p:spPr>
            <a:xfrm flipH="1">
              <a:off x="8046765" y="3533756"/>
              <a:ext cx="122040" cy="0"/>
            </a:xfrm>
            <a:prstGeom prst="straightConnector1">
              <a:avLst/>
            </a:prstGeom>
            <a:ln w="3175">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94" name="Casetă text 31">
              <a:extLst>
                <a:ext uri="{FF2B5EF4-FFF2-40B4-BE49-F238E27FC236}">
                  <a16:creationId xmlns:a16="http://schemas.microsoft.com/office/drawing/2014/main" id="{397A6318-0FE1-499E-8AAF-284D0BB6F6E8}"/>
                </a:ext>
              </a:extLst>
            </p:cNvPr>
            <p:cNvSpPr txBox="1"/>
            <p:nvPr/>
          </p:nvSpPr>
          <p:spPr>
            <a:xfrm>
              <a:off x="8235871" y="3354415"/>
              <a:ext cx="329001" cy="23673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5-6</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5" name="Grupare 94">
              <a:extLst>
                <a:ext uri="{FF2B5EF4-FFF2-40B4-BE49-F238E27FC236}">
                  <a16:creationId xmlns:a16="http://schemas.microsoft.com/office/drawing/2014/main" id="{880983F5-221D-4DD3-860E-02BFD4EB03C9}"/>
                </a:ext>
              </a:extLst>
            </p:cNvPr>
            <p:cNvGrpSpPr/>
            <p:nvPr/>
          </p:nvGrpSpPr>
          <p:grpSpPr>
            <a:xfrm>
              <a:off x="7488555" y="2445535"/>
              <a:ext cx="1431289" cy="1020445"/>
              <a:chOff x="0" y="0"/>
              <a:chExt cx="1431470" cy="1020535"/>
            </a:xfrm>
          </p:grpSpPr>
          <p:grpSp>
            <p:nvGrpSpPr>
              <p:cNvPr id="97" name="Grupare 96">
                <a:extLst>
                  <a:ext uri="{FF2B5EF4-FFF2-40B4-BE49-F238E27FC236}">
                    <a16:creationId xmlns:a16="http://schemas.microsoft.com/office/drawing/2014/main" id="{1E106D69-54AC-42A9-AEA8-035D8AA63A28}"/>
                  </a:ext>
                </a:extLst>
              </p:cNvPr>
              <p:cNvGrpSpPr/>
              <p:nvPr/>
            </p:nvGrpSpPr>
            <p:grpSpPr>
              <a:xfrm>
                <a:off x="0" y="160564"/>
                <a:ext cx="1431470" cy="859971"/>
                <a:chOff x="0" y="0"/>
                <a:chExt cx="1431470" cy="859971"/>
              </a:xfrm>
            </p:grpSpPr>
            <p:grpSp>
              <p:nvGrpSpPr>
                <p:cNvPr id="101" name="Grupare 100">
                  <a:extLst>
                    <a:ext uri="{FF2B5EF4-FFF2-40B4-BE49-F238E27FC236}">
                      <a16:creationId xmlns:a16="http://schemas.microsoft.com/office/drawing/2014/main" id="{A341F078-91C8-4D32-908B-1950110CC810}"/>
                    </a:ext>
                  </a:extLst>
                </p:cNvPr>
                <p:cNvGrpSpPr/>
                <p:nvPr/>
              </p:nvGrpSpPr>
              <p:grpSpPr>
                <a:xfrm>
                  <a:off x="574221" y="718457"/>
                  <a:ext cx="283210" cy="84364"/>
                  <a:chOff x="0" y="0"/>
                  <a:chExt cx="283210" cy="84364"/>
                </a:xfrm>
              </p:grpSpPr>
              <p:sp>
                <p:nvSpPr>
                  <p:cNvPr id="127" name="Dreptunghi 126">
                    <a:extLst>
                      <a:ext uri="{FF2B5EF4-FFF2-40B4-BE49-F238E27FC236}">
                        <a16:creationId xmlns:a16="http://schemas.microsoft.com/office/drawing/2014/main" id="{27D3606D-FCDB-4B44-B3F2-70599363F291}"/>
                      </a:ext>
                    </a:extLst>
                  </p:cNvPr>
                  <p:cNvSpPr/>
                  <p:nvPr/>
                </p:nvSpPr>
                <p:spPr>
                  <a:xfrm>
                    <a:off x="0" y="24493"/>
                    <a:ext cx="283210" cy="59871"/>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sp>
                <p:nvSpPr>
                  <p:cNvPr id="128" name="Oval 127">
                    <a:extLst>
                      <a:ext uri="{FF2B5EF4-FFF2-40B4-BE49-F238E27FC236}">
                        <a16:creationId xmlns:a16="http://schemas.microsoft.com/office/drawing/2014/main" id="{BD926175-B572-464E-8E12-1F71CC3A694D}"/>
                      </a:ext>
                    </a:extLst>
                  </p:cNvPr>
                  <p:cNvSpPr/>
                  <p:nvPr/>
                </p:nvSpPr>
                <p:spPr>
                  <a:xfrm>
                    <a:off x="84364" y="0"/>
                    <a:ext cx="122465"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grpSp>
            <p:grpSp>
              <p:nvGrpSpPr>
                <p:cNvPr id="102" name="Grupare 101">
                  <a:extLst>
                    <a:ext uri="{FF2B5EF4-FFF2-40B4-BE49-F238E27FC236}">
                      <a16:creationId xmlns:a16="http://schemas.microsoft.com/office/drawing/2014/main" id="{4978B466-2845-4100-B956-D7DC8A10C907}"/>
                    </a:ext>
                  </a:extLst>
                </p:cNvPr>
                <p:cNvGrpSpPr/>
                <p:nvPr/>
              </p:nvGrpSpPr>
              <p:grpSpPr>
                <a:xfrm>
                  <a:off x="0" y="332014"/>
                  <a:ext cx="683078" cy="405493"/>
                  <a:chOff x="0" y="0"/>
                  <a:chExt cx="683078" cy="405493"/>
                </a:xfrm>
              </p:grpSpPr>
              <p:grpSp>
                <p:nvGrpSpPr>
                  <p:cNvPr id="120" name="Grupare 119">
                    <a:extLst>
                      <a:ext uri="{FF2B5EF4-FFF2-40B4-BE49-F238E27FC236}">
                        <a16:creationId xmlns:a16="http://schemas.microsoft.com/office/drawing/2014/main" id="{636B096B-00A7-4D47-95B4-D6E3AA9C1203}"/>
                      </a:ext>
                    </a:extLst>
                  </p:cNvPr>
                  <p:cNvGrpSpPr/>
                  <p:nvPr/>
                </p:nvGrpSpPr>
                <p:grpSpPr>
                  <a:xfrm>
                    <a:off x="0" y="0"/>
                    <a:ext cx="683078" cy="405493"/>
                    <a:chOff x="0" y="0"/>
                    <a:chExt cx="683078" cy="405493"/>
                  </a:xfrm>
                </p:grpSpPr>
                <p:grpSp>
                  <p:nvGrpSpPr>
                    <p:cNvPr id="122" name="Grupare 121">
                      <a:extLst>
                        <a:ext uri="{FF2B5EF4-FFF2-40B4-BE49-F238E27FC236}">
                          <a16:creationId xmlns:a16="http://schemas.microsoft.com/office/drawing/2014/main" id="{642025C2-207B-4F5D-AF49-899CA913E42D}"/>
                        </a:ext>
                      </a:extLst>
                    </p:cNvPr>
                    <p:cNvGrpSpPr/>
                    <p:nvPr/>
                  </p:nvGrpSpPr>
                  <p:grpSpPr>
                    <a:xfrm>
                      <a:off x="0" y="0"/>
                      <a:ext cx="683078" cy="405493"/>
                      <a:chOff x="0" y="0"/>
                      <a:chExt cx="683078" cy="405493"/>
                    </a:xfrm>
                  </p:grpSpPr>
                  <p:cxnSp>
                    <p:nvCxnSpPr>
                      <p:cNvPr id="124" name="Conector drept 123">
                        <a:extLst>
                          <a:ext uri="{FF2B5EF4-FFF2-40B4-BE49-F238E27FC236}">
                            <a16:creationId xmlns:a16="http://schemas.microsoft.com/office/drawing/2014/main" id="{DF79A30A-D0E3-4AAE-B3F5-E2F58C7202ED}"/>
                          </a:ext>
                        </a:extLst>
                      </p:cNvPr>
                      <p:cNvCxnSpPr/>
                      <p:nvPr/>
                    </p:nvCxnSpPr>
                    <p:spPr>
                      <a:xfrm>
                        <a:off x="574221" y="0"/>
                        <a:ext cx="108857" cy="3211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Conector drept 124">
                        <a:extLst>
                          <a:ext uri="{FF2B5EF4-FFF2-40B4-BE49-F238E27FC236}">
                            <a16:creationId xmlns:a16="http://schemas.microsoft.com/office/drawing/2014/main" id="{6DCD251C-0719-49A1-9CB6-741F5D5CAB36}"/>
                          </a:ext>
                        </a:extLst>
                      </p:cNvPr>
                      <p:cNvCxnSpPr/>
                      <p:nvPr/>
                    </p:nvCxnSpPr>
                    <p:spPr>
                      <a:xfrm>
                        <a:off x="683078" y="321129"/>
                        <a:ext cx="0" cy="843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6" name="Formă liberă: formă 125">
                        <a:extLst>
                          <a:ext uri="{FF2B5EF4-FFF2-40B4-BE49-F238E27FC236}">
                            <a16:creationId xmlns:a16="http://schemas.microsoft.com/office/drawing/2014/main" id="{99A283B0-BEAE-4007-ADF2-EA7EFDE296E9}"/>
                          </a:ext>
                        </a:extLst>
                      </p:cNvPr>
                      <p:cNvSpPr/>
                      <p:nvPr/>
                    </p:nvSpPr>
                    <p:spPr>
                      <a:xfrm>
                        <a:off x="0" y="0"/>
                        <a:ext cx="45719" cy="405493"/>
                      </a:xfrm>
                      <a:custGeom>
                        <a:avLst/>
                        <a:gdLst>
                          <a:gd name="connsiteX0" fmla="*/ 32671 w 43556"/>
                          <a:gd name="connsiteY0" fmla="*/ 419100 h 419100"/>
                          <a:gd name="connsiteX1" fmla="*/ 29949 w 43556"/>
                          <a:gd name="connsiteY1" fmla="*/ 400050 h 419100"/>
                          <a:gd name="connsiteX2" fmla="*/ 27228 w 43556"/>
                          <a:gd name="connsiteY2" fmla="*/ 386443 h 419100"/>
                          <a:gd name="connsiteX3" fmla="*/ 21785 w 43556"/>
                          <a:gd name="connsiteY3" fmla="*/ 299357 h 419100"/>
                          <a:gd name="connsiteX4" fmla="*/ 29949 w 43556"/>
                          <a:gd name="connsiteY4" fmla="*/ 250371 h 419100"/>
                          <a:gd name="connsiteX5" fmla="*/ 40835 w 43556"/>
                          <a:gd name="connsiteY5" fmla="*/ 228600 h 419100"/>
                          <a:gd name="connsiteX6" fmla="*/ 43556 w 43556"/>
                          <a:gd name="connsiteY6" fmla="*/ 206829 h 419100"/>
                          <a:gd name="connsiteX7" fmla="*/ 38114 w 43556"/>
                          <a:gd name="connsiteY7" fmla="*/ 149679 h 419100"/>
                          <a:gd name="connsiteX8" fmla="*/ 32671 w 43556"/>
                          <a:gd name="connsiteY8" fmla="*/ 89807 h 419100"/>
                          <a:gd name="connsiteX9" fmla="*/ 27228 w 43556"/>
                          <a:gd name="connsiteY9" fmla="*/ 70757 h 419100"/>
                          <a:gd name="connsiteX10" fmla="*/ 13621 w 43556"/>
                          <a:gd name="connsiteY10" fmla="*/ 27214 h 419100"/>
                          <a:gd name="connsiteX11" fmla="*/ 5456 w 43556"/>
                          <a:gd name="connsiteY11" fmla="*/ 21771 h 419100"/>
                          <a:gd name="connsiteX12" fmla="*/ 14 w 43556"/>
                          <a:gd name="connsiteY12"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56" h="419100">
                            <a:moveTo>
                              <a:pt x="32671" y="419100"/>
                            </a:moveTo>
                            <a:cubicBezTo>
                              <a:pt x="31764" y="412750"/>
                              <a:pt x="31004" y="406377"/>
                              <a:pt x="29949" y="400050"/>
                            </a:cubicBezTo>
                            <a:cubicBezTo>
                              <a:pt x="29189" y="395487"/>
                              <a:pt x="27526" y="391059"/>
                              <a:pt x="27228" y="386443"/>
                            </a:cubicBezTo>
                            <a:cubicBezTo>
                              <a:pt x="21052" y="290717"/>
                              <a:pt x="29144" y="343516"/>
                              <a:pt x="21785" y="299357"/>
                            </a:cubicBezTo>
                            <a:cubicBezTo>
                              <a:pt x="24148" y="268636"/>
                              <a:pt x="20416" y="271025"/>
                              <a:pt x="29949" y="250371"/>
                            </a:cubicBezTo>
                            <a:cubicBezTo>
                              <a:pt x="33349" y="243004"/>
                              <a:pt x="40835" y="228600"/>
                              <a:pt x="40835" y="228600"/>
                            </a:cubicBezTo>
                            <a:cubicBezTo>
                              <a:pt x="41742" y="221343"/>
                              <a:pt x="43556" y="214142"/>
                              <a:pt x="43556" y="206829"/>
                            </a:cubicBezTo>
                            <a:cubicBezTo>
                              <a:pt x="43556" y="173719"/>
                              <a:pt x="42729" y="172760"/>
                              <a:pt x="38114" y="149679"/>
                            </a:cubicBezTo>
                            <a:cubicBezTo>
                              <a:pt x="36300" y="129722"/>
                              <a:pt x="34968" y="109715"/>
                              <a:pt x="32671" y="89807"/>
                            </a:cubicBezTo>
                            <a:cubicBezTo>
                              <a:pt x="31581" y="80360"/>
                              <a:pt x="29347" y="79232"/>
                              <a:pt x="27228" y="70757"/>
                            </a:cubicBezTo>
                            <a:cubicBezTo>
                              <a:pt x="24837" y="61193"/>
                              <a:pt x="24018" y="37611"/>
                              <a:pt x="13621" y="27214"/>
                            </a:cubicBezTo>
                            <a:cubicBezTo>
                              <a:pt x="11308" y="24901"/>
                              <a:pt x="8178" y="23585"/>
                              <a:pt x="5456" y="21771"/>
                            </a:cubicBezTo>
                            <a:cubicBezTo>
                              <a:pt x="-560" y="3722"/>
                              <a:pt x="14" y="11180"/>
                              <a:pt x="14"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grpSp>
                <p:cxnSp>
                  <p:nvCxnSpPr>
                    <p:cNvPr id="123" name="Conector drept 122">
                      <a:extLst>
                        <a:ext uri="{FF2B5EF4-FFF2-40B4-BE49-F238E27FC236}">
                          <a16:creationId xmlns:a16="http://schemas.microsoft.com/office/drawing/2014/main" id="{E67FB7FD-6257-41C9-960A-C111D279FEC1}"/>
                        </a:ext>
                      </a:extLst>
                    </p:cNvPr>
                    <p:cNvCxnSpPr/>
                    <p:nvPr/>
                  </p:nvCxnSpPr>
                  <p:spPr>
                    <a:xfrm>
                      <a:off x="2721" y="0"/>
                      <a:ext cx="571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1" name="Conector drept 120">
                    <a:extLst>
                      <a:ext uri="{FF2B5EF4-FFF2-40B4-BE49-F238E27FC236}">
                        <a16:creationId xmlns:a16="http://schemas.microsoft.com/office/drawing/2014/main" id="{280A6EE9-3D3B-45B1-9DAA-9F3A7815071F}"/>
                      </a:ext>
                    </a:extLst>
                  </p:cNvPr>
                  <p:cNvCxnSpPr/>
                  <p:nvPr/>
                </p:nvCxnSpPr>
                <p:spPr>
                  <a:xfrm>
                    <a:off x="32657" y="402772"/>
                    <a:ext cx="6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3" name="Grupare 102">
                  <a:extLst>
                    <a:ext uri="{FF2B5EF4-FFF2-40B4-BE49-F238E27FC236}">
                      <a16:creationId xmlns:a16="http://schemas.microsoft.com/office/drawing/2014/main" id="{69EEDF91-8709-4D2D-9390-76798FD645E8}"/>
                    </a:ext>
                  </a:extLst>
                </p:cNvPr>
                <p:cNvGrpSpPr/>
                <p:nvPr/>
              </p:nvGrpSpPr>
              <p:grpSpPr>
                <a:xfrm flipH="1">
                  <a:off x="748392" y="332014"/>
                  <a:ext cx="683078" cy="405493"/>
                  <a:chOff x="0" y="0"/>
                  <a:chExt cx="683078" cy="405493"/>
                </a:xfrm>
              </p:grpSpPr>
              <p:grpSp>
                <p:nvGrpSpPr>
                  <p:cNvPr id="113" name="Grupare 112">
                    <a:extLst>
                      <a:ext uri="{FF2B5EF4-FFF2-40B4-BE49-F238E27FC236}">
                        <a16:creationId xmlns:a16="http://schemas.microsoft.com/office/drawing/2014/main" id="{93C1CDF3-03C1-4C55-A269-61C812864ACB}"/>
                      </a:ext>
                    </a:extLst>
                  </p:cNvPr>
                  <p:cNvGrpSpPr/>
                  <p:nvPr/>
                </p:nvGrpSpPr>
                <p:grpSpPr>
                  <a:xfrm>
                    <a:off x="0" y="0"/>
                    <a:ext cx="683078" cy="405493"/>
                    <a:chOff x="0" y="0"/>
                    <a:chExt cx="683078" cy="405493"/>
                  </a:xfrm>
                </p:grpSpPr>
                <p:grpSp>
                  <p:nvGrpSpPr>
                    <p:cNvPr id="115" name="Grupare 114">
                      <a:extLst>
                        <a:ext uri="{FF2B5EF4-FFF2-40B4-BE49-F238E27FC236}">
                          <a16:creationId xmlns:a16="http://schemas.microsoft.com/office/drawing/2014/main" id="{0BFCC83D-2986-4080-97A4-05169F6CFF39}"/>
                        </a:ext>
                      </a:extLst>
                    </p:cNvPr>
                    <p:cNvGrpSpPr/>
                    <p:nvPr/>
                  </p:nvGrpSpPr>
                  <p:grpSpPr>
                    <a:xfrm>
                      <a:off x="0" y="0"/>
                      <a:ext cx="683078" cy="405493"/>
                      <a:chOff x="0" y="0"/>
                      <a:chExt cx="683078" cy="405493"/>
                    </a:xfrm>
                  </p:grpSpPr>
                  <p:cxnSp>
                    <p:nvCxnSpPr>
                      <p:cNvPr id="117" name="Conector drept 116">
                        <a:extLst>
                          <a:ext uri="{FF2B5EF4-FFF2-40B4-BE49-F238E27FC236}">
                            <a16:creationId xmlns:a16="http://schemas.microsoft.com/office/drawing/2014/main" id="{F6FC7979-D176-401C-A2E8-6E6DA19BCEE1}"/>
                          </a:ext>
                        </a:extLst>
                      </p:cNvPr>
                      <p:cNvCxnSpPr/>
                      <p:nvPr/>
                    </p:nvCxnSpPr>
                    <p:spPr>
                      <a:xfrm>
                        <a:off x="574221" y="0"/>
                        <a:ext cx="108857" cy="3211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Conector drept 117">
                        <a:extLst>
                          <a:ext uri="{FF2B5EF4-FFF2-40B4-BE49-F238E27FC236}">
                            <a16:creationId xmlns:a16="http://schemas.microsoft.com/office/drawing/2014/main" id="{3B5EB02D-0831-4F0C-90B1-3476C1E23B8E}"/>
                          </a:ext>
                        </a:extLst>
                      </p:cNvPr>
                      <p:cNvCxnSpPr/>
                      <p:nvPr/>
                    </p:nvCxnSpPr>
                    <p:spPr>
                      <a:xfrm>
                        <a:off x="683078" y="321129"/>
                        <a:ext cx="0" cy="843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9" name="Formă liberă: formă 118">
                        <a:extLst>
                          <a:ext uri="{FF2B5EF4-FFF2-40B4-BE49-F238E27FC236}">
                            <a16:creationId xmlns:a16="http://schemas.microsoft.com/office/drawing/2014/main" id="{FAE0E83C-0F5D-45A2-B3EC-6B2F95EFFBF6}"/>
                          </a:ext>
                        </a:extLst>
                      </p:cNvPr>
                      <p:cNvSpPr/>
                      <p:nvPr/>
                    </p:nvSpPr>
                    <p:spPr>
                      <a:xfrm>
                        <a:off x="0" y="0"/>
                        <a:ext cx="45719" cy="405493"/>
                      </a:xfrm>
                      <a:custGeom>
                        <a:avLst/>
                        <a:gdLst>
                          <a:gd name="connsiteX0" fmla="*/ 32671 w 43556"/>
                          <a:gd name="connsiteY0" fmla="*/ 419100 h 419100"/>
                          <a:gd name="connsiteX1" fmla="*/ 29949 w 43556"/>
                          <a:gd name="connsiteY1" fmla="*/ 400050 h 419100"/>
                          <a:gd name="connsiteX2" fmla="*/ 27228 w 43556"/>
                          <a:gd name="connsiteY2" fmla="*/ 386443 h 419100"/>
                          <a:gd name="connsiteX3" fmla="*/ 21785 w 43556"/>
                          <a:gd name="connsiteY3" fmla="*/ 299357 h 419100"/>
                          <a:gd name="connsiteX4" fmla="*/ 29949 w 43556"/>
                          <a:gd name="connsiteY4" fmla="*/ 250371 h 419100"/>
                          <a:gd name="connsiteX5" fmla="*/ 40835 w 43556"/>
                          <a:gd name="connsiteY5" fmla="*/ 228600 h 419100"/>
                          <a:gd name="connsiteX6" fmla="*/ 43556 w 43556"/>
                          <a:gd name="connsiteY6" fmla="*/ 206829 h 419100"/>
                          <a:gd name="connsiteX7" fmla="*/ 38114 w 43556"/>
                          <a:gd name="connsiteY7" fmla="*/ 149679 h 419100"/>
                          <a:gd name="connsiteX8" fmla="*/ 32671 w 43556"/>
                          <a:gd name="connsiteY8" fmla="*/ 89807 h 419100"/>
                          <a:gd name="connsiteX9" fmla="*/ 27228 w 43556"/>
                          <a:gd name="connsiteY9" fmla="*/ 70757 h 419100"/>
                          <a:gd name="connsiteX10" fmla="*/ 13621 w 43556"/>
                          <a:gd name="connsiteY10" fmla="*/ 27214 h 419100"/>
                          <a:gd name="connsiteX11" fmla="*/ 5456 w 43556"/>
                          <a:gd name="connsiteY11" fmla="*/ 21771 h 419100"/>
                          <a:gd name="connsiteX12" fmla="*/ 14 w 43556"/>
                          <a:gd name="connsiteY12"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56" h="419100">
                            <a:moveTo>
                              <a:pt x="32671" y="419100"/>
                            </a:moveTo>
                            <a:cubicBezTo>
                              <a:pt x="31764" y="412750"/>
                              <a:pt x="31004" y="406377"/>
                              <a:pt x="29949" y="400050"/>
                            </a:cubicBezTo>
                            <a:cubicBezTo>
                              <a:pt x="29189" y="395487"/>
                              <a:pt x="27526" y="391059"/>
                              <a:pt x="27228" y="386443"/>
                            </a:cubicBezTo>
                            <a:cubicBezTo>
                              <a:pt x="21052" y="290717"/>
                              <a:pt x="29144" y="343516"/>
                              <a:pt x="21785" y="299357"/>
                            </a:cubicBezTo>
                            <a:cubicBezTo>
                              <a:pt x="24148" y="268636"/>
                              <a:pt x="20416" y="271025"/>
                              <a:pt x="29949" y="250371"/>
                            </a:cubicBezTo>
                            <a:cubicBezTo>
                              <a:pt x="33349" y="243004"/>
                              <a:pt x="40835" y="228600"/>
                              <a:pt x="40835" y="228600"/>
                            </a:cubicBezTo>
                            <a:cubicBezTo>
                              <a:pt x="41742" y="221343"/>
                              <a:pt x="43556" y="214142"/>
                              <a:pt x="43556" y="206829"/>
                            </a:cubicBezTo>
                            <a:cubicBezTo>
                              <a:pt x="43556" y="173719"/>
                              <a:pt x="42729" y="172760"/>
                              <a:pt x="38114" y="149679"/>
                            </a:cubicBezTo>
                            <a:cubicBezTo>
                              <a:pt x="36300" y="129722"/>
                              <a:pt x="34968" y="109715"/>
                              <a:pt x="32671" y="89807"/>
                            </a:cubicBezTo>
                            <a:cubicBezTo>
                              <a:pt x="31581" y="80360"/>
                              <a:pt x="29347" y="79232"/>
                              <a:pt x="27228" y="70757"/>
                            </a:cubicBezTo>
                            <a:cubicBezTo>
                              <a:pt x="24837" y="61193"/>
                              <a:pt x="24018" y="37611"/>
                              <a:pt x="13621" y="27214"/>
                            </a:cubicBezTo>
                            <a:cubicBezTo>
                              <a:pt x="11308" y="24901"/>
                              <a:pt x="8178" y="23585"/>
                              <a:pt x="5456" y="21771"/>
                            </a:cubicBezTo>
                            <a:cubicBezTo>
                              <a:pt x="-560" y="3722"/>
                              <a:pt x="14" y="11180"/>
                              <a:pt x="14"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grpSp>
                <p:cxnSp>
                  <p:nvCxnSpPr>
                    <p:cNvPr id="116" name="Conector drept 115">
                      <a:extLst>
                        <a:ext uri="{FF2B5EF4-FFF2-40B4-BE49-F238E27FC236}">
                          <a16:creationId xmlns:a16="http://schemas.microsoft.com/office/drawing/2014/main" id="{7C218A46-1128-4844-A680-F9A2FAEA1DAD}"/>
                        </a:ext>
                      </a:extLst>
                    </p:cNvPr>
                    <p:cNvCxnSpPr/>
                    <p:nvPr/>
                  </p:nvCxnSpPr>
                  <p:spPr>
                    <a:xfrm>
                      <a:off x="2721" y="0"/>
                      <a:ext cx="571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4" name="Conector drept 113">
                    <a:extLst>
                      <a:ext uri="{FF2B5EF4-FFF2-40B4-BE49-F238E27FC236}">
                        <a16:creationId xmlns:a16="http://schemas.microsoft.com/office/drawing/2014/main" id="{F7284E9F-1C35-40FF-9811-00DC0015CC97}"/>
                      </a:ext>
                    </a:extLst>
                  </p:cNvPr>
                  <p:cNvCxnSpPr/>
                  <p:nvPr/>
                </p:nvCxnSpPr>
                <p:spPr>
                  <a:xfrm>
                    <a:off x="32657" y="402772"/>
                    <a:ext cx="6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4" name="Grupare 103">
                  <a:extLst>
                    <a:ext uri="{FF2B5EF4-FFF2-40B4-BE49-F238E27FC236}">
                      <a16:creationId xmlns:a16="http://schemas.microsoft.com/office/drawing/2014/main" id="{964A9340-EBA2-4360-8715-7F18F6CF698A}"/>
                    </a:ext>
                  </a:extLst>
                </p:cNvPr>
                <p:cNvGrpSpPr/>
                <p:nvPr/>
              </p:nvGrpSpPr>
              <p:grpSpPr>
                <a:xfrm>
                  <a:off x="223157" y="0"/>
                  <a:ext cx="476068" cy="859971"/>
                  <a:chOff x="0" y="0"/>
                  <a:chExt cx="476068" cy="859971"/>
                </a:xfrm>
              </p:grpSpPr>
              <p:cxnSp>
                <p:nvCxnSpPr>
                  <p:cNvPr id="105" name="Conector drept cu săgeată 104">
                    <a:extLst>
                      <a:ext uri="{FF2B5EF4-FFF2-40B4-BE49-F238E27FC236}">
                        <a16:creationId xmlns:a16="http://schemas.microsoft.com/office/drawing/2014/main" id="{0E975287-5226-4A6F-98BA-C68E96764D3A}"/>
                      </a:ext>
                    </a:extLst>
                  </p:cNvPr>
                  <p:cNvCxnSpPr/>
                  <p:nvPr/>
                </p:nvCxnSpPr>
                <p:spPr>
                  <a:xfrm flipH="1" flipV="1">
                    <a:off x="253093" y="503464"/>
                    <a:ext cx="0" cy="143510"/>
                  </a:xfrm>
                  <a:prstGeom prst="straightConnector1">
                    <a:avLst/>
                  </a:prstGeom>
                  <a:ln w="3175">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nvGrpSpPr>
                  <p:cNvPr id="106" name="Grupare 105">
                    <a:extLst>
                      <a:ext uri="{FF2B5EF4-FFF2-40B4-BE49-F238E27FC236}">
                        <a16:creationId xmlns:a16="http://schemas.microsoft.com/office/drawing/2014/main" id="{F59B143A-0003-438F-A007-1F037EC403CE}"/>
                      </a:ext>
                    </a:extLst>
                  </p:cNvPr>
                  <p:cNvGrpSpPr/>
                  <p:nvPr/>
                </p:nvGrpSpPr>
                <p:grpSpPr>
                  <a:xfrm>
                    <a:off x="0" y="0"/>
                    <a:ext cx="476068" cy="859971"/>
                    <a:chOff x="0" y="0"/>
                    <a:chExt cx="476068" cy="859971"/>
                  </a:xfrm>
                </p:grpSpPr>
                <p:cxnSp>
                  <p:nvCxnSpPr>
                    <p:cNvPr id="107" name="Conector drept 106">
                      <a:extLst>
                        <a:ext uri="{FF2B5EF4-FFF2-40B4-BE49-F238E27FC236}">
                          <a16:creationId xmlns:a16="http://schemas.microsoft.com/office/drawing/2014/main" id="{7B7EB650-3824-4A3B-BBE6-1C611C5D8DAA}"/>
                        </a:ext>
                      </a:extLst>
                    </p:cNvPr>
                    <p:cNvCxnSpPr/>
                    <p:nvPr/>
                  </p:nvCxnSpPr>
                  <p:spPr>
                    <a:xfrm flipH="1" flipV="1">
                      <a:off x="244928" y="27214"/>
                      <a:ext cx="105755" cy="3048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ector drept 107">
                      <a:extLst>
                        <a:ext uri="{FF2B5EF4-FFF2-40B4-BE49-F238E27FC236}">
                          <a16:creationId xmlns:a16="http://schemas.microsoft.com/office/drawing/2014/main" id="{F47C55A6-CCA5-475D-99B8-0827EE4C50DF}"/>
                        </a:ext>
                      </a:extLst>
                    </p:cNvPr>
                    <p:cNvCxnSpPr/>
                    <p:nvPr/>
                  </p:nvCxnSpPr>
                  <p:spPr>
                    <a:xfrm flipV="1">
                      <a:off x="457200" y="0"/>
                      <a:ext cx="574" cy="6531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Arc 108">
                      <a:extLst>
                        <a:ext uri="{FF2B5EF4-FFF2-40B4-BE49-F238E27FC236}">
                          <a16:creationId xmlns:a16="http://schemas.microsoft.com/office/drawing/2014/main" id="{C8050A65-70D1-4B9B-96CE-506FD0E7AFDC}"/>
                        </a:ext>
                      </a:extLst>
                    </p:cNvPr>
                    <p:cNvSpPr/>
                    <p:nvPr/>
                  </p:nvSpPr>
                  <p:spPr>
                    <a:xfrm rot="20980799">
                      <a:off x="263978" y="46264"/>
                      <a:ext cx="212090" cy="78740"/>
                    </a:xfrm>
                    <a:prstGeom prst="arc">
                      <a:avLst>
                        <a:gd name="adj1" fmla="val 11291550"/>
                        <a:gd name="adj2" fmla="val 20681921"/>
                      </a:avLst>
                    </a:prstGeom>
                    <a:ln w="3175">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o-RO"/>
                    </a:p>
                  </p:txBody>
                </p:sp>
                <p:cxnSp>
                  <p:nvCxnSpPr>
                    <p:cNvPr id="110" name="Conector drept cu săgeată 109">
                      <a:extLst>
                        <a:ext uri="{FF2B5EF4-FFF2-40B4-BE49-F238E27FC236}">
                          <a16:creationId xmlns:a16="http://schemas.microsoft.com/office/drawing/2014/main" id="{6B277CFD-B0DF-4021-86EC-89EFBA4BF717}"/>
                        </a:ext>
                      </a:extLst>
                    </p:cNvPr>
                    <p:cNvCxnSpPr/>
                    <p:nvPr/>
                  </p:nvCxnSpPr>
                  <p:spPr>
                    <a:xfrm>
                      <a:off x="0" y="332014"/>
                      <a:ext cx="0" cy="405130"/>
                    </a:xfrm>
                    <a:prstGeom prst="straightConnector1">
                      <a:avLst/>
                    </a:prstGeom>
                    <a:ln w="3175">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1" name="Conector drept cu săgeată 110">
                      <a:extLst>
                        <a:ext uri="{FF2B5EF4-FFF2-40B4-BE49-F238E27FC236}">
                          <a16:creationId xmlns:a16="http://schemas.microsoft.com/office/drawing/2014/main" id="{AA5465B7-F2DC-4351-8531-4AE89A4E6A33}"/>
                        </a:ext>
                      </a:extLst>
                    </p:cNvPr>
                    <p:cNvCxnSpPr/>
                    <p:nvPr/>
                  </p:nvCxnSpPr>
                  <p:spPr>
                    <a:xfrm>
                      <a:off x="253033" y="734504"/>
                      <a:ext cx="0" cy="125467"/>
                    </a:xfrm>
                    <a:prstGeom prst="straightConnector1">
                      <a:avLst/>
                    </a:prstGeom>
                    <a:ln w="3175">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2" name="Conector drept 111">
                      <a:extLst>
                        <a:ext uri="{FF2B5EF4-FFF2-40B4-BE49-F238E27FC236}">
                          <a16:creationId xmlns:a16="http://schemas.microsoft.com/office/drawing/2014/main" id="{88C49D41-785F-4387-96EB-DE98F28B8C9F}"/>
                        </a:ext>
                      </a:extLst>
                    </p:cNvPr>
                    <p:cNvCxnSpPr/>
                    <p:nvPr/>
                  </p:nvCxnSpPr>
                  <p:spPr>
                    <a:xfrm flipV="1">
                      <a:off x="239485" y="650421"/>
                      <a:ext cx="21769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98" name="Casetă text 22">
                <a:extLst>
                  <a:ext uri="{FF2B5EF4-FFF2-40B4-BE49-F238E27FC236}">
                    <a16:creationId xmlns:a16="http://schemas.microsoft.com/office/drawing/2014/main" id="{660FCD6F-1FD5-4C26-A9C4-3F7F62B6ADC6}"/>
                  </a:ext>
                </a:extLst>
              </p:cNvPr>
              <p:cNvSpPr txBox="1"/>
              <p:nvPr/>
            </p:nvSpPr>
            <p:spPr>
              <a:xfrm rot="21062760">
                <a:off x="370114" y="0"/>
                <a:ext cx="560614" cy="2367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ro-RO" sz="800" dirty="0">
                    <a:latin typeface="Calibri" panose="020F0502020204030204" pitchFamily="34" charset="0"/>
                    <a:ea typeface="Calibri" panose="020F0502020204030204" pitchFamily="34" charset="0"/>
                    <a:cs typeface="Times New Roman" panose="02020603050405020304" pitchFamily="18" charset="0"/>
                  </a:rPr>
                  <a:t>30</a:t>
                </a:r>
                <a:r>
                  <a:rPr lang="ro-RO" sz="800" dirty="0">
                    <a:effectLst/>
                    <a:latin typeface="Calibri" panose="020F0502020204030204" pitchFamily="34" charset="0"/>
                    <a:ea typeface="Calibri" panose="020F0502020204030204" pitchFamily="34" charset="0"/>
                    <a:cs typeface="Calibri" panose="020F0502020204030204" pitchFamily="34" charset="0"/>
                  </a:rPr>
                  <a:t>±</a:t>
                </a:r>
                <a:r>
                  <a:rPr lang="ro-RO" sz="800" dirty="0">
                    <a:effectLst/>
                    <a:latin typeface="Calibri" panose="020F0502020204030204" pitchFamily="34" charset="0"/>
                    <a:ea typeface="Calibri" panose="020F0502020204030204" pitchFamily="34" charset="0"/>
                    <a:cs typeface="Times New Roman" panose="02020603050405020304" pitchFamily="18" charset="0"/>
                  </a:rPr>
                  <a:t>3</a:t>
                </a:r>
                <a:r>
                  <a:rPr lang="ro-RO" sz="800" baseline="30000" dirty="0">
                    <a:effectLst/>
                    <a:latin typeface="Calibri" panose="020F0502020204030204" pitchFamily="34" charset="0"/>
                    <a:ea typeface="Calibri" panose="020F0502020204030204" pitchFamily="34" charset="0"/>
                    <a:cs typeface="Times New Roman" panose="02020603050405020304" pitchFamily="18" charset="0"/>
                  </a:rPr>
                  <a:t>o</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9" name="Casetă text 30">
                <a:extLst>
                  <a:ext uri="{FF2B5EF4-FFF2-40B4-BE49-F238E27FC236}">
                    <a16:creationId xmlns:a16="http://schemas.microsoft.com/office/drawing/2014/main" id="{C95AE855-652E-4800-A4DB-E7E67667B855}"/>
                  </a:ext>
                </a:extLst>
              </p:cNvPr>
              <p:cNvSpPr txBox="1"/>
              <p:nvPr/>
            </p:nvSpPr>
            <p:spPr>
              <a:xfrm rot="16200000">
                <a:off x="29618" y="569095"/>
                <a:ext cx="296408" cy="2367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ro-RO" sz="800">
                    <a:effectLst/>
                    <a:latin typeface="Calibri" panose="020F0502020204030204" pitchFamily="34" charset="0"/>
                    <a:ea typeface="Calibri" panose="020F0502020204030204" pitchFamily="34" charset="0"/>
                    <a:cs typeface="Times New Roman" panose="02020603050405020304" pitchFamily="18" charset="0"/>
                  </a:rPr>
                  <a:t>12</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0" name="Casetă text 31">
                <a:extLst>
                  <a:ext uri="{FF2B5EF4-FFF2-40B4-BE49-F238E27FC236}">
                    <a16:creationId xmlns:a16="http://schemas.microsoft.com/office/drawing/2014/main" id="{FEDD734A-68F7-48B0-990F-C180E9314383}"/>
                  </a:ext>
                </a:extLst>
              </p:cNvPr>
              <p:cNvSpPr txBox="1"/>
              <p:nvPr/>
            </p:nvSpPr>
            <p:spPr>
              <a:xfrm rot="16200000">
                <a:off x="282711" y="569095"/>
                <a:ext cx="296408" cy="2367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2</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96" name="Conector drept cu săgeată 95">
              <a:extLst>
                <a:ext uri="{FF2B5EF4-FFF2-40B4-BE49-F238E27FC236}">
                  <a16:creationId xmlns:a16="http://schemas.microsoft.com/office/drawing/2014/main" id="{7E043B8A-D3DF-4D1D-9ABB-011A3E257A8C}"/>
                </a:ext>
              </a:extLst>
            </p:cNvPr>
            <p:cNvCxnSpPr>
              <a:cxnSpLocks/>
            </p:cNvCxnSpPr>
            <p:nvPr/>
          </p:nvCxnSpPr>
          <p:spPr>
            <a:xfrm>
              <a:off x="8254410" y="3531340"/>
              <a:ext cx="122040" cy="0"/>
            </a:xfrm>
            <a:prstGeom prst="straightConnector1">
              <a:avLst/>
            </a:prstGeom>
            <a:ln w="3175">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pic>
        <p:nvPicPr>
          <p:cNvPr id="129" name="Imagine 128">
            <a:extLst>
              <a:ext uri="{FF2B5EF4-FFF2-40B4-BE49-F238E27FC236}">
                <a16:creationId xmlns:a16="http://schemas.microsoft.com/office/drawing/2014/main" id="{06074F49-D490-472F-9929-59BE99D9C58A}"/>
              </a:ext>
            </a:extLst>
          </p:cNvPr>
          <p:cNvPicPr>
            <a:picLocks noChangeAspect="1"/>
          </p:cNvPicPr>
          <p:nvPr/>
        </p:nvPicPr>
        <p:blipFill>
          <a:blip r:embed="rId2"/>
          <a:stretch>
            <a:fillRect/>
          </a:stretch>
        </p:blipFill>
        <p:spPr>
          <a:xfrm>
            <a:off x="7219167" y="4123821"/>
            <a:ext cx="1855778" cy="1470617"/>
          </a:xfrm>
          <a:prstGeom prst="rect">
            <a:avLst/>
          </a:prstGeom>
        </p:spPr>
      </p:pic>
    </p:spTree>
    <p:extLst>
      <p:ext uri="{BB962C8B-B14F-4D97-AF65-F5344CB8AC3E}">
        <p14:creationId xmlns:p14="http://schemas.microsoft.com/office/powerpoint/2010/main" val="64489447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A5FAE-F8B2-0D42-961F-4D71A705F6C5}"/>
              </a:ext>
            </a:extLst>
          </p:cNvPr>
          <p:cNvSpPr>
            <a:spLocks noGrp="1"/>
          </p:cNvSpPr>
          <p:nvPr>
            <p:ph type="title"/>
          </p:nvPr>
        </p:nvSpPr>
        <p:spPr/>
        <p:txBody>
          <a:bodyPr/>
          <a:lstStyle/>
          <a:p>
            <a:r>
              <a:rPr lang="es-ES" dirty="0"/>
              <a:t>UNIT 6. </a:t>
            </a:r>
            <a:r>
              <a:rPr lang="ro-RO" dirty="0"/>
              <a:t>PRESSURE VESSEL</a:t>
            </a:r>
            <a:endParaRPr lang="es-ES" dirty="0"/>
          </a:p>
        </p:txBody>
      </p:sp>
      <p:sp>
        <p:nvSpPr>
          <p:cNvPr id="11" name="TextBox 7">
            <a:extLst>
              <a:ext uri="{FF2B5EF4-FFF2-40B4-BE49-F238E27FC236}">
                <a16:creationId xmlns:a16="http://schemas.microsoft.com/office/drawing/2014/main" id="{EDB2BFD3-FFA8-4D69-B62C-0871D0449034}"/>
              </a:ext>
            </a:extLst>
          </p:cNvPr>
          <p:cNvSpPr txBox="1"/>
          <p:nvPr/>
        </p:nvSpPr>
        <p:spPr>
          <a:xfrm>
            <a:off x="927653" y="982317"/>
            <a:ext cx="3202388" cy="2492990"/>
          </a:xfrm>
          <a:prstGeom prst="rect">
            <a:avLst/>
          </a:prstGeom>
          <a:noFill/>
        </p:spPr>
        <p:txBody>
          <a:bodyPr wrap="square" rtlCol="0">
            <a:spAutoFit/>
          </a:bodyPr>
          <a:lstStyle/>
          <a:p>
            <a:r>
              <a:rPr lang="ro-RO" sz="1200" b="1" dirty="0">
                <a:solidFill>
                  <a:srgbClr val="363346"/>
                </a:solidFill>
                <a:latin typeface="Dosis" panose="02010503020202060003" pitchFamily="2" charset="0"/>
              </a:rPr>
              <a:t>MOUNTING NOZZLES (NOZZLE TO SHELL RING WELDING)</a:t>
            </a:r>
            <a:r>
              <a:rPr lang="en-US" sz="1200" b="1" dirty="0">
                <a:solidFill>
                  <a:srgbClr val="363346"/>
                </a:solidFill>
                <a:latin typeface="Dosis" panose="02010503020202060003" pitchFamily="2" charset="0"/>
              </a:rPr>
              <a:t> -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rPr>
              <a:t>The nozzles are elements to allow the visit of the inside or to introduce or exit gases and/or liquids. They are pipes, generally with flanges, built of the same material as the vessel, and which are welded to the shell ring of the vessel. </a:t>
            </a:r>
          </a:p>
          <a:p>
            <a:pPr algn="just"/>
            <a:r>
              <a:rPr lang="en-US" sz="1200" dirty="0">
                <a:solidFill>
                  <a:srgbClr val="828282"/>
                </a:solidFill>
                <a:latin typeface="Calibri" panose="020F0502020204030204" pitchFamily="34" charset="0"/>
                <a:cs typeface="Helvetica Neue"/>
              </a:rPr>
              <a:t>The weld is a fillet weld done in the exterior of the shell ring. Id the pressure inside the vessel is very high, it could be recommended to have welds at the inside, as well.</a:t>
            </a:r>
          </a:p>
          <a:p>
            <a:pPr algn="just"/>
            <a:r>
              <a:rPr lang="en-US" sz="1200" dirty="0">
                <a:solidFill>
                  <a:srgbClr val="828282"/>
                </a:solidFill>
                <a:latin typeface="Calibri" panose="020F0502020204030204" pitchFamily="34" charset="0"/>
              </a:rPr>
              <a:t>Materials: </a:t>
            </a:r>
            <a:r>
              <a:rPr lang="en-US" sz="1200" dirty="0">
                <a:solidFill>
                  <a:schemeClr val="bg1">
                    <a:lumMod val="50000"/>
                  </a:schemeClr>
                </a:solidFill>
              </a:rPr>
              <a:t>P265GH-SR EN 10028-2:2004</a:t>
            </a:r>
          </a:p>
        </p:txBody>
      </p:sp>
      <p:pic>
        <p:nvPicPr>
          <p:cNvPr id="3" name="Imagine 2">
            <a:extLst>
              <a:ext uri="{FF2B5EF4-FFF2-40B4-BE49-F238E27FC236}">
                <a16:creationId xmlns:a16="http://schemas.microsoft.com/office/drawing/2014/main" id="{266D9722-3A71-412A-8663-327E68EAC229}"/>
              </a:ext>
            </a:extLst>
          </p:cNvPr>
          <p:cNvPicPr>
            <a:picLocks noChangeAspect="1"/>
          </p:cNvPicPr>
          <p:nvPr/>
        </p:nvPicPr>
        <p:blipFill rotWithShape="1">
          <a:blip r:embed="rId2"/>
          <a:srcRect b="66586"/>
          <a:stretch/>
        </p:blipFill>
        <p:spPr>
          <a:xfrm>
            <a:off x="5691378" y="3513081"/>
            <a:ext cx="3247644" cy="1631574"/>
          </a:xfrm>
          <a:prstGeom prst="rect">
            <a:avLst/>
          </a:prstGeom>
        </p:spPr>
      </p:pic>
      <p:graphicFrame>
        <p:nvGraphicFramePr>
          <p:cNvPr id="8" name="Tabel 3">
            <a:extLst>
              <a:ext uri="{FF2B5EF4-FFF2-40B4-BE49-F238E27FC236}">
                <a16:creationId xmlns:a16="http://schemas.microsoft.com/office/drawing/2014/main" id="{9218C719-D0C1-4C2D-9ED5-B196E29C3891}"/>
              </a:ext>
            </a:extLst>
          </p:cNvPr>
          <p:cNvGraphicFramePr>
            <a:graphicFrameLocks noGrp="1"/>
          </p:cNvGraphicFramePr>
          <p:nvPr>
            <p:extLst>
              <p:ext uri="{D42A27DB-BD31-4B8C-83A1-F6EECF244321}">
                <p14:modId xmlns:p14="http://schemas.microsoft.com/office/powerpoint/2010/main" val="3574441423"/>
              </p:ext>
            </p:extLst>
          </p:nvPr>
        </p:nvGraphicFramePr>
        <p:xfrm>
          <a:off x="713232" y="4163362"/>
          <a:ext cx="4826964" cy="1108534"/>
        </p:xfrm>
        <a:graphic>
          <a:graphicData uri="http://schemas.openxmlformats.org/drawingml/2006/table">
            <a:tbl>
              <a:tblPr firstRow="1" bandRow="1">
                <a:tableStyleId>{7DF18680-E054-41AD-8BC1-D1AEF772440D}</a:tableStyleId>
              </a:tblPr>
              <a:tblGrid>
                <a:gridCol w="540000">
                  <a:extLst>
                    <a:ext uri="{9D8B030D-6E8A-4147-A177-3AD203B41FA5}">
                      <a16:colId xmlns:a16="http://schemas.microsoft.com/office/drawing/2014/main" val="1882468942"/>
                    </a:ext>
                  </a:extLst>
                </a:gridCol>
                <a:gridCol w="389724">
                  <a:extLst>
                    <a:ext uri="{9D8B030D-6E8A-4147-A177-3AD203B41FA5}">
                      <a16:colId xmlns:a16="http://schemas.microsoft.com/office/drawing/2014/main" val="3204640079"/>
                    </a:ext>
                  </a:extLst>
                </a:gridCol>
                <a:gridCol w="389724">
                  <a:extLst>
                    <a:ext uri="{9D8B030D-6E8A-4147-A177-3AD203B41FA5}">
                      <a16:colId xmlns:a16="http://schemas.microsoft.com/office/drawing/2014/main" val="3643200633"/>
                    </a:ext>
                  </a:extLst>
                </a:gridCol>
                <a:gridCol w="389724">
                  <a:extLst>
                    <a:ext uri="{9D8B030D-6E8A-4147-A177-3AD203B41FA5}">
                      <a16:colId xmlns:a16="http://schemas.microsoft.com/office/drawing/2014/main" val="1505062925"/>
                    </a:ext>
                  </a:extLst>
                </a:gridCol>
                <a:gridCol w="389724">
                  <a:extLst>
                    <a:ext uri="{9D8B030D-6E8A-4147-A177-3AD203B41FA5}">
                      <a16:colId xmlns:a16="http://schemas.microsoft.com/office/drawing/2014/main" val="423217185"/>
                    </a:ext>
                  </a:extLst>
                </a:gridCol>
                <a:gridCol w="389724">
                  <a:extLst>
                    <a:ext uri="{9D8B030D-6E8A-4147-A177-3AD203B41FA5}">
                      <a16:colId xmlns:a16="http://schemas.microsoft.com/office/drawing/2014/main" val="408368961"/>
                    </a:ext>
                  </a:extLst>
                </a:gridCol>
                <a:gridCol w="389724">
                  <a:extLst>
                    <a:ext uri="{9D8B030D-6E8A-4147-A177-3AD203B41FA5}">
                      <a16:colId xmlns:a16="http://schemas.microsoft.com/office/drawing/2014/main" val="1698889654"/>
                    </a:ext>
                  </a:extLst>
                </a:gridCol>
                <a:gridCol w="389724">
                  <a:extLst>
                    <a:ext uri="{9D8B030D-6E8A-4147-A177-3AD203B41FA5}">
                      <a16:colId xmlns:a16="http://schemas.microsoft.com/office/drawing/2014/main" val="1899980758"/>
                    </a:ext>
                  </a:extLst>
                </a:gridCol>
                <a:gridCol w="389724">
                  <a:extLst>
                    <a:ext uri="{9D8B030D-6E8A-4147-A177-3AD203B41FA5}">
                      <a16:colId xmlns:a16="http://schemas.microsoft.com/office/drawing/2014/main" val="1803690970"/>
                    </a:ext>
                  </a:extLst>
                </a:gridCol>
                <a:gridCol w="389724">
                  <a:extLst>
                    <a:ext uri="{9D8B030D-6E8A-4147-A177-3AD203B41FA5}">
                      <a16:colId xmlns:a16="http://schemas.microsoft.com/office/drawing/2014/main" val="806722948"/>
                    </a:ext>
                  </a:extLst>
                </a:gridCol>
                <a:gridCol w="389724">
                  <a:extLst>
                    <a:ext uri="{9D8B030D-6E8A-4147-A177-3AD203B41FA5}">
                      <a16:colId xmlns:a16="http://schemas.microsoft.com/office/drawing/2014/main" val="3116862354"/>
                    </a:ext>
                  </a:extLst>
                </a:gridCol>
                <a:gridCol w="389724">
                  <a:extLst>
                    <a:ext uri="{9D8B030D-6E8A-4147-A177-3AD203B41FA5}">
                      <a16:colId xmlns:a16="http://schemas.microsoft.com/office/drawing/2014/main" val="2323640568"/>
                    </a:ext>
                  </a:extLst>
                </a:gridCol>
              </a:tblGrid>
              <a:tr h="156075">
                <a:tc rowSpan="2">
                  <a:txBody>
                    <a:bodyPr/>
                    <a:lstStyle/>
                    <a:p>
                      <a:r>
                        <a:rPr lang="ro-RO" sz="900" dirty="0"/>
                        <a:t>Grade</a:t>
                      </a:r>
                    </a:p>
                  </a:txBody>
                  <a:tcPr/>
                </a:tc>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P≤</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Cr</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900" b="1" dirty="0">
                          <a:effectLst/>
                        </a:rPr>
                        <a:t>Mo</a:t>
                      </a:r>
                      <a:endParaRPr lang="ro-RO" sz="900" b="1" dirty="0">
                        <a:effectLst/>
                      </a:endParaRPr>
                    </a:p>
                    <a:p>
                      <a:pPr algn="just">
                        <a:lnSpc>
                          <a:spcPct val="150000"/>
                        </a:lnSpc>
                        <a:spcAft>
                          <a:spcPts val="0"/>
                        </a:spcAft>
                      </a:pP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Ni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Al tot</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Cu</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ro-RO" sz="900" b="1" dirty="0">
                          <a:effectLst/>
                        </a:rPr>
                        <a:t>Nb</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8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dirty="0"/>
                        <a:t>P265GH-SR</a:t>
                      </a:r>
                      <a:endParaRPr lang="ro-RO" sz="900" b="0" dirty="0">
                        <a:solidFill>
                          <a:schemeClr val="tx1"/>
                        </a:solidFill>
                      </a:endParaRPr>
                    </a:p>
                  </a:txBody>
                  <a:tcPr/>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0.20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0.40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1.40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rPr>
                        <a:t>0.025</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rPr>
                        <a:t>0.020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0.30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0.08</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0.30</a:t>
                      </a: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r>
                        <a:rPr lang="ro-RO" sz="900" spc="-60" dirty="0">
                          <a:effectLst/>
                          <a:sym typeface="Symbol" panose="05050102010706020507" pitchFamily="18" charset="2"/>
                        </a:rPr>
                        <a:t></a:t>
                      </a:r>
                      <a:r>
                        <a:rPr lang="ro-RO" sz="900" spc="-60" dirty="0">
                          <a:effectLst/>
                        </a:rPr>
                        <a:t>0.02</a:t>
                      </a:r>
                      <a:endParaRPr lang="ro-RO" sz="900" dirty="0">
                        <a:effectLst/>
                        <a:latin typeface="+mn-lt"/>
                        <a:ea typeface="Times New Roman" panose="02020603050405020304" pitchFamily="18" charset="0"/>
                      </a:endParaRPr>
                    </a:p>
                  </a:txBody>
                  <a:tcPr marL="25400" marR="2540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0.30</a:t>
                      </a:r>
                      <a:endParaRPr lang="ro-RO" sz="900" dirty="0">
                        <a:effectLst/>
                        <a:latin typeface="+mn-lt"/>
                        <a:ea typeface="Times New Roman" panose="02020603050405020304" pitchFamily="18" charset="0"/>
                      </a:endParaRPr>
                    </a:p>
                  </a:txBody>
                  <a:tcPr marL="25400" marR="25400" marT="0" marB="0"/>
                </a:tc>
                <a:tc>
                  <a:txBody>
                    <a:bodyPr/>
                    <a:lstStyle/>
                    <a:p>
                      <a:pPr marR="18415" algn="ctr">
                        <a:lnSpc>
                          <a:spcPct val="108000"/>
                        </a:lnSpc>
                        <a:spcAft>
                          <a:spcPts val="0"/>
                        </a:spcAft>
                      </a:pPr>
                      <a:r>
                        <a:rPr lang="ro-RO" sz="900" dirty="0">
                          <a:effectLst/>
                          <a:sym typeface="Symbol" panose="05050102010706020507" pitchFamily="18" charset="2"/>
                        </a:rPr>
                        <a:t></a:t>
                      </a:r>
                      <a:r>
                        <a:rPr lang="ro-RO" sz="900" dirty="0">
                          <a:effectLst/>
                        </a:rPr>
                        <a:t>0.01</a:t>
                      </a:r>
                      <a:endParaRPr lang="ro-RO" sz="900" dirty="0">
                        <a:effectLst/>
                        <a:latin typeface="+mn-lt"/>
                        <a:ea typeface="Times New Roman" panose="02020603050405020304" pitchFamily="18" charset="0"/>
                      </a:endParaRPr>
                    </a:p>
                  </a:txBody>
                  <a:tcPr marL="0" marR="0" marT="0" marB="0"/>
                </a:tc>
                <a:extLst>
                  <a:ext uri="{0D108BD9-81ED-4DB2-BD59-A6C34878D82A}">
                    <a16:rowId xmlns:a16="http://schemas.microsoft.com/office/drawing/2014/main" val="3485478481"/>
                  </a:ext>
                </a:extLst>
              </a:tr>
            </a:tbl>
          </a:graphicData>
        </a:graphic>
      </p:graphicFrame>
      <p:pic>
        <p:nvPicPr>
          <p:cNvPr id="4" name="Imagine 3">
            <a:extLst>
              <a:ext uri="{FF2B5EF4-FFF2-40B4-BE49-F238E27FC236}">
                <a16:creationId xmlns:a16="http://schemas.microsoft.com/office/drawing/2014/main" id="{89CEE3F7-9C6F-4826-B45C-42CAF1921EB8}"/>
              </a:ext>
            </a:extLst>
          </p:cNvPr>
          <p:cNvPicPr>
            <a:picLocks noChangeAspect="1"/>
          </p:cNvPicPr>
          <p:nvPr/>
        </p:nvPicPr>
        <p:blipFill rotWithShape="1">
          <a:blip r:embed="rId3"/>
          <a:srcRect t="6609" r="38776" b="9430"/>
          <a:stretch/>
        </p:blipFill>
        <p:spPr>
          <a:xfrm>
            <a:off x="7136192" y="1333510"/>
            <a:ext cx="1849812" cy="1663701"/>
          </a:xfrm>
          <a:prstGeom prst="rect">
            <a:avLst/>
          </a:prstGeom>
        </p:spPr>
      </p:pic>
      <p:cxnSp>
        <p:nvCxnSpPr>
          <p:cNvPr id="6" name="Conector drept cu săgeată 5">
            <a:extLst>
              <a:ext uri="{FF2B5EF4-FFF2-40B4-BE49-F238E27FC236}">
                <a16:creationId xmlns:a16="http://schemas.microsoft.com/office/drawing/2014/main" id="{9E410052-11E3-4E38-9F5D-7C9537919219}"/>
              </a:ext>
            </a:extLst>
          </p:cNvPr>
          <p:cNvCxnSpPr>
            <a:cxnSpLocks/>
          </p:cNvCxnSpPr>
          <p:nvPr/>
        </p:nvCxnSpPr>
        <p:spPr>
          <a:xfrm flipV="1">
            <a:off x="6629400" y="2349901"/>
            <a:ext cx="1143000" cy="17496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upare 20">
            <a:extLst>
              <a:ext uri="{FF2B5EF4-FFF2-40B4-BE49-F238E27FC236}">
                <a16:creationId xmlns:a16="http://schemas.microsoft.com/office/drawing/2014/main" id="{7D2F285A-99A4-436D-A490-8173EF62B1E6}"/>
              </a:ext>
            </a:extLst>
          </p:cNvPr>
          <p:cNvGrpSpPr/>
          <p:nvPr/>
        </p:nvGrpSpPr>
        <p:grpSpPr>
          <a:xfrm>
            <a:off x="5974175" y="5203719"/>
            <a:ext cx="2555463" cy="1724123"/>
            <a:chOff x="6257067" y="5177919"/>
            <a:chExt cx="2555463" cy="1724123"/>
          </a:xfrm>
        </p:grpSpPr>
        <p:pic>
          <p:nvPicPr>
            <p:cNvPr id="7" name="Imagine 6">
              <a:extLst>
                <a:ext uri="{FF2B5EF4-FFF2-40B4-BE49-F238E27FC236}">
                  <a16:creationId xmlns:a16="http://schemas.microsoft.com/office/drawing/2014/main" id="{AFFA6213-1391-41E9-AA17-BB72B528CC81}"/>
                </a:ext>
              </a:extLst>
            </p:cNvPr>
            <p:cNvPicPr>
              <a:picLocks noChangeAspect="1"/>
            </p:cNvPicPr>
            <p:nvPr/>
          </p:nvPicPr>
          <p:blipFill>
            <a:blip r:embed="rId4"/>
            <a:stretch>
              <a:fillRect/>
            </a:stretch>
          </p:blipFill>
          <p:spPr>
            <a:xfrm>
              <a:off x="6257067" y="5177919"/>
              <a:ext cx="2054446" cy="1724123"/>
            </a:xfrm>
            <a:prstGeom prst="rect">
              <a:avLst/>
            </a:prstGeom>
          </p:spPr>
        </p:pic>
        <p:sp>
          <p:nvSpPr>
            <p:cNvPr id="14" name="TextBox 7">
              <a:extLst>
                <a:ext uri="{FF2B5EF4-FFF2-40B4-BE49-F238E27FC236}">
                  <a16:creationId xmlns:a16="http://schemas.microsoft.com/office/drawing/2014/main" id="{5723D49D-B095-4DF4-AA21-64B95104E105}"/>
                </a:ext>
              </a:extLst>
            </p:cNvPr>
            <p:cNvSpPr txBox="1"/>
            <p:nvPr/>
          </p:nvSpPr>
          <p:spPr>
            <a:xfrm rot="20465485">
              <a:off x="6304511" y="5736021"/>
              <a:ext cx="992588" cy="276999"/>
            </a:xfrm>
            <a:prstGeom prst="rect">
              <a:avLst/>
            </a:prstGeom>
            <a:noFill/>
          </p:spPr>
          <p:txBody>
            <a:bodyPr wrap="square" rtlCol="0">
              <a:spAutoFit/>
            </a:bodyPr>
            <a:lstStyle/>
            <a:p>
              <a:r>
                <a:rPr lang="ro-RO" sz="1200" dirty="0">
                  <a:solidFill>
                    <a:srgbClr val="828282"/>
                  </a:solidFill>
                  <a:latin typeface="Calibri" panose="020F0502020204030204" pitchFamily="34" charset="0"/>
                </a:rPr>
                <a:t>SHELL RING</a:t>
              </a:r>
              <a:endParaRPr lang="en-US" sz="1200" dirty="0">
                <a:solidFill>
                  <a:schemeClr val="bg1">
                    <a:lumMod val="50000"/>
                  </a:schemeClr>
                </a:solidFill>
              </a:endParaRPr>
            </a:p>
          </p:txBody>
        </p:sp>
        <p:sp>
          <p:nvSpPr>
            <p:cNvPr id="15" name="TextBox 7">
              <a:extLst>
                <a:ext uri="{FF2B5EF4-FFF2-40B4-BE49-F238E27FC236}">
                  <a16:creationId xmlns:a16="http://schemas.microsoft.com/office/drawing/2014/main" id="{209A9F77-F840-4022-A2A7-BA851AE2762C}"/>
                </a:ext>
              </a:extLst>
            </p:cNvPr>
            <p:cNvSpPr txBox="1"/>
            <p:nvPr/>
          </p:nvSpPr>
          <p:spPr>
            <a:xfrm rot="16200000">
              <a:off x="7652985" y="5833165"/>
              <a:ext cx="1382010" cy="276999"/>
            </a:xfrm>
            <a:prstGeom prst="rect">
              <a:avLst/>
            </a:prstGeom>
            <a:noFill/>
          </p:spPr>
          <p:txBody>
            <a:bodyPr wrap="square" rtlCol="0">
              <a:spAutoFit/>
            </a:bodyPr>
            <a:lstStyle/>
            <a:p>
              <a:r>
                <a:rPr lang="ro-RO" sz="1200" dirty="0">
                  <a:solidFill>
                    <a:srgbClr val="828282"/>
                  </a:solidFill>
                  <a:latin typeface="Calibri" panose="020F0502020204030204" pitchFamily="34" charset="0"/>
                </a:rPr>
                <a:t>NOZZLE WALL</a:t>
              </a:r>
              <a:endParaRPr lang="en-US" sz="1200" dirty="0">
                <a:solidFill>
                  <a:schemeClr val="bg1">
                    <a:lumMod val="50000"/>
                  </a:schemeClr>
                </a:solidFill>
              </a:endParaRPr>
            </a:p>
          </p:txBody>
        </p:sp>
        <p:cxnSp>
          <p:nvCxnSpPr>
            <p:cNvPr id="12" name="Conector drept 11">
              <a:extLst>
                <a:ext uri="{FF2B5EF4-FFF2-40B4-BE49-F238E27FC236}">
                  <a16:creationId xmlns:a16="http://schemas.microsoft.com/office/drawing/2014/main" id="{11FE3E84-66F7-45B0-AAAD-9843F72F1BD7}"/>
                </a:ext>
              </a:extLst>
            </p:cNvPr>
            <p:cNvCxnSpPr/>
            <p:nvPr/>
          </p:nvCxnSpPr>
          <p:spPr>
            <a:xfrm>
              <a:off x="8724900" y="5254120"/>
              <a:ext cx="0" cy="154292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7" name="Conector drept 16">
              <a:extLst>
                <a:ext uri="{FF2B5EF4-FFF2-40B4-BE49-F238E27FC236}">
                  <a16:creationId xmlns:a16="http://schemas.microsoft.com/office/drawing/2014/main" id="{E211D41C-E286-4AEF-948B-EE17E52960A5}"/>
                </a:ext>
              </a:extLst>
            </p:cNvPr>
            <p:cNvCxnSpPr>
              <a:cxnSpLocks/>
            </p:cNvCxnSpPr>
            <p:nvPr/>
          </p:nvCxnSpPr>
          <p:spPr>
            <a:xfrm>
              <a:off x="7700010" y="5314949"/>
              <a:ext cx="10591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drept 18">
              <a:extLst>
                <a:ext uri="{FF2B5EF4-FFF2-40B4-BE49-F238E27FC236}">
                  <a16:creationId xmlns:a16="http://schemas.microsoft.com/office/drawing/2014/main" id="{76F18113-73DE-4288-8319-84087D573C47}"/>
                </a:ext>
              </a:extLst>
            </p:cNvPr>
            <p:cNvCxnSpPr>
              <a:cxnSpLocks/>
            </p:cNvCxnSpPr>
            <p:nvPr/>
          </p:nvCxnSpPr>
          <p:spPr>
            <a:xfrm>
              <a:off x="7715250" y="6720840"/>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194" name="Picture 2">
            <a:extLst>
              <a:ext uri="{FF2B5EF4-FFF2-40B4-BE49-F238E27FC236}">
                <a16:creationId xmlns:a16="http://schemas.microsoft.com/office/drawing/2014/main" id="{2E28C770-7E9B-44C9-A026-3AFFBF6BED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8042" y="1373737"/>
            <a:ext cx="29781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Conector drept cu săgeată 24">
            <a:extLst>
              <a:ext uri="{FF2B5EF4-FFF2-40B4-BE49-F238E27FC236}">
                <a16:creationId xmlns:a16="http://schemas.microsoft.com/office/drawing/2014/main" id="{3DAF8B65-6F95-4DD6-9108-5D9F02D98F20}"/>
              </a:ext>
            </a:extLst>
          </p:cNvPr>
          <p:cNvCxnSpPr>
            <a:cxnSpLocks/>
          </p:cNvCxnSpPr>
          <p:nvPr/>
        </p:nvCxnSpPr>
        <p:spPr>
          <a:xfrm flipH="1" flipV="1">
            <a:off x="5286800" y="1713345"/>
            <a:ext cx="1314599" cy="2386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39232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A5FAE-F8B2-0D42-961F-4D71A705F6C5}"/>
              </a:ext>
            </a:extLst>
          </p:cNvPr>
          <p:cNvSpPr>
            <a:spLocks noGrp="1"/>
          </p:cNvSpPr>
          <p:nvPr>
            <p:ph type="title"/>
          </p:nvPr>
        </p:nvSpPr>
        <p:spPr/>
        <p:txBody>
          <a:bodyPr/>
          <a:lstStyle/>
          <a:p>
            <a:r>
              <a:rPr lang="es-ES" dirty="0"/>
              <a:t>UNIT 6. </a:t>
            </a:r>
            <a:r>
              <a:rPr lang="ro-RO" dirty="0"/>
              <a:t>PRESSURE VESSEL</a:t>
            </a:r>
            <a:endParaRPr lang="es-ES" dirty="0"/>
          </a:p>
        </p:txBody>
      </p:sp>
      <p:sp>
        <p:nvSpPr>
          <p:cNvPr id="48" name="TextBox 7">
            <a:extLst>
              <a:ext uri="{FF2B5EF4-FFF2-40B4-BE49-F238E27FC236}">
                <a16:creationId xmlns:a16="http://schemas.microsoft.com/office/drawing/2014/main" id="{D3BF829F-5AB5-4B8E-9EF1-5F42922C5C78}"/>
              </a:ext>
            </a:extLst>
          </p:cNvPr>
          <p:cNvSpPr txBox="1"/>
          <p:nvPr/>
        </p:nvSpPr>
        <p:spPr>
          <a:xfrm>
            <a:off x="927652" y="982317"/>
            <a:ext cx="7637220" cy="276999"/>
          </a:xfrm>
          <a:prstGeom prst="rect">
            <a:avLst/>
          </a:prstGeom>
          <a:noFill/>
        </p:spPr>
        <p:txBody>
          <a:bodyPr wrap="square" rtlCol="0">
            <a:spAutoFit/>
          </a:bodyPr>
          <a:lstStyle/>
          <a:p>
            <a:r>
              <a:rPr lang="ro-RO" sz="1200" b="1" dirty="0">
                <a:latin typeface="Dosis" panose="02010503020202060003" pitchFamily="2" charset="0"/>
              </a:rPr>
              <a:t>WELDING NOZZLE TO SHELL RINGS – WPS WELD (</a:t>
            </a:r>
            <a:r>
              <a:rPr lang="ro-RO" sz="1200" b="1" dirty="0" err="1">
                <a:latin typeface="Dosis" panose="02010503020202060003" pitchFamily="2" charset="0"/>
              </a:rPr>
              <a:t>fillet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nozzle</a:t>
            </a:r>
            <a:r>
              <a:rPr lang="ro-RO" sz="1200" b="1" dirty="0">
                <a:latin typeface="Dosis" panose="02010503020202060003" pitchFamily="2" charset="0"/>
              </a:rPr>
              <a:t> </a:t>
            </a:r>
            <a:r>
              <a:rPr lang="ro-RO" sz="1200" b="1" dirty="0" err="1">
                <a:latin typeface="Dosis" panose="02010503020202060003" pitchFamily="2" charset="0"/>
              </a:rPr>
              <a:t>wall</a:t>
            </a:r>
            <a:r>
              <a:rPr lang="ro-RO" sz="1200" b="1" dirty="0">
                <a:latin typeface="Dosis" panose="02010503020202060003" pitchFamily="2" charset="0"/>
              </a:rPr>
              <a:t> </a:t>
            </a:r>
            <a:r>
              <a:rPr lang="ro-RO" sz="1200" b="1" dirty="0" err="1">
                <a:latin typeface="Dosis" panose="02010503020202060003" pitchFamily="2" charset="0"/>
              </a:rPr>
              <a:t>and</a:t>
            </a:r>
            <a:r>
              <a:rPr lang="ro-RO" sz="1200" b="1" dirty="0">
                <a:latin typeface="Dosis" panose="02010503020202060003" pitchFamily="2" charset="0"/>
              </a:rPr>
              <a:t>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shell</a:t>
            </a:r>
            <a:r>
              <a:rPr lang="ro-RO" sz="1200" b="1" dirty="0">
                <a:latin typeface="Dosis" panose="02010503020202060003" pitchFamily="2" charset="0"/>
              </a:rPr>
              <a:t> </a:t>
            </a:r>
            <a:r>
              <a:rPr lang="ro-RO" sz="1200" b="1" dirty="0" err="1">
                <a:latin typeface="Dosis" panose="02010503020202060003" pitchFamily="2" charset="0"/>
              </a:rPr>
              <a:t>rings</a:t>
            </a:r>
            <a:r>
              <a:rPr lang="ro-RO" sz="1200" b="1" dirty="0">
                <a:latin typeface="Dosis" panose="02010503020202060003" pitchFamily="2" charset="0"/>
              </a:rPr>
              <a:t>)</a:t>
            </a:r>
            <a:endParaRPr lang="en-US" sz="1200" b="1" dirty="0">
              <a:latin typeface="Dosis" panose="02010503020202060003" pitchFamily="2" charset="0"/>
            </a:endParaRPr>
          </a:p>
        </p:txBody>
      </p:sp>
      <p:sp>
        <p:nvSpPr>
          <p:cNvPr id="49" name="CasetăText 48">
            <a:extLst>
              <a:ext uri="{FF2B5EF4-FFF2-40B4-BE49-F238E27FC236}">
                <a16:creationId xmlns:a16="http://schemas.microsoft.com/office/drawing/2014/main" id="{E35769DB-CC03-4DF9-BC19-5B17F72B6F61}"/>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50" name="CasetăText 49">
            <a:extLst>
              <a:ext uri="{FF2B5EF4-FFF2-40B4-BE49-F238E27FC236}">
                <a16:creationId xmlns:a16="http://schemas.microsoft.com/office/drawing/2014/main" id="{06C901D3-5B58-4AE7-9519-8AB6E024E890}"/>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aphicFrame>
        <p:nvGraphicFramePr>
          <p:cNvPr id="88" name="Tabel 87">
            <a:extLst>
              <a:ext uri="{FF2B5EF4-FFF2-40B4-BE49-F238E27FC236}">
                <a16:creationId xmlns:a16="http://schemas.microsoft.com/office/drawing/2014/main" id="{FE3BA1BF-D3C1-460A-AA00-988777949562}"/>
              </a:ext>
            </a:extLst>
          </p:cNvPr>
          <p:cNvGraphicFramePr>
            <a:graphicFrameLocks noGrp="1"/>
          </p:cNvGraphicFramePr>
          <p:nvPr>
            <p:extLst>
              <p:ext uri="{D42A27DB-BD31-4B8C-83A1-F6EECF244321}">
                <p14:modId xmlns:p14="http://schemas.microsoft.com/office/powerpoint/2010/main" val="982270970"/>
              </p:ext>
            </p:extLst>
          </p:nvPr>
        </p:nvGraphicFramePr>
        <p:xfrm>
          <a:off x="168584" y="1449175"/>
          <a:ext cx="6999132" cy="342900"/>
        </p:xfrm>
        <a:graphic>
          <a:graphicData uri="http://schemas.openxmlformats.org/drawingml/2006/table">
            <a:tbl>
              <a:tblPr firstRow="1" firstCol="1" bandRow="1">
                <a:tableStyleId>{69012ECD-51FC-41F1-AA8D-1B2483CD663E}</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en-US" sz="1100" dirty="0">
                          <a:effectLst/>
                        </a:rPr>
                        <a:t>1</a:t>
                      </a:r>
                      <a:r>
                        <a:rPr lang="ro-RO" sz="1100" dirty="0">
                          <a:effectLst/>
                        </a:rPr>
                        <a:t>8</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solidFill>
                            <a:schemeClr val="bg1"/>
                          </a:solidFill>
                          <a:effectLst/>
                        </a:rPr>
                        <a:t>Welding Procedure Qualification Record (WPQR)</a:t>
                      </a:r>
                      <a:endParaRPr lang="ro-RO"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89" name="Tabel 88">
            <a:extLst>
              <a:ext uri="{FF2B5EF4-FFF2-40B4-BE49-F238E27FC236}">
                <a16:creationId xmlns:a16="http://schemas.microsoft.com/office/drawing/2014/main" id="{91A27C70-6CB9-487A-9668-1E438BAF09D1}"/>
              </a:ext>
            </a:extLst>
          </p:cNvPr>
          <p:cNvGraphicFramePr>
            <a:graphicFrameLocks noGrp="1"/>
          </p:cNvGraphicFramePr>
          <p:nvPr>
            <p:extLst>
              <p:ext uri="{D42A27DB-BD31-4B8C-83A1-F6EECF244321}">
                <p14:modId xmlns:p14="http://schemas.microsoft.com/office/powerpoint/2010/main" val="3447089767"/>
              </p:ext>
            </p:extLst>
          </p:nvPr>
        </p:nvGraphicFramePr>
        <p:xfrm>
          <a:off x="164984" y="1880117"/>
          <a:ext cx="7002732" cy="1767080"/>
        </p:xfrm>
        <a:graphic>
          <a:graphicData uri="http://schemas.openxmlformats.org/drawingml/2006/table">
            <a:tbl>
              <a:tblPr firstRow="1" firstCol="1" bandRow="1">
                <a:tableStyleId>{5C22544A-7EE6-4342-B048-85BDC9FD1C3A}</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Ploiești</a:t>
                      </a:r>
                      <a:endParaRPr lang="ro-RO"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P265GH</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6 </a:t>
                      </a:r>
                      <a:r>
                        <a:rPr lang="en-US" sz="900" dirty="0">
                          <a:effectLst/>
                        </a:rPr>
                        <a:t>to </a:t>
                      </a:r>
                      <a:r>
                        <a:rPr lang="ro-RO" sz="900" dirty="0">
                          <a:effectLst/>
                        </a:rPr>
                        <a:t>12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PA</a:t>
                      </a:r>
                      <a:r>
                        <a:rPr lang="en-US" sz="900" dirty="0">
                          <a:effectLst/>
                        </a:rPr>
                        <a:t> (</a:t>
                      </a:r>
                      <a:r>
                        <a:rPr lang="ro-RO" sz="900" dirty="0" err="1">
                          <a:effectLst/>
                        </a:rPr>
                        <a:t>horizontal</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90" name="Tabel 89">
            <a:extLst>
              <a:ext uri="{FF2B5EF4-FFF2-40B4-BE49-F238E27FC236}">
                <a16:creationId xmlns:a16="http://schemas.microsoft.com/office/drawing/2014/main" id="{85742CA4-574E-4D67-A0A9-D9081799FDF7}"/>
              </a:ext>
            </a:extLst>
          </p:cNvPr>
          <p:cNvGraphicFramePr>
            <a:graphicFrameLocks noGrp="1"/>
          </p:cNvGraphicFramePr>
          <p:nvPr>
            <p:extLst>
              <p:ext uri="{D42A27DB-BD31-4B8C-83A1-F6EECF244321}">
                <p14:modId xmlns:p14="http://schemas.microsoft.com/office/powerpoint/2010/main" val="3469504487"/>
              </p:ext>
            </p:extLst>
          </p:nvPr>
        </p:nvGraphicFramePr>
        <p:xfrm>
          <a:off x="164984" y="3836976"/>
          <a:ext cx="6999133" cy="942594"/>
        </p:xfrm>
        <a:graphic>
          <a:graphicData uri="http://schemas.openxmlformats.org/drawingml/2006/table">
            <a:tbl>
              <a:tblPr firstRow="1" firstCol="1" bandRow="1">
                <a:tableStyleId>{5C22544A-7EE6-4342-B048-85BDC9FD1C3A}</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132357">
                <a:tc>
                  <a:txBody>
                    <a:bodyPr/>
                    <a:lstStyle/>
                    <a:p>
                      <a:pPr algn="ctr">
                        <a:spcAft>
                          <a:spcPts val="0"/>
                        </a:spcAft>
                      </a:pPr>
                      <a:r>
                        <a:rPr lang="ro-RO" sz="900" dirty="0">
                          <a:effectLst/>
                        </a:rPr>
                        <a:t>1</a:t>
                      </a:r>
                      <a:endParaRPr lang="ro-RO" sz="1000" dirty="0">
                        <a:effectLst/>
                        <a:latin typeface="+mn-lt"/>
                        <a:ea typeface="Times New Roman" panose="02020603050405020304" pitchFamily="18" charset="0"/>
                      </a:endParaRPr>
                    </a:p>
                  </a:txBody>
                  <a:tcPr marL="68580" marR="68580" marT="0" marB="0"/>
                </a:tc>
                <a:tc>
                  <a:txBody>
                    <a:bodyPr/>
                    <a:lstStyle/>
                    <a:p>
                      <a:pPr algn="ctr">
                        <a:lnSpc>
                          <a:spcPct val="107000"/>
                        </a:lnSpc>
                        <a:spcAft>
                          <a:spcPts val="0"/>
                        </a:spcAft>
                      </a:pPr>
                      <a:r>
                        <a:rPr lang="ro-RO" sz="1000" dirty="0">
                          <a:effectLst/>
                        </a:rPr>
                        <a:t>141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rPr>
                        <a:t>3.0</a:t>
                      </a: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1</a:t>
                      </a:r>
                      <a:r>
                        <a:rPr lang="ro-RO" sz="1000" b="0" dirty="0">
                          <a:effectLst/>
                          <a:latin typeface="+mn-lt"/>
                          <a:ea typeface="Times New Roman" panose="02020603050405020304" pitchFamily="18" charset="0"/>
                        </a:rPr>
                        <a:t>3</a:t>
                      </a:r>
                      <a:r>
                        <a:rPr lang="en-US" sz="1000" b="0" dirty="0">
                          <a:effectLst/>
                          <a:latin typeface="+mn-lt"/>
                          <a:ea typeface="Times New Roman" panose="02020603050405020304" pitchFamily="18" charset="0"/>
                        </a:rPr>
                        <a:t>0-140</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20-2</a:t>
                      </a:r>
                      <a:r>
                        <a:rPr lang="ro-RO" sz="1000" b="0" dirty="0">
                          <a:effectLst/>
                          <a:latin typeface="+mn-lt"/>
                          <a:ea typeface="Times New Roman" panose="02020603050405020304" pitchFamily="18" charset="0"/>
                        </a:rPr>
                        <a:t>1</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DC</a:t>
                      </a:r>
                      <a:r>
                        <a:rPr lang="en-US" sz="1000" b="0" dirty="0">
                          <a:effectLst/>
                          <a:latin typeface="+mn-lt"/>
                          <a:ea typeface="Times New Roman" panose="02020603050405020304" pitchFamily="18" charset="0"/>
                        </a:rPr>
                        <a:t>-</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1</a:t>
                      </a:r>
                      <a:r>
                        <a:rPr lang="ro-RO" sz="1000" b="0" dirty="0">
                          <a:effectLst/>
                          <a:latin typeface="+mn-lt"/>
                          <a:ea typeface="Times New Roman" panose="02020603050405020304" pitchFamily="18" charset="0"/>
                        </a:rPr>
                        <a:t>4</a:t>
                      </a: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1</a:t>
                      </a:r>
                      <a:r>
                        <a:rPr lang="ro-RO" sz="1000" b="0" dirty="0">
                          <a:effectLst/>
                          <a:latin typeface="+mn-lt"/>
                          <a:ea typeface="Times New Roman" panose="02020603050405020304" pitchFamily="18" charset="0"/>
                        </a:rPr>
                        <a:t>215</a:t>
                      </a:r>
                      <a:r>
                        <a:rPr lang="en-US" sz="1000" b="0" dirty="0">
                          <a:effectLst/>
                          <a:latin typeface="+mn-lt"/>
                          <a:ea typeface="Times New Roman" panose="02020603050405020304" pitchFamily="18" charset="0"/>
                        </a:rPr>
                        <a:t>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44836321"/>
                  </a:ext>
                </a:extLst>
              </a:tr>
              <a:tr h="132357">
                <a:tc>
                  <a:txBody>
                    <a:bodyPr/>
                    <a:lstStyle/>
                    <a:p>
                      <a:pPr algn="ctr">
                        <a:spcAft>
                          <a:spcPts val="0"/>
                        </a:spcAft>
                      </a:pPr>
                      <a:r>
                        <a:rPr lang="ro-RO" sz="1000" dirty="0">
                          <a:effectLst/>
                          <a:latin typeface="+mn-lt"/>
                          <a:ea typeface="Times New Roman" panose="02020603050405020304" pitchFamily="18" charset="0"/>
                        </a:rPr>
                        <a:t>2-4</a:t>
                      </a: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240-260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28-29</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10-10.5</a:t>
                      </a:r>
                    </a:p>
                  </a:txBody>
                  <a:tcPr marL="68580" marR="68580" marT="0" marB="0"/>
                </a:tc>
                <a:tc>
                  <a:txBody>
                    <a:bodyPr/>
                    <a:lstStyle/>
                    <a:p>
                      <a:pPr algn="ctr">
                        <a:spcAft>
                          <a:spcPts val="0"/>
                        </a:spcAft>
                      </a:pPr>
                      <a:r>
                        <a:rPr lang="ro-RO" sz="1000" dirty="0">
                          <a:effectLst/>
                        </a:rPr>
                        <a:t>18-20</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21000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997732070"/>
                  </a:ext>
                </a:extLst>
              </a:tr>
              <a:tr h="0">
                <a:tc>
                  <a:txBody>
                    <a:bodyPr/>
                    <a:lstStyle/>
                    <a:p>
                      <a:pPr algn="ctr">
                        <a:spcAft>
                          <a:spcPts val="0"/>
                        </a:spcAft>
                      </a:pPr>
                      <a:r>
                        <a:rPr lang="ro-RO" sz="900" dirty="0" err="1">
                          <a:effectLst/>
                          <a:latin typeface="+mn-lt"/>
                          <a:ea typeface="Times New Roman" panose="02020603050405020304" pitchFamily="18" charset="0"/>
                        </a:rPr>
                        <a:t>root</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220-240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25-26</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9-9.5</a:t>
                      </a:r>
                    </a:p>
                  </a:txBody>
                  <a:tcPr marL="68580" marR="68580" marT="0" marB="0"/>
                </a:tc>
                <a:tc>
                  <a:txBody>
                    <a:bodyPr/>
                    <a:lstStyle/>
                    <a:p>
                      <a:pPr algn="ctr">
                        <a:spcAft>
                          <a:spcPts val="0"/>
                        </a:spcAft>
                      </a:pPr>
                      <a:r>
                        <a:rPr lang="ro-RO" sz="1000" dirty="0">
                          <a:effectLst/>
                        </a:rPr>
                        <a:t>22-24</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1500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7052372"/>
                  </a:ext>
                </a:extLst>
              </a:tr>
            </a:tbl>
          </a:graphicData>
        </a:graphic>
      </p:graphicFrame>
      <p:graphicFrame>
        <p:nvGraphicFramePr>
          <p:cNvPr id="91" name="Tabel 90">
            <a:extLst>
              <a:ext uri="{FF2B5EF4-FFF2-40B4-BE49-F238E27FC236}">
                <a16:creationId xmlns:a16="http://schemas.microsoft.com/office/drawing/2014/main" id="{ECC7742E-6551-49A9-A993-026431D02AB8}"/>
              </a:ext>
            </a:extLst>
          </p:cNvPr>
          <p:cNvGraphicFramePr>
            <a:graphicFrameLocks noGrp="1"/>
          </p:cNvGraphicFramePr>
          <p:nvPr>
            <p:extLst>
              <p:ext uri="{D42A27DB-BD31-4B8C-83A1-F6EECF244321}">
                <p14:modId xmlns:p14="http://schemas.microsoft.com/office/powerpoint/2010/main" val="3321775070"/>
              </p:ext>
            </p:extLst>
          </p:nvPr>
        </p:nvGraphicFramePr>
        <p:xfrm>
          <a:off x="164611" y="4812492"/>
          <a:ext cx="6999134" cy="2196867"/>
        </p:xfrm>
        <a:graphic>
          <a:graphicData uri="http://schemas.openxmlformats.org/drawingml/2006/table">
            <a:tbl>
              <a:tblPr firstRow="1" firstCol="1" bandRow="1">
                <a:tableStyleId>{5C22544A-7EE6-4342-B048-85BDC9FD1C3A}</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o-RO" sz="1000" b="0" kern="1200" dirty="0">
                          <a:solidFill>
                            <a:schemeClr val="tx1"/>
                          </a:solidFill>
                          <a:effectLst/>
                          <a:latin typeface="+mn-lt"/>
                          <a:ea typeface="+mn-ea"/>
                          <a:cs typeface="+mn-cs"/>
                        </a:rPr>
                        <a:t>141: Tungsten </a:t>
                      </a:r>
                      <a:r>
                        <a:rPr lang="ro-RO" sz="1000" b="0" kern="1200" dirty="0" err="1">
                          <a:solidFill>
                            <a:schemeClr val="tx1"/>
                          </a:solidFill>
                          <a:effectLst/>
                          <a:latin typeface="+mn-lt"/>
                          <a:ea typeface="+mn-ea"/>
                          <a:cs typeface="+mn-cs"/>
                        </a:rPr>
                        <a:t>electrode</a:t>
                      </a:r>
                      <a:r>
                        <a:rPr lang="ro-RO" sz="1000" b="0" kern="1200" dirty="0">
                          <a:solidFill>
                            <a:schemeClr val="tx1"/>
                          </a:solidFill>
                          <a:effectLst/>
                          <a:latin typeface="+mn-lt"/>
                          <a:ea typeface="+mn-ea"/>
                          <a:cs typeface="+mn-cs"/>
                        </a:rPr>
                        <a:t>: </a:t>
                      </a:r>
                      <a:r>
                        <a:rPr lang="en-US" sz="1000" b="0" kern="1200" dirty="0">
                          <a:solidFill>
                            <a:schemeClr val="tx1"/>
                          </a:solidFill>
                          <a:effectLst/>
                          <a:latin typeface="+mn-lt"/>
                          <a:ea typeface="+mn-ea"/>
                          <a:cs typeface="+mn-cs"/>
                        </a:rPr>
                        <a:t>WTh2</a:t>
                      </a:r>
                      <a:endParaRPr lang="ro-RO" sz="1000" b="0" dirty="0">
                        <a:solidFill>
                          <a:schemeClr val="tx1"/>
                        </a:solidFill>
                        <a:effectLst/>
                        <a:latin typeface="+mn-lt"/>
                      </a:endParaRPr>
                    </a:p>
                    <a:p>
                      <a:pPr>
                        <a:lnSpc>
                          <a:spcPct val="107000"/>
                        </a:lnSpc>
                        <a:spcAft>
                          <a:spcPts val="0"/>
                        </a:spcAft>
                      </a:pPr>
                      <a:r>
                        <a:rPr lang="ro-RO" sz="1000" b="0" dirty="0">
                          <a:solidFill>
                            <a:schemeClr val="tx1"/>
                          </a:solidFill>
                          <a:effectLst/>
                          <a:latin typeface="+mn-lt"/>
                        </a:rPr>
                        <a:t>3</a:t>
                      </a:r>
                      <a:r>
                        <a:rPr lang="en-US" sz="1000" b="0" dirty="0">
                          <a:solidFill>
                            <a:schemeClr val="tx1"/>
                          </a:solidFill>
                          <a:effectLst/>
                          <a:latin typeface="+mn-lt"/>
                        </a:rPr>
                        <a:t>.2</a:t>
                      </a:r>
                      <a:endParaRPr lang="ro-RO" sz="1000" b="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ro-RO" sz="1000" b="0" dirty="0">
                          <a:solidFill>
                            <a:schemeClr val="tx1"/>
                          </a:solidFill>
                          <a:effectLst/>
                          <a:latin typeface="+mn-lt"/>
                        </a:rPr>
                        <a:t>136: </a:t>
                      </a:r>
                      <a:r>
                        <a:rPr lang="fr-FR" sz="1000" b="0" dirty="0">
                          <a:solidFill>
                            <a:schemeClr val="tx1"/>
                          </a:solidFill>
                          <a:effectLst/>
                          <a:latin typeface="+mn-lt"/>
                        </a:rPr>
                        <a:t>EN 758: T 46 2 P C 1 H</a:t>
                      </a:r>
                      <a:endParaRPr lang="ro-RO" sz="1000" b="0" dirty="0">
                        <a:solidFill>
                          <a:schemeClr val="tx1"/>
                        </a:solidFill>
                        <a:effectLst/>
                        <a:latin typeface="+mn-lt"/>
                      </a:endParaRPr>
                    </a:p>
                    <a:p>
                      <a:pPr>
                        <a:lnSpc>
                          <a:spcPct val="107000"/>
                        </a:lnSpc>
                        <a:spcAft>
                          <a:spcPts val="0"/>
                        </a:spcAft>
                      </a:pPr>
                      <a:r>
                        <a:rPr lang="en-US" sz="1000" b="0" dirty="0">
                          <a:solidFill>
                            <a:schemeClr val="tx1"/>
                          </a:solidFill>
                          <a:effectLst/>
                          <a:latin typeface="+mn-lt"/>
                        </a:rPr>
                        <a:t>AWS A5.20: E71T-1 H4</a:t>
                      </a:r>
                      <a:endParaRPr lang="ro-RO" sz="1000" b="0" dirty="0">
                        <a:solidFill>
                          <a:schemeClr val="tx1"/>
                        </a:solidFill>
                        <a:effectLst/>
                        <a:latin typeface="+mn-lt"/>
                      </a:endParaRPr>
                    </a:p>
                    <a:p>
                      <a:pPr>
                        <a:lnSpc>
                          <a:spcPct val="107000"/>
                        </a:lnSpc>
                        <a:spcAft>
                          <a:spcPts val="0"/>
                        </a:spcAft>
                      </a:pPr>
                      <a:r>
                        <a:rPr lang="en-US" sz="1000" b="0" dirty="0" err="1">
                          <a:solidFill>
                            <a:schemeClr val="tx1"/>
                          </a:solidFill>
                          <a:effectLst/>
                          <a:latin typeface="+mn-lt"/>
                        </a:rPr>
                        <a:t>W.Nr</a:t>
                      </a:r>
                      <a:r>
                        <a:rPr lang="en-US" sz="1000" b="0" dirty="0">
                          <a:solidFill>
                            <a:schemeClr val="tx1"/>
                          </a:solidFill>
                          <a:effectLst/>
                          <a:latin typeface="+mn-lt"/>
                        </a:rPr>
                        <a:t>.: 1.4430</a:t>
                      </a:r>
                      <a:endParaRPr lang="ro-RO" sz="1000" b="0" dirty="0">
                        <a:solidFill>
                          <a:schemeClr val="tx1"/>
                        </a:solidFill>
                        <a:effectLst/>
                        <a:latin typeface="+mn-lt"/>
                      </a:endParaRPr>
                    </a:p>
                    <a:p>
                      <a:pPr>
                        <a:lnSpc>
                          <a:spcPct val="107000"/>
                        </a:lnSpc>
                        <a:spcAft>
                          <a:spcPts val="0"/>
                        </a:spcAft>
                      </a:pPr>
                      <a:r>
                        <a:rPr lang="en-US" sz="1000" b="0" dirty="0">
                          <a:solidFill>
                            <a:schemeClr val="tx1"/>
                          </a:solidFill>
                          <a:effectLst/>
                          <a:latin typeface="+mn-lt"/>
                        </a:rPr>
                        <a:t> 1.2</a:t>
                      </a:r>
                      <a:endParaRPr lang="ro-RO" sz="1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b="1" dirty="0">
                          <a:solidFill>
                            <a:schemeClr val="bg1"/>
                          </a:solidFill>
                          <a:effectLst/>
                        </a:rPr>
                        <a:t>Weaving:</a:t>
                      </a:r>
                      <a:r>
                        <a:rPr lang="ro-RO" sz="1000" b="1" dirty="0">
                          <a:solidFill>
                            <a:schemeClr val="bg1"/>
                          </a:solidFill>
                          <a:effectLst/>
                        </a:rPr>
                        <a:t> </a:t>
                      </a:r>
                      <a:r>
                        <a:rPr lang="ro-RO" sz="1000" b="0" kern="1200" dirty="0" err="1">
                          <a:solidFill>
                            <a:schemeClr val="tx1"/>
                          </a:solidFill>
                          <a:effectLst/>
                        </a:rPr>
                        <a:t>max</a:t>
                      </a:r>
                      <a:r>
                        <a:rPr lang="ro-RO" sz="1000" b="0" kern="1200" dirty="0">
                          <a:solidFill>
                            <a:schemeClr val="tx1"/>
                          </a:solidFill>
                          <a:effectLst/>
                        </a:rPr>
                        <a:t> 3 mm</a:t>
                      </a:r>
                      <a:endParaRPr lang="ro-RO" sz="1000" b="0" dirty="0">
                        <a:solidFill>
                          <a:schemeClr val="tx1"/>
                        </a:solidFill>
                        <a:effectLst/>
                      </a:endParaRPr>
                    </a:p>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ro-RO" sz="1000" b="1" dirty="0" err="1">
                          <a:solidFill>
                            <a:schemeClr val="bg1"/>
                          </a:solidFill>
                          <a:effectLst/>
                        </a:rPr>
                        <a:t>Stick</a:t>
                      </a:r>
                      <a:r>
                        <a:rPr lang="ro-RO" sz="1000" b="1" dirty="0">
                          <a:solidFill>
                            <a:schemeClr val="bg1"/>
                          </a:solidFill>
                          <a:effectLst/>
                        </a:rPr>
                        <a:t>-out: </a:t>
                      </a:r>
                      <a:r>
                        <a:rPr lang="ro-RO" sz="1000" b="0" dirty="0">
                          <a:solidFill>
                            <a:schemeClr val="tx1"/>
                          </a:solidFill>
                          <a:effectLst/>
                        </a:rPr>
                        <a:t>15-17 mm</a:t>
                      </a:r>
                    </a:p>
                    <a:p>
                      <a:pPr>
                        <a:lnSpc>
                          <a:spcPct val="107000"/>
                        </a:lnSpc>
                        <a:spcAft>
                          <a:spcPts val="0"/>
                        </a:spcAft>
                      </a:pPr>
                      <a:r>
                        <a:rPr lang="en-US" sz="1000" b="1" dirty="0">
                          <a:solidFill>
                            <a:schemeClr val="bg1"/>
                          </a:solidFill>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ro-RO" sz="1000" dirty="0">
                          <a:effectLst/>
                          <a:latin typeface="+mn-lt"/>
                        </a:rPr>
                        <a:t>141:</a:t>
                      </a:r>
                    </a:p>
                    <a:p>
                      <a:pPr>
                        <a:lnSpc>
                          <a:spcPct val="107000"/>
                        </a:lnSpc>
                        <a:spcAft>
                          <a:spcPts val="0"/>
                        </a:spcAft>
                      </a:pPr>
                      <a:r>
                        <a:rPr lang="en-US" sz="1000" dirty="0">
                          <a:effectLst/>
                          <a:latin typeface="+mn-lt"/>
                        </a:rPr>
                        <a:t>EN ISO 14175: </a:t>
                      </a:r>
                      <a:r>
                        <a:rPr lang="ro-RO" sz="1000" dirty="0">
                          <a:effectLst/>
                          <a:latin typeface="+mn-lt"/>
                        </a:rPr>
                        <a:t>C1 - 100</a:t>
                      </a:r>
                      <a:r>
                        <a:rPr lang="en-US" sz="1000" dirty="0">
                          <a:effectLst/>
                          <a:latin typeface="+mn-lt"/>
                        </a:rPr>
                        <a:t>%CO</a:t>
                      </a:r>
                      <a:r>
                        <a:rPr lang="en-US" sz="1000" baseline="-25000" dirty="0">
                          <a:effectLst/>
                          <a:latin typeface="+mn-lt"/>
                        </a:rPr>
                        <a:t>2</a:t>
                      </a:r>
                      <a:r>
                        <a:rPr lang="en-US" sz="1000" dirty="0">
                          <a:effectLst/>
                          <a:latin typeface="+mn-lt"/>
                        </a:rPr>
                        <a:t> </a:t>
                      </a:r>
                      <a:endParaRPr lang="ro-RO" sz="1000" dirty="0">
                        <a:effectLst/>
                        <a:latin typeface="+mn-lt"/>
                      </a:endParaRPr>
                    </a:p>
                    <a:p>
                      <a:pPr>
                        <a:lnSpc>
                          <a:spcPct val="107000"/>
                        </a:lnSpc>
                        <a:spcAft>
                          <a:spcPts val="0"/>
                        </a:spcAft>
                      </a:pPr>
                      <a:r>
                        <a:rPr lang="en-US" sz="1000" dirty="0">
                          <a:effectLst/>
                          <a:latin typeface="+mn-lt"/>
                        </a:rPr>
                        <a:t>1</a:t>
                      </a:r>
                      <a:r>
                        <a:rPr lang="ro-RO" sz="1000" dirty="0">
                          <a:effectLst/>
                          <a:latin typeface="+mn-lt"/>
                        </a:rPr>
                        <a:t>2</a:t>
                      </a:r>
                      <a:r>
                        <a:rPr lang="en-US" sz="1000" dirty="0">
                          <a:effectLst/>
                          <a:latin typeface="+mn-lt"/>
                        </a:rPr>
                        <a:t> - 1</a:t>
                      </a:r>
                      <a:r>
                        <a:rPr lang="ro-RO" sz="1000" dirty="0">
                          <a:effectLst/>
                          <a:latin typeface="+mn-lt"/>
                        </a:rPr>
                        <a:t>4</a:t>
                      </a:r>
                      <a:r>
                        <a:rPr lang="en-US" sz="1000" dirty="0">
                          <a:effectLst/>
                          <a:latin typeface="+mn-lt"/>
                        </a:rPr>
                        <a:t> l/min</a:t>
                      </a:r>
                      <a:endParaRPr lang="ro-RO" sz="1000" b="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ro-RO" sz="1000" dirty="0">
                          <a:effectLst/>
                          <a:latin typeface="+mn-lt"/>
                        </a:rPr>
                        <a:t>136:</a:t>
                      </a:r>
                    </a:p>
                    <a:p>
                      <a:pPr>
                        <a:lnSpc>
                          <a:spcPct val="107000"/>
                        </a:lnSpc>
                        <a:spcAft>
                          <a:spcPts val="0"/>
                        </a:spcAft>
                      </a:pPr>
                      <a:r>
                        <a:rPr lang="en-US" sz="1000" dirty="0">
                          <a:effectLst/>
                          <a:latin typeface="+mn-lt"/>
                        </a:rPr>
                        <a:t>EN ISO 14175: </a:t>
                      </a:r>
                      <a:r>
                        <a:rPr lang="ro-RO" sz="1000" dirty="0">
                          <a:effectLst/>
                          <a:latin typeface="+mn-lt"/>
                        </a:rPr>
                        <a:t>C1 - 100</a:t>
                      </a:r>
                      <a:r>
                        <a:rPr lang="en-US" sz="1000" dirty="0">
                          <a:effectLst/>
                          <a:latin typeface="+mn-lt"/>
                        </a:rPr>
                        <a:t>%CO</a:t>
                      </a:r>
                      <a:r>
                        <a:rPr lang="en-US" sz="1000" baseline="-25000" dirty="0">
                          <a:effectLst/>
                          <a:latin typeface="+mn-lt"/>
                        </a:rPr>
                        <a:t>2</a:t>
                      </a:r>
                      <a:r>
                        <a:rPr lang="en-US" sz="1000" dirty="0">
                          <a:effectLst/>
                          <a:latin typeface="+mn-lt"/>
                        </a:rPr>
                        <a:t> </a:t>
                      </a:r>
                      <a:endParaRPr lang="ro-RO" sz="1000" dirty="0">
                        <a:effectLst/>
                        <a:latin typeface="+mn-lt"/>
                      </a:endParaRPr>
                    </a:p>
                    <a:p>
                      <a:pPr>
                        <a:lnSpc>
                          <a:spcPct val="107000"/>
                        </a:lnSpc>
                        <a:spcAft>
                          <a:spcPts val="0"/>
                        </a:spcAft>
                      </a:pPr>
                      <a:r>
                        <a:rPr lang="en-US" sz="1000" dirty="0">
                          <a:effectLst/>
                          <a:latin typeface="+mn-lt"/>
                        </a:rPr>
                        <a:t>1</a:t>
                      </a:r>
                      <a:r>
                        <a:rPr lang="ro-RO" sz="1000" dirty="0">
                          <a:effectLst/>
                          <a:latin typeface="+mn-lt"/>
                        </a:rPr>
                        <a:t>2</a:t>
                      </a:r>
                      <a:r>
                        <a:rPr lang="en-US" sz="1000" dirty="0">
                          <a:effectLst/>
                          <a:latin typeface="+mn-lt"/>
                        </a:rPr>
                        <a:t> - 1</a:t>
                      </a:r>
                      <a:r>
                        <a:rPr lang="ro-RO" sz="1000" dirty="0">
                          <a:effectLst/>
                          <a:latin typeface="+mn-lt"/>
                        </a:rPr>
                        <a:t>4</a:t>
                      </a:r>
                      <a:r>
                        <a:rPr lang="en-US" sz="1000" dirty="0">
                          <a:effectLst/>
                          <a:latin typeface="+mn-lt"/>
                        </a:rPr>
                        <a:t> l/min</a:t>
                      </a:r>
                      <a:endParaRPr lang="ro-RO" sz="10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endParaRPr lang="ro-RO" sz="1000" dirty="0">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dirty="0" err="1">
                          <a:effectLst/>
                          <a:latin typeface="+mn-lt"/>
                        </a:rPr>
                        <a:t>Interpass</a:t>
                      </a:r>
                      <a:r>
                        <a:rPr lang="en-US" sz="1000" dirty="0">
                          <a:effectLst/>
                          <a:latin typeface="+mn-lt"/>
                        </a:rPr>
                        <a:t> temperature: max 200</a:t>
                      </a:r>
                      <a:r>
                        <a:rPr lang="en-US" sz="1000" baseline="30000" dirty="0">
                          <a:effectLst/>
                          <a:latin typeface="+mn-lt"/>
                        </a:rPr>
                        <a:t>o</a:t>
                      </a:r>
                      <a:r>
                        <a:rPr lang="en-US" sz="1000" dirty="0">
                          <a:effectLst/>
                          <a:latin typeface="+mn-lt"/>
                        </a:rPr>
                        <a:t>C</a:t>
                      </a:r>
                      <a:endParaRPr lang="ro-RO" sz="1000" dirty="0">
                        <a:effectLst/>
                        <a:latin typeface="+mn-l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en-US" sz="1000" dirty="0">
                          <a:effectLst/>
                          <a:latin typeface="+mn-lt"/>
                        </a:rPr>
                        <a:t> </a:t>
                      </a:r>
                      <a:r>
                        <a:rPr lang="ro-RO" sz="1000" dirty="0">
                          <a:effectLst/>
                          <a:latin typeface="+mn-lt"/>
                        </a:rPr>
                        <a:t>NO</a:t>
                      </a:r>
                      <a:endParaRPr lang="ro-RO" sz="10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grpSp>
        <p:nvGrpSpPr>
          <p:cNvPr id="34" name="Grupare 33">
            <a:extLst>
              <a:ext uri="{FF2B5EF4-FFF2-40B4-BE49-F238E27FC236}">
                <a16:creationId xmlns:a16="http://schemas.microsoft.com/office/drawing/2014/main" id="{C468C74B-804F-430E-B368-29E8D6CE3E09}"/>
              </a:ext>
            </a:extLst>
          </p:cNvPr>
          <p:cNvGrpSpPr/>
          <p:nvPr/>
        </p:nvGrpSpPr>
        <p:grpSpPr>
          <a:xfrm>
            <a:off x="7337456" y="4696909"/>
            <a:ext cx="1681455" cy="693145"/>
            <a:chOff x="7337456" y="4696909"/>
            <a:chExt cx="1681455" cy="693145"/>
          </a:xfrm>
        </p:grpSpPr>
        <p:grpSp>
          <p:nvGrpSpPr>
            <p:cNvPr id="86" name="Grupare 85">
              <a:extLst>
                <a:ext uri="{FF2B5EF4-FFF2-40B4-BE49-F238E27FC236}">
                  <a16:creationId xmlns:a16="http://schemas.microsoft.com/office/drawing/2014/main" id="{03FD0BE8-071E-4C3B-88A2-EC990FDB177C}"/>
                </a:ext>
              </a:extLst>
            </p:cNvPr>
            <p:cNvGrpSpPr/>
            <p:nvPr/>
          </p:nvGrpSpPr>
          <p:grpSpPr>
            <a:xfrm>
              <a:off x="7337456" y="4696909"/>
              <a:ext cx="1680148" cy="693145"/>
              <a:chOff x="7226787" y="2606040"/>
              <a:chExt cx="1680148" cy="693145"/>
            </a:xfrm>
          </p:grpSpPr>
          <p:sp>
            <p:nvSpPr>
              <p:cNvPr id="132" name="Dreptunghi 131">
                <a:extLst>
                  <a:ext uri="{FF2B5EF4-FFF2-40B4-BE49-F238E27FC236}">
                    <a16:creationId xmlns:a16="http://schemas.microsoft.com/office/drawing/2014/main" id="{02D27BD6-6DE3-4C89-9E7D-C6F5F8C7EC7C}"/>
                  </a:ext>
                </a:extLst>
              </p:cNvPr>
              <p:cNvSpPr/>
              <p:nvPr/>
            </p:nvSpPr>
            <p:spPr>
              <a:xfrm>
                <a:off x="7713980" y="2672370"/>
                <a:ext cx="708660" cy="502630"/>
              </a:xfrm>
              <a:prstGeom prst="rect">
                <a:avLst/>
              </a:prstGeom>
              <a:pattFill prst="wdUp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3" name="Dreptunghi 132">
                <a:extLst>
                  <a:ext uri="{FF2B5EF4-FFF2-40B4-BE49-F238E27FC236}">
                    <a16:creationId xmlns:a16="http://schemas.microsoft.com/office/drawing/2014/main" id="{0B77FCFB-13B8-414D-B466-9A1E00054CE3}"/>
                  </a:ext>
                </a:extLst>
              </p:cNvPr>
              <p:cNvSpPr/>
              <p:nvPr/>
            </p:nvSpPr>
            <p:spPr>
              <a:xfrm>
                <a:off x="7782560" y="2672192"/>
                <a:ext cx="574040" cy="502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134" name="Conector drept 133">
                <a:extLst>
                  <a:ext uri="{FF2B5EF4-FFF2-40B4-BE49-F238E27FC236}">
                    <a16:creationId xmlns:a16="http://schemas.microsoft.com/office/drawing/2014/main" id="{22B40498-BDD8-4151-96D9-798D9236E047}"/>
                  </a:ext>
                </a:extLst>
              </p:cNvPr>
              <p:cNvCxnSpPr>
                <a:cxnSpLocks/>
              </p:cNvCxnSpPr>
              <p:nvPr/>
            </p:nvCxnSpPr>
            <p:spPr>
              <a:xfrm flipV="1">
                <a:off x="8069580" y="2606040"/>
                <a:ext cx="5080" cy="67292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135" name="Grupare 134">
                <a:extLst>
                  <a:ext uri="{FF2B5EF4-FFF2-40B4-BE49-F238E27FC236}">
                    <a16:creationId xmlns:a16="http://schemas.microsoft.com/office/drawing/2014/main" id="{29AF861D-BCAA-4029-92ED-0D2D57B5BE38}"/>
                  </a:ext>
                </a:extLst>
              </p:cNvPr>
              <p:cNvGrpSpPr/>
              <p:nvPr/>
            </p:nvGrpSpPr>
            <p:grpSpPr>
              <a:xfrm>
                <a:off x="7226787" y="2804160"/>
                <a:ext cx="467509" cy="287655"/>
                <a:chOff x="7219167" y="2804160"/>
                <a:chExt cx="467509" cy="287655"/>
              </a:xfrm>
            </p:grpSpPr>
            <p:sp>
              <p:nvSpPr>
                <p:cNvPr id="150" name="Triunghi dreptunghic 149">
                  <a:extLst>
                    <a:ext uri="{FF2B5EF4-FFF2-40B4-BE49-F238E27FC236}">
                      <a16:creationId xmlns:a16="http://schemas.microsoft.com/office/drawing/2014/main" id="{6ECCD985-7316-4FB2-A883-8D74785F552A}"/>
                    </a:ext>
                  </a:extLst>
                </p:cNvPr>
                <p:cNvSpPr/>
                <p:nvPr/>
              </p:nvSpPr>
              <p:spPr>
                <a:xfrm>
                  <a:off x="7495540" y="2804160"/>
                  <a:ext cx="191136" cy="23368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1" name="Dreptunghi 150">
                  <a:extLst>
                    <a:ext uri="{FF2B5EF4-FFF2-40B4-BE49-F238E27FC236}">
                      <a16:creationId xmlns:a16="http://schemas.microsoft.com/office/drawing/2014/main" id="{AF959E9E-8F37-42AF-8CBF-DFB99D8048CE}"/>
                    </a:ext>
                  </a:extLst>
                </p:cNvPr>
                <p:cNvSpPr/>
                <p:nvPr/>
              </p:nvSpPr>
              <p:spPr>
                <a:xfrm>
                  <a:off x="7219167" y="2809240"/>
                  <a:ext cx="276373" cy="2260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2" name="Dreptunghi 151">
                  <a:extLst>
                    <a:ext uri="{FF2B5EF4-FFF2-40B4-BE49-F238E27FC236}">
                      <a16:creationId xmlns:a16="http://schemas.microsoft.com/office/drawing/2014/main" id="{7FE925C7-270E-4679-A76A-DDB245C25EC8}"/>
                    </a:ext>
                  </a:extLst>
                </p:cNvPr>
                <p:cNvSpPr/>
                <p:nvPr/>
              </p:nvSpPr>
              <p:spPr>
                <a:xfrm>
                  <a:off x="7219168" y="3032389"/>
                  <a:ext cx="467508" cy="5942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136" name="Grupare 135">
                <a:extLst>
                  <a:ext uri="{FF2B5EF4-FFF2-40B4-BE49-F238E27FC236}">
                    <a16:creationId xmlns:a16="http://schemas.microsoft.com/office/drawing/2014/main" id="{8782D5FC-1660-412A-A02E-71BAC0DC0A97}"/>
                  </a:ext>
                </a:extLst>
              </p:cNvPr>
              <p:cNvGrpSpPr/>
              <p:nvPr/>
            </p:nvGrpSpPr>
            <p:grpSpPr>
              <a:xfrm flipH="1">
                <a:off x="8439426" y="2807970"/>
                <a:ext cx="467509" cy="287655"/>
                <a:chOff x="7219167" y="2804160"/>
                <a:chExt cx="467509" cy="287655"/>
              </a:xfrm>
            </p:grpSpPr>
            <p:sp>
              <p:nvSpPr>
                <p:cNvPr id="147" name="Triunghi dreptunghic 146">
                  <a:extLst>
                    <a:ext uri="{FF2B5EF4-FFF2-40B4-BE49-F238E27FC236}">
                      <a16:creationId xmlns:a16="http://schemas.microsoft.com/office/drawing/2014/main" id="{D509E3DF-4EE9-4971-87A5-7E96F0D6EE04}"/>
                    </a:ext>
                  </a:extLst>
                </p:cNvPr>
                <p:cNvSpPr/>
                <p:nvPr/>
              </p:nvSpPr>
              <p:spPr>
                <a:xfrm>
                  <a:off x="7495540" y="2804160"/>
                  <a:ext cx="191136" cy="23368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8" name="Dreptunghi 147">
                  <a:extLst>
                    <a:ext uri="{FF2B5EF4-FFF2-40B4-BE49-F238E27FC236}">
                      <a16:creationId xmlns:a16="http://schemas.microsoft.com/office/drawing/2014/main" id="{6E60F62D-B1BC-4D9C-B9AD-CD35F252F116}"/>
                    </a:ext>
                  </a:extLst>
                </p:cNvPr>
                <p:cNvSpPr/>
                <p:nvPr/>
              </p:nvSpPr>
              <p:spPr>
                <a:xfrm>
                  <a:off x="7219167" y="2809240"/>
                  <a:ext cx="276373" cy="2260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9" name="Dreptunghi 148">
                  <a:extLst>
                    <a:ext uri="{FF2B5EF4-FFF2-40B4-BE49-F238E27FC236}">
                      <a16:creationId xmlns:a16="http://schemas.microsoft.com/office/drawing/2014/main" id="{F1BBAFE5-D068-43F8-800F-8D575140BFF7}"/>
                    </a:ext>
                  </a:extLst>
                </p:cNvPr>
                <p:cNvSpPr/>
                <p:nvPr/>
              </p:nvSpPr>
              <p:spPr>
                <a:xfrm>
                  <a:off x="7219168" y="3032389"/>
                  <a:ext cx="467508" cy="5942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139" name="Arc 138">
                <a:extLst>
                  <a:ext uri="{FF2B5EF4-FFF2-40B4-BE49-F238E27FC236}">
                    <a16:creationId xmlns:a16="http://schemas.microsoft.com/office/drawing/2014/main" id="{54388E92-1DFA-4CC0-9B3E-4837B4EFB43B}"/>
                  </a:ext>
                </a:extLst>
              </p:cNvPr>
              <p:cNvSpPr/>
              <p:nvPr/>
            </p:nvSpPr>
            <p:spPr>
              <a:xfrm rot="20583549">
                <a:off x="7528722" y="2921095"/>
                <a:ext cx="430918" cy="378090"/>
              </a:xfrm>
              <a:prstGeom prst="arc">
                <a:avLst>
                  <a:gd name="adj1" fmla="val 14283611"/>
                  <a:gd name="adj2" fmla="val 17370988"/>
                </a:avLst>
              </a:prstGeom>
              <a:ln w="31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sp>
          <p:nvSpPr>
            <p:cNvPr id="153" name="Arc 152">
              <a:extLst>
                <a:ext uri="{FF2B5EF4-FFF2-40B4-BE49-F238E27FC236}">
                  <a16:creationId xmlns:a16="http://schemas.microsoft.com/office/drawing/2014/main" id="{AD28BAB2-AB8F-41F8-ADB6-E2C289E7FB83}"/>
                </a:ext>
              </a:extLst>
            </p:cNvPr>
            <p:cNvSpPr/>
            <p:nvPr/>
          </p:nvSpPr>
          <p:spPr>
            <a:xfrm rot="20583549">
              <a:off x="7579146" y="4941877"/>
              <a:ext cx="445338" cy="378090"/>
            </a:xfrm>
            <a:prstGeom prst="arc">
              <a:avLst>
                <a:gd name="adj1" fmla="val 13881090"/>
                <a:gd name="adj2" fmla="val 18185640"/>
              </a:avLst>
            </a:prstGeom>
            <a:ln w="31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54" name="Arc 153">
              <a:extLst>
                <a:ext uri="{FF2B5EF4-FFF2-40B4-BE49-F238E27FC236}">
                  <a16:creationId xmlns:a16="http://schemas.microsoft.com/office/drawing/2014/main" id="{45D5D814-5A91-47A8-B2CE-E5455D56EB21}"/>
                </a:ext>
              </a:extLst>
            </p:cNvPr>
            <p:cNvSpPr/>
            <p:nvPr/>
          </p:nvSpPr>
          <p:spPr>
            <a:xfrm rot="898723">
              <a:off x="7410602" y="4878270"/>
              <a:ext cx="460751" cy="400687"/>
            </a:xfrm>
            <a:prstGeom prst="arc">
              <a:avLst>
                <a:gd name="adj1" fmla="val 13089291"/>
                <a:gd name="adj2" fmla="val 18185640"/>
              </a:avLst>
            </a:prstGeom>
            <a:ln w="31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55" name="Arc 154">
              <a:extLst>
                <a:ext uri="{FF2B5EF4-FFF2-40B4-BE49-F238E27FC236}">
                  <a16:creationId xmlns:a16="http://schemas.microsoft.com/office/drawing/2014/main" id="{63FE6958-A242-45C1-A8C8-64205FF2331E}"/>
                </a:ext>
              </a:extLst>
            </p:cNvPr>
            <p:cNvSpPr/>
            <p:nvPr/>
          </p:nvSpPr>
          <p:spPr>
            <a:xfrm rot="19758483" flipH="1">
              <a:off x="7627969" y="4815069"/>
              <a:ext cx="361039" cy="311877"/>
            </a:xfrm>
            <a:prstGeom prst="arc">
              <a:avLst>
                <a:gd name="adj1" fmla="val 13565414"/>
                <a:gd name="adj2" fmla="val 18428258"/>
              </a:avLst>
            </a:prstGeom>
            <a:ln w="31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25" name="Formă liberă: formă 24">
              <a:extLst>
                <a:ext uri="{FF2B5EF4-FFF2-40B4-BE49-F238E27FC236}">
                  <a16:creationId xmlns:a16="http://schemas.microsoft.com/office/drawing/2014/main" id="{B4D77AEA-CE86-46EE-918A-8763A9757799}"/>
                </a:ext>
              </a:extLst>
            </p:cNvPr>
            <p:cNvSpPr/>
            <p:nvPr/>
          </p:nvSpPr>
          <p:spPr>
            <a:xfrm>
              <a:off x="7705725" y="5069206"/>
              <a:ext cx="129015" cy="117288"/>
            </a:xfrm>
            <a:custGeom>
              <a:avLst/>
              <a:gdLst>
                <a:gd name="connsiteX0" fmla="*/ 0 w 146685"/>
                <a:gd name="connsiteY0" fmla="*/ 0 h 140017"/>
                <a:gd name="connsiteX1" fmla="*/ 106680 w 146685"/>
                <a:gd name="connsiteY1" fmla="*/ 125730 h 140017"/>
                <a:gd name="connsiteX2" fmla="*/ 146685 w 146685"/>
                <a:gd name="connsiteY2" fmla="*/ 137160 h 140017"/>
                <a:gd name="connsiteX3" fmla="*/ 146685 w 146685"/>
                <a:gd name="connsiteY3" fmla="*/ 137160 h 140017"/>
              </a:gdLst>
              <a:ahLst/>
              <a:cxnLst>
                <a:cxn ang="0">
                  <a:pos x="connsiteX0" y="connsiteY0"/>
                </a:cxn>
                <a:cxn ang="0">
                  <a:pos x="connsiteX1" y="connsiteY1"/>
                </a:cxn>
                <a:cxn ang="0">
                  <a:pos x="connsiteX2" y="connsiteY2"/>
                </a:cxn>
                <a:cxn ang="0">
                  <a:pos x="connsiteX3" y="connsiteY3"/>
                </a:cxn>
              </a:cxnLst>
              <a:rect l="l" t="t" r="r" b="b"/>
              <a:pathLst>
                <a:path w="146685" h="140017">
                  <a:moveTo>
                    <a:pt x="0" y="0"/>
                  </a:moveTo>
                  <a:cubicBezTo>
                    <a:pt x="41116" y="51435"/>
                    <a:pt x="82233" y="102870"/>
                    <a:pt x="106680" y="125730"/>
                  </a:cubicBezTo>
                  <a:cubicBezTo>
                    <a:pt x="131127" y="148590"/>
                    <a:pt x="146685" y="137160"/>
                    <a:pt x="146685" y="137160"/>
                  </a:cubicBezTo>
                  <a:lnTo>
                    <a:pt x="146685" y="137160"/>
                  </a:lnTo>
                </a:path>
              </a:pathLst>
            </a:cu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6" name="Formă liberă: formă 155">
              <a:extLst>
                <a:ext uri="{FF2B5EF4-FFF2-40B4-BE49-F238E27FC236}">
                  <a16:creationId xmlns:a16="http://schemas.microsoft.com/office/drawing/2014/main" id="{E9DAD105-4397-4F2B-B3C3-1D5764F32016}"/>
                </a:ext>
              </a:extLst>
            </p:cNvPr>
            <p:cNvSpPr/>
            <p:nvPr/>
          </p:nvSpPr>
          <p:spPr>
            <a:xfrm rot="19812636" flipH="1">
              <a:off x="7774269" y="5028349"/>
              <a:ext cx="127069" cy="135592"/>
            </a:xfrm>
            <a:custGeom>
              <a:avLst/>
              <a:gdLst>
                <a:gd name="connsiteX0" fmla="*/ 0 w 146685"/>
                <a:gd name="connsiteY0" fmla="*/ 0 h 140017"/>
                <a:gd name="connsiteX1" fmla="*/ 106680 w 146685"/>
                <a:gd name="connsiteY1" fmla="*/ 125730 h 140017"/>
                <a:gd name="connsiteX2" fmla="*/ 146685 w 146685"/>
                <a:gd name="connsiteY2" fmla="*/ 137160 h 140017"/>
                <a:gd name="connsiteX3" fmla="*/ 146685 w 146685"/>
                <a:gd name="connsiteY3" fmla="*/ 137160 h 140017"/>
              </a:gdLst>
              <a:ahLst/>
              <a:cxnLst>
                <a:cxn ang="0">
                  <a:pos x="connsiteX0" y="connsiteY0"/>
                </a:cxn>
                <a:cxn ang="0">
                  <a:pos x="connsiteX1" y="connsiteY1"/>
                </a:cxn>
                <a:cxn ang="0">
                  <a:pos x="connsiteX2" y="connsiteY2"/>
                </a:cxn>
                <a:cxn ang="0">
                  <a:pos x="connsiteX3" y="connsiteY3"/>
                </a:cxn>
              </a:cxnLst>
              <a:rect l="l" t="t" r="r" b="b"/>
              <a:pathLst>
                <a:path w="146685" h="140017">
                  <a:moveTo>
                    <a:pt x="0" y="0"/>
                  </a:moveTo>
                  <a:cubicBezTo>
                    <a:pt x="41116" y="51435"/>
                    <a:pt x="82233" y="102870"/>
                    <a:pt x="106680" y="125730"/>
                  </a:cubicBezTo>
                  <a:cubicBezTo>
                    <a:pt x="131127" y="148590"/>
                    <a:pt x="146685" y="137160"/>
                    <a:pt x="146685" y="137160"/>
                  </a:cubicBezTo>
                  <a:lnTo>
                    <a:pt x="146685" y="137160"/>
                  </a:lnTo>
                </a:path>
              </a:pathLst>
            </a:cu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6" name="Formă liberă: formă 25">
              <a:extLst>
                <a:ext uri="{FF2B5EF4-FFF2-40B4-BE49-F238E27FC236}">
                  <a16:creationId xmlns:a16="http://schemas.microsoft.com/office/drawing/2014/main" id="{5D599CA9-F324-49AF-8096-528F712707E3}"/>
                </a:ext>
              </a:extLst>
            </p:cNvPr>
            <p:cNvSpPr/>
            <p:nvPr/>
          </p:nvSpPr>
          <p:spPr>
            <a:xfrm>
              <a:off x="7513367" y="4905746"/>
              <a:ext cx="174350" cy="123434"/>
            </a:xfrm>
            <a:custGeom>
              <a:avLst/>
              <a:gdLst>
                <a:gd name="connsiteX0" fmla="*/ 0 w 148590"/>
                <a:gd name="connsiteY0" fmla="*/ 0 h 116563"/>
                <a:gd name="connsiteX1" fmla="*/ 36195 w 148590"/>
                <a:gd name="connsiteY1" fmla="*/ 80010 h 116563"/>
                <a:gd name="connsiteX2" fmla="*/ 97155 w 148590"/>
                <a:gd name="connsiteY2" fmla="*/ 114300 h 116563"/>
                <a:gd name="connsiteX3" fmla="*/ 148590 w 148590"/>
                <a:gd name="connsiteY3" fmla="*/ 110490 h 116563"/>
              </a:gdLst>
              <a:ahLst/>
              <a:cxnLst>
                <a:cxn ang="0">
                  <a:pos x="connsiteX0" y="connsiteY0"/>
                </a:cxn>
                <a:cxn ang="0">
                  <a:pos x="connsiteX1" y="connsiteY1"/>
                </a:cxn>
                <a:cxn ang="0">
                  <a:pos x="connsiteX2" y="connsiteY2"/>
                </a:cxn>
                <a:cxn ang="0">
                  <a:pos x="connsiteX3" y="connsiteY3"/>
                </a:cxn>
              </a:cxnLst>
              <a:rect l="l" t="t" r="r" b="b"/>
              <a:pathLst>
                <a:path w="148590" h="116563">
                  <a:moveTo>
                    <a:pt x="0" y="0"/>
                  </a:moveTo>
                  <a:cubicBezTo>
                    <a:pt x="10001" y="30480"/>
                    <a:pt x="20003" y="60960"/>
                    <a:pt x="36195" y="80010"/>
                  </a:cubicBezTo>
                  <a:cubicBezTo>
                    <a:pt x="52387" y="99060"/>
                    <a:pt x="78423" y="109220"/>
                    <a:pt x="97155" y="114300"/>
                  </a:cubicBezTo>
                  <a:cubicBezTo>
                    <a:pt x="115888" y="119380"/>
                    <a:pt x="132239" y="114935"/>
                    <a:pt x="148590" y="110490"/>
                  </a:cubicBezTo>
                </a:path>
              </a:pathLst>
            </a:cu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7" name="Arc 156">
              <a:extLst>
                <a:ext uri="{FF2B5EF4-FFF2-40B4-BE49-F238E27FC236}">
                  <a16:creationId xmlns:a16="http://schemas.microsoft.com/office/drawing/2014/main" id="{E5F5698B-BE99-4438-BCB5-9B7407CEEFEE}"/>
                </a:ext>
              </a:extLst>
            </p:cNvPr>
            <p:cNvSpPr/>
            <p:nvPr/>
          </p:nvSpPr>
          <p:spPr>
            <a:xfrm rot="12812140" flipH="1">
              <a:off x="7632036" y="4847949"/>
              <a:ext cx="271391" cy="275157"/>
            </a:xfrm>
            <a:prstGeom prst="arc">
              <a:avLst>
                <a:gd name="adj1" fmla="val 13565414"/>
                <a:gd name="adj2" fmla="val 18428258"/>
              </a:avLst>
            </a:prstGeom>
            <a:ln w="31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58" name="Arc 157">
              <a:extLst>
                <a:ext uri="{FF2B5EF4-FFF2-40B4-BE49-F238E27FC236}">
                  <a16:creationId xmlns:a16="http://schemas.microsoft.com/office/drawing/2014/main" id="{D31D0C85-0D70-4A42-B8DD-28F18B8049DF}"/>
                </a:ext>
              </a:extLst>
            </p:cNvPr>
            <p:cNvSpPr/>
            <p:nvPr/>
          </p:nvSpPr>
          <p:spPr>
            <a:xfrm rot="6157154" flipH="1">
              <a:off x="7595278" y="4865958"/>
              <a:ext cx="271391" cy="275157"/>
            </a:xfrm>
            <a:prstGeom prst="arc">
              <a:avLst>
                <a:gd name="adj1" fmla="val 13565414"/>
                <a:gd name="adj2" fmla="val 18428258"/>
              </a:avLst>
            </a:prstGeom>
            <a:ln w="31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59" name="Arc 158">
              <a:extLst>
                <a:ext uri="{FF2B5EF4-FFF2-40B4-BE49-F238E27FC236}">
                  <a16:creationId xmlns:a16="http://schemas.microsoft.com/office/drawing/2014/main" id="{D2AB67EF-3A8B-4B75-94F8-2EFDC8C48503}"/>
                </a:ext>
              </a:extLst>
            </p:cNvPr>
            <p:cNvSpPr/>
            <p:nvPr/>
          </p:nvSpPr>
          <p:spPr>
            <a:xfrm rot="6157154" flipH="1">
              <a:off x="7586649" y="4731192"/>
              <a:ext cx="271391" cy="275157"/>
            </a:xfrm>
            <a:prstGeom prst="arc">
              <a:avLst>
                <a:gd name="adj1" fmla="val 13565414"/>
                <a:gd name="adj2" fmla="val 18428258"/>
              </a:avLst>
            </a:prstGeom>
            <a:ln w="31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60" name="Arc 159">
              <a:extLst>
                <a:ext uri="{FF2B5EF4-FFF2-40B4-BE49-F238E27FC236}">
                  <a16:creationId xmlns:a16="http://schemas.microsoft.com/office/drawing/2014/main" id="{92E54E08-E4BB-4C0A-BF74-9ACB5C7D9CB3}"/>
                </a:ext>
              </a:extLst>
            </p:cNvPr>
            <p:cNvSpPr/>
            <p:nvPr/>
          </p:nvSpPr>
          <p:spPr>
            <a:xfrm rot="10984935">
              <a:off x="7724470" y="5132863"/>
              <a:ext cx="144762" cy="95939"/>
            </a:xfrm>
            <a:prstGeom prst="arc">
              <a:avLst>
                <a:gd name="adj1" fmla="val 8296631"/>
                <a:gd name="adj2" fmla="val 3080245"/>
              </a:avLst>
            </a:prstGeom>
            <a:ln w="31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nvGrpSpPr>
            <p:cNvPr id="33" name="Grupare 32">
              <a:extLst>
                <a:ext uri="{FF2B5EF4-FFF2-40B4-BE49-F238E27FC236}">
                  <a16:creationId xmlns:a16="http://schemas.microsoft.com/office/drawing/2014/main" id="{C944FE92-C38C-4288-9EAC-24EFA425A3E8}"/>
                </a:ext>
              </a:extLst>
            </p:cNvPr>
            <p:cNvGrpSpPr/>
            <p:nvPr/>
          </p:nvGrpSpPr>
          <p:grpSpPr>
            <a:xfrm>
              <a:off x="7337456" y="4897713"/>
              <a:ext cx="467509" cy="283951"/>
              <a:chOff x="7337456" y="4897713"/>
              <a:chExt cx="467509" cy="283951"/>
            </a:xfrm>
          </p:grpSpPr>
          <p:cxnSp>
            <p:nvCxnSpPr>
              <p:cNvPr id="28" name="Conector drept 27">
                <a:extLst>
                  <a:ext uri="{FF2B5EF4-FFF2-40B4-BE49-F238E27FC236}">
                    <a16:creationId xmlns:a16="http://schemas.microsoft.com/office/drawing/2014/main" id="{49849BB0-8B32-49C1-9416-A925F3FF35AD}"/>
                  </a:ext>
                </a:extLst>
              </p:cNvPr>
              <p:cNvCxnSpPr>
                <a:cxnSpLocks/>
              </p:cNvCxnSpPr>
              <p:nvPr/>
            </p:nvCxnSpPr>
            <p:spPr>
              <a:xfrm flipH="1" flipV="1">
                <a:off x="7337456" y="4898533"/>
                <a:ext cx="2763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Conector drept 160">
                <a:extLst>
                  <a:ext uri="{FF2B5EF4-FFF2-40B4-BE49-F238E27FC236}">
                    <a16:creationId xmlns:a16="http://schemas.microsoft.com/office/drawing/2014/main" id="{21DD06CD-ADD7-4E68-B143-37DE951DE18C}"/>
                  </a:ext>
                </a:extLst>
              </p:cNvPr>
              <p:cNvCxnSpPr>
                <a:cxnSpLocks/>
                <a:stCxn id="150" idx="4"/>
              </p:cNvCxnSpPr>
              <p:nvPr/>
            </p:nvCxnSpPr>
            <p:spPr>
              <a:xfrm flipH="1" flipV="1">
                <a:off x="7609059" y="4897713"/>
                <a:ext cx="195906" cy="23099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2" name="Conector drept 161">
                <a:extLst>
                  <a:ext uri="{FF2B5EF4-FFF2-40B4-BE49-F238E27FC236}">
                    <a16:creationId xmlns:a16="http://schemas.microsoft.com/office/drawing/2014/main" id="{D6AD5725-263E-4046-B56A-E88AF228C9C4}"/>
                  </a:ext>
                </a:extLst>
              </p:cNvPr>
              <p:cNvCxnSpPr>
                <a:cxnSpLocks/>
                <a:stCxn id="160" idx="1"/>
              </p:cNvCxnSpPr>
              <p:nvPr/>
            </p:nvCxnSpPr>
            <p:spPr>
              <a:xfrm flipH="1">
                <a:off x="7340401" y="5180832"/>
                <a:ext cx="360000" cy="8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Conector drept 162">
                <a:extLst>
                  <a:ext uri="{FF2B5EF4-FFF2-40B4-BE49-F238E27FC236}">
                    <a16:creationId xmlns:a16="http://schemas.microsoft.com/office/drawing/2014/main" id="{06A5C7E2-3E4A-4D72-9C76-99126F1ED8F1}"/>
                  </a:ext>
                </a:extLst>
              </p:cNvPr>
              <p:cNvCxnSpPr>
                <a:cxnSpLocks/>
              </p:cNvCxnSpPr>
              <p:nvPr/>
            </p:nvCxnSpPr>
            <p:spPr>
              <a:xfrm flipV="1">
                <a:off x="7801815" y="5123258"/>
                <a:ext cx="0" cy="555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4" name="Conector drept 163">
                <a:extLst>
                  <a:ext uri="{FF2B5EF4-FFF2-40B4-BE49-F238E27FC236}">
                    <a16:creationId xmlns:a16="http://schemas.microsoft.com/office/drawing/2014/main" id="{246513B0-1F41-4F0B-A8C8-9D59F49F67AB}"/>
                  </a:ext>
                </a:extLst>
              </p:cNvPr>
              <p:cNvCxnSpPr>
                <a:cxnSpLocks/>
              </p:cNvCxnSpPr>
              <p:nvPr/>
            </p:nvCxnSpPr>
            <p:spPr>
              <a:xfrm flipH="1">
                <a:off x="7717551" y="5181664"/>
                <a:ext cx="83113"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65" name="Grupare 164">
              <a:extLst>
                <a:ext uri="{FF2B5EF4-FFF2-40B4-BE49-F238E27FC236}">
                  <a16:creationId xmlns:a16="http://schemas.microsoft.com/office/drawing/2014/main" id="{34840F38-2C8A-471D-9409-EC663105537E}"/>
                </a:ext>
              </a:extLst>
            </p:cNvPr>
            <p:cNvGrpSpPr/>
            <p:nvPr/>
          </p:nvGrpSpPr>
          <p:grpSpPr>
            <a:xfrm flipH="1">
              <a:off x="8551402" y="4903919"/>
              <a:ext cx="467509" cy="283951"/>
              <a:chOff x="7337456" y="4897713"/>
              <a:chExt cx="467509" cy="283951"/>
            </a:xfrm>
          </p:grpSpPr>
          <p:cxnSp>
            <p:nvCxnSpPr>
              <p:cNvPr id="166" name="Conector drept 165">
                <a:extLst>
                  <a:ext uri="{FF2B5EF4-FFF2-40B4-BE49-F238E27FC236}">
                    <a16:creationId xmlns:a16="http://schemas.microsoft.com/office/drawing/2014/main" id="{1909879B-5930-4DC8-A1C6-E6E10E8A0C6D}"/>
                  </a:ext>
                </a:extLst>
              </p:cNvPr>
              <p:cNvCxnSpPr>
                <a:cxnSpLocks/>
              </p:cNvCxnSpPr>
              <p:nvPr/>
            </p:nvCxnSpPr>
            <p:spPr>
              <a:xfrm flipH="1" flipV="1">
                <a:off x="7337456" y="4898533"/>
                <a:ext cx="2763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Conector drept 166">
                <a:extLst>
                  <a:ext uri="{FF2B5EF4-FFF2-40B4-BE49-F238E27FC236}">
                    <a16:creationId xmlns:a16="http://schemas.microsoft.com/office/drawing/2014/main" id="{3D5A22A2-E236-4665-8C34-6D7292A75F0E}"/>
                  </a:ext>
                </a:extLst>
              </p:cNvPr>
              <p:cNvCxnSpPr>
                <a:cxnSpLocks/>
              </p:cNvCxnSpPr>
              <p:nvPr/>
            </p:nvCxnSpPr>
            <p:spPr>
              <a:xfrm flipH="1" flipV="1">
                <a:off x="7609059" y="4897713"/>
                <a:ext cx="195906" cy="23099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8" name="Conector drept 167">
                <a:extLst>
                  <a:ext uri="{FF2B5EF4-FFF2-40B4-BE49-F238E27FC236}">
                    <a16:creationId xmlns:a16="http://schemas.microsoft.com/office/drawing/2014/main" id="{FBA8EB70-39ED-4744-8635-BC1DE6886EBF}"/>
                  </a:ext>
                </a:extLst>
              </p:cNvPr>
              <p:cNvCxnSpPr>
                <a:cxnSpLocks/>
              </p:cNvCxnSpPr>
              <p:nvPr/>
            </p:nvCxnSpPr>
            <p:spPr>
              <a:xfrm flipH="1">
                <a:off x="7340401" y="5180832"/>
                <a:ext cx="360000" cy="8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Conector drept 168">
                <a:extLst>
                  <a:ext uri="{FF2B5EF4-FFF2-40B4-BE49-F238E27FC236}">
                    <a16:creationId xmlns:a16="http://schemas.microsoft.com/office/drawing/2014/main" id="{AF19DAA5-C720-4F38-848C-52E13685C79D}"/>
                  </a:ext>
                </a:extLst>
              </p:cNvPr>
              <p:cNvCxnSpPr>
                <a:cxnSpLocks/>
              </p:cNvCxnSpPr>
              <p:nvPr/>
            </p:nvCxnSpPr>
            <p:spPr>
              <a:xfrm flipV="1">
                <a:off x="7801815" y="5123258"/>
                <a:ext cx="0" cy="555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0" name="Conector drept 169">
                <a:extLst>
                  <a:ext uri="{FF2B5EF4-FFF2-40B4-BE49-F238E27FC236}">
                    <a16:creationId xmlns:a16="http://schemas.microsoft.com/office/drawing/2014/main" id="{C5830458-0503-4EAC-B022-596A0C796E05}"/>
                  </a:ext>
                </a:extLst>
              </p:cNvPr>
              <p:cNvCxnSpPr>
                <a:cxnSpLocks/>
              </p:cNvCxnSpPr>
              <p:nvPr/>
            </p:nvCxnSpPr>
            <p:spPr>
              <a:xfrm flipH="1">
                <a:off x="7717551" y="5181664"/>
                <a:ext cx="83113"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5" name="Grupare 34">
            <a:extLst>
              <a:ext uri="{FF2B5EF4-FFF2-40B4-BE49-F238E27FC236}">
                <a16:creationId xmlns:a16="http://schemas.microsoft.com/office/drawing/2014/main" id="{2F514579-A2B7-43FB-87B3-9040D2262D9B}"/>
              </a:ext>
            </a:extLst>
          </p:cNvPr>
          <p:cNvGrpSpPr/>
          <p:nvPr/>
        </p:nvGrpSpPr>
        <p:grpSpPr>
          <a:xfrm>
            <a:off x="7326593" y="2402095"/>
            <a:ext cx="1683212" cy="984995"/>
            <a:chOff x="7326593" y="2402095"/>
            <a:chExt cx="1683212" cy="984995"/>
          </a:xfrm>
        </p:grpSpPr>
        <p:grpSp>
          <p:nvGrpSpPr>
            <p:cNvPr id="24" name="Grupare 23">
              <a:extLst>
                <a:ext uri="{FF2B5EF4-FFF2-40B4-BE49-F238E27FC236}">
                  <a16:creationId xmlns:a16="http://schemas.microsoft.com/office/drawing/2014/main" id="{306BF506-F058-472E-B116-2CE72507F0EB}"/>
                </a:ext>
              </a:extLst>
            </p:cNvPr>
            <p:cNvGrpSpPr/>
            <p:nvPr/>
          </p:nvGrpSpPr>
          <p:grpSpPr>
            <a:xfrm>
              <a:off x="7329657" y="2402095"/>
              <a:ext cx="1680148" cy="984995"/>
              <a:chOff x="7226787" y="2402095"/>
              <a:chExt cx="1680148" cy="984995"/>
            </a:xfrm>
          </p:grpSpPr>
          <p:sp>
            <p:nvSpPr>
              <p:cNvPr id="77" name="CasetăText 76">
                <a:extLst>
                  <a:ext uri="{FF2B5EF4-FFF2-40B4-BE49-F238E27FC236}">
                    <a16:creationId xmlns:a16="http://schemas.microsoft.com/office/drawing/2014/main" id="{FFC707CF-08F1-4390-B163-5859F7305E44}"/>
                  </a:ext>
                </a:extLst>
              </p:cNvPr>
              <p:cNvSpPr txBox="1"/>
              <p:nvPr/>
            </p:nvSpPr>
            <p:spPr>
              <a:xfrm>
                <a:off x="7688694" y="3103693"/>
                <a:ext cx="250390" cy="246221"/>
              </a:xfrm>
              <a:prstGeom prst="rect">
                <a:avLst/>
              </a:prstGeom>
              <a:noFill/>
            </p:spPr>
            <p:txBody>
              <a:bodyPr wrap="none" rtlCol="0">
                <a:spAutoFit/>
              </a:bodyPr>
              <a:lstStyle/>
              <a:p>
                <a:r>
                  <a:rPr lang="ro-RO" sz="1000" dirty="0"/>
                  <a:t>1</a:t>
                </a:r>
                <a:endParaRPr lang="ro-RO" sz="1000" baseline="30000" dirty="0"/>
              </a:p>
            </p:txBody>
          </p:sp>
          <p:sp>
            <p:nvSpPr>
              <p:cNvPr id="78" name="CasetăText 77">
                <a:extLst>
                  <a:ext uri="{FF2B5EF4-FFF2-40B4-BE49-F238E27FC236}">
                    <a16:creationId xmlns:a16="http://schemas.microsoft.com/office/drawing/2014/main" id="{6ACAD2A4-0045-436F-9451-FCB4FF458005}"/>
                  </a:ext>
                </a:extLst>
              </p:cNvPr>
              <p:cNvSpPr txBox="1"/>
              <p:nvPr/>
            </p:nvSpPr>
            <p:spPr>
              <a:xfrm rot="16200000">
                <a:off x="7388708" y="3057426"/>
                <a:ext cx="250390" cy="246221"/>
              </a:xfrm>
              <a:prstGeom prst="rect">
                <a:avLst/>
              </a:prstGeom>
              <a:noFill/>
            </p:spPr>
            <p:txBody>
              <a:bodyPr wrap="none" rtlCol="0">
                <a:spAutoFit/>
              </a:bodyPr>
              <a:lstStyle/>
              <a:p>
                <a:r>
                  <a:rPr lang="ro-RO" sz="1000" dirty="0"/>
                  <a:t>2</a:t>
                </a:r>
                <a:endParaRPr lang="ro-RO" sz="1000" baseline="30000" dirty="0"/>
              </a:p>
            </p:txBody>
          </p:sp>
          <p:sp>
            <p:nvSpPr>
              <p:cNvPr id="17" name="CasetăText 16">
                <a:extLst>
                  <a:ext uri="{FF2B5EF4-FFF2-40B4-BE49-F238E27FC236}">
                    <a16:creationId xmlns:a16="http://schemas.microsoft.com/office/drawing/2014/main" id="{C717F1C5-14CE-4FA3-AC17-0608E0AF74CA}"/>
                  </a:ext>
                </a:extLst>
              </p:cNvPr>
              <p:cNvSpPr txBox="1"/>
              <p:nvPr/>
            </p:nvSpPr>
            <p:spPr>
              <a:xfrm rot="20343208">
                <a:off x="7252862" y="2402095"/>
                <a:ext cx="530915" cy="246221"/>
              </a:xfrm>
              <a:prstGeom prst="rect">
                <a:avLst/>
              </a:prstGeom>
              <a:noFill/>
            </p:spPr>
            <p:txBody>
              <a:bodyPr wrap="none" rtlCol="0">
                <a:spAutoFit/>
              </a:bodyPr>
              <a:lstStyle/>
              <a:p>
                <a:r>
                  <a:rPr lang="ro-RO" sz="1000" dirty="0"/>
                  <a:t>35-40</a:t>
                </a:r>
                <a:r>
                  <a:rPr lang="ro-RO" sz="1000" baseline="30000" dirty="0"/>
                  <a:t>o</a:t>
                </a:r>
              </a:p>
            </p:txBody>
          </p:sp>
          <p:sp>
            <p:nvSpPr>
              <p:cNvPr id="3" name="Dreptunghi 2">
                <a:extLst>
                  <a:ext uri="{FF2B5EF4-FFF2-40B4-BE49-F238E27FC236}">
                    <a16:creationId xmlns:a16="http://schemas.microsoft.com/office/drawing/2014/main" id="{14BDCD00-BD76-4A55-A217-37A6BA8D07F2}"/>
                  </a:ext>
                </a:extLst>
              </p:cNvPr>
              <p:cNvSpPr/>
              <p:nvPr/>
            </p:nvSpPr>
            <p:spPr>
              <a:xfrm>
                <a:off x="7713980" y="2672370"/>
                <a:ext cx="708660" cy="502630"/>
              </a:xfrm>
              <a:prstGeom prst="rect">
                <a:avLst/>
              </a:prstGeom>
              <a:pattFill prst="wdUp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2" name="Dreptunghi 51">
                <a:extLst>
                  <a:ext uri="{FF2B5EF4-FFF2-40B4-BE49-F238E27FC236}">
                    <a16:creationId xmlns:a16="http://schemas.microsoft.com/office/drawing/2014/main" id="{A3868E52-45CA-4799-BAB8-9AF2A688EC09}"/>
                  </a:ext>
                </a:extLst>
              </p:cNvPr>
              <p:cNvSpPr/>
              <p:nvPr/>
            </p:nvSpPr>
            <p:spPr>
              <a:xfrm>
                <a:off x="7782560" y="2672192"/>
                <a:ext cx="574040" cy="502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Conector drept 4">
                <a:extLst>
                  <a:ext uri="{FF2B5EF4-FFF2-40B4-BE49-F238E27FC236}">
                    <a16:creationId xmlns:a16="http://schemas.microsoft.com/office/drawing/2014/main" id="{D1ECD2A0-BE33-4FDF-9CEC-D335FC9A39A6}"/>
                  </a:ext>
                </a:extLst>
              </p:cNvPr>
              <p:cNvCxnSpPr>
                <a:cxnSpLocks/>
              </p:cNvCxnSpPr>
              <p:nvPr/>
            </p:nvCxnSpPr>
            <p:spPr>
              <a:xfrm flipV="1">
                <a:off x="8069580" y="2606040"/>
                <a:ext cx="5080" cy="67292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8" name="Grupare 7">
                <a:extLst>
                  <a:ext uri="{FF2B5EF4-FFF2-40B4-BE49-F238E27FC236}">
                    <a16:creationId xmlns:a16="http://schemas.microsoft.com/office/drawing/2014/main" id="{329B91A5-82F6-4491-B4D3-7CFE6D2873F5}"/>
                  </a:ext>
                </a:extLst>
              </p:cNvPr>
              <p:cNvGrpSpPr/>
              <p:nvPr/>
            </p:nvGrpSpPr>
            <p:grpSpPr>
              <a:xfrm>
                <a:off x="7226787" y="2804160"/>
                <a:ext cx="467509" cy="287655"/>
                <a:chOff x="7219167" y="2804160"/>
                <a:chExt cx="467509" cy="287655"/>
              </a:xfrm>
            </p:grpSpPr>
            <p:sp>
              <p:nvSpPr>
                <p:cNvPr id="6" name="Triunghi dreptunghic 5">
                  <a:extLst>
                    <a:ext uri="{FF2B5EF4-FFF2-40B4-BE49-F238E27FC236}">
                      <a16:creationId xmlns:a16="http://schemas.microsoft.com/office/drawing/2014/main" id="{3EA2E6C6-26A8-4BAB-AF3B-E0F313DAF1F2}"/>
                    </a:ext>
                  </a:extLst>
                </p:cNvPr>
                <p:cNvSpPr/>
                <p:nvPr/>
              </p:nvSpPr>
              <p:spPr>
                <a:xfrm>
                  <a:off x="7495540" y="2804160"/>
                  <a:ext cx="191136" cy="23368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Dreptunghi 6">
                  <a:extLst>
                    <a:ext uri="{FF2B5EF4-FFF2-40B4-BE49-F238E27FC236}">
                      <a16:creationId xmlns:a16="http://schemas.microsoft.com/office/drawing/2014/main" id="{26FD9678-77DD-41EA-9E6D-CD9FE97C1A26}"/>
                    </a:ext>
                  </a:extLst>
                </p:cNvPr>
                <p:cNvSpPr/>
                <p:nvPr/>
              </p:nvSpPr>
              <p:spPr>
                <a:xfrm>
                  <a:off x="7219167" y="2809240"/>
                  <a:ext cx="276373" cy="2260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5" name="Dreptunghi 54">
                  <a:extLst>
                    <a:ext uri="{FF2B5EF4-FFF2-40B4-BE49-F238E27FC236}">
                      <a16:creationId xmlns:a16="http://schemas.microsoft.com/office/drawing/2014/main" id="{ACDE8600-DF5E-4983-9F29-BC777D3F4CFA}"/>
                    </a:ext>
                  </a:extLst>
                </p:cNvPr>
                <p:cNvSpPr/>
                <p:nvPr/>
              </p:nvSpPr>
              <p:spPr>
                <a:xfrm>
                  <a:off x="7219168" y="3032389"/>
                  <a:ext cx="467508" cy="5942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57" name="Grupare 56">
                <a:extLst>
                  <a:ext uri="{FF2B5EF4-FFF2-40B4-BE49-F238E27FC236}">
                    <a16:creationId xmlns:a16="http://schemas.microsoft.com/office/drawing/2014/main" id="{F5020100-1C00-479B-90F9-C5EE3D25E8EC}"/>
                  </a:ext>
                </a:extLst>
              </p:cNvPr>
              <p:cNvGrpSpPr/>
              <p:nvPr/>
            </p:nvGrpSpPr>
            <p:grpSpPr>
              <a:xfrm flipH="1">
                <a:off x="8439426" y="2807970"/>
                <a:ext cx="467509" cy="287655"/>
                <a:chOff x="7219167" y="2804160"/>
                <a:chExt cx="467509" cy="287655"/>
              </a:xfrm>
            </p:grpSpPr>
            <p:sp>
              <p:nvSpPr>
                <p:cNvPr id="58" name="Triunghi dreptunghic 57">
                  <a:extLst>
                    <a:ext uri="{FF2B5EF4-FFF2-40B4-BE49-F238E27FC236}">
                      <a16:creationId xmlns:a16="http://schemas.microsoft.com/office/drawing/2014/main" id="{C748F484-0053-428B-96E4-82636B3FBB88}"/>
                    </a:ext>
                  </a:extLst>
                </p:cNvPr>
                <p:cNvSpPr/>
                <p:nvPr/>
              </p:nvSpPr>
              <p:spPr>
                <a:xfrm>
                  <a:off x="7495540" y="2804160"/>
                  <a:ext cx="191136" cy="23368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9" name="Dreptunghi 58">
                  <a:extLst>
                    <a:ext uri="{FF2B5EF4-FFF2-40B4-BE49-F238E27FC236}">
                      <a16:creationId xmlns:a16="http://schemas.microsoft.com/office/drawing/2014/main" id="{99EF1179-89EC-4139-88DC-EED4F19F1A8F}"/>
                    </a:ext>
                  </a:extLst>
                </p:cNvPr>
                <p:cNvSpPr/>
                <p:nvPr/>
              </p:nvSpPr>
              <p:spPr>
                <a:xfrm>
                  <a:off x="7219167" y="2809240"/>
                  <a:ext cx="276373" cy="2260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0" name="Dreptunghi 59">
                  <a:extLst>
                    <a:ext uri="{FF2B5EF4-FFF2-40B4-BE49-F238E27FC236}">
                      <a16:creationId xmlns:a16="http://schemas.microsoft.com/office/drawing/2014/main" id="{E086A044-14BF-47B0-9E4E-59215FA100DE}"/>
                    </a:ext>
                  </a:extLst>
                </p:cNvPr>
                <p:cNvSpPr/>
                <p:nvPr/>
              </p:nvSpPr>
              <p:spPr>
                <a:xfrm>
                  <a:off x="7219168" y="3032389"/>
                  <a:ext cx="467508" cy="5942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cxnSp>
            <p:nvCxnSpPr>
              <p:cNvPr id="10" name="Conector drept 9">
                <a:extLst>
                  <a:ext uri="{FF2B5EF4-FFF2-40B4-BE49-F238E27FC236}">
                    <a16:creationId xmlns:a16="http://schemas.microsoft.com/office/drawing/2014/main" id="{BE7C8408-E020-458A-A06D-CADF33A33184}"/>
                  </a:ext>
                </a:extLst>
              </p:cNvPr>
              <p:cNvCxnSpPr>
                <a:cxnSpLocks/>
                <a:stCxn id="6" idx="0"/>
              </p:cNvCxnSpPr>
              <p:nvPr/>
            </p:nvCxnSpPr>
            <p:spPr>
              <a:xfrm flipH="1" flipV="1">
                <a:off x="7345398" y="2644140"/>
                <a:ext cx="157762" cy="16002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ector drept 62">
                <a:extLst>
                  <a:ext uri="{FF2B5EF4-FFF2-40B4-BE49-F238E27FC236}">
                    <a16:creationId xmlns:a16="http://schemas.microsoft.com/office/drawing/2014/main" id="{55DB7659-4231-4182-AD22-504914B2FCFF}"/>
                  </a:ext>
                </a:extLst>
              </p:cNvPr>
              <p:cNvCxnSpPr>
                <a:cxnSpLocks/>
              </p:cNvCxnSpPr>
              <p:nvPr/>
            </p:nvCxnSpPr>
            <p:spPr>
              <a:xfrm flipH="1" flipV="1">
                <a:off x="7712710" y="2530602"/>
                <a:ext cx="1" cy="1415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9EA86C7F-86C1-493E-B9D4-060026519889}"/>
                  </a:ext>
                </a:extLst>
              </p:cNvPr>
              <p:cNvSpPr/>
              <p:nvPr/>
            </p:nvSpPr>
            <p:spPr>
              <a:xfrm rot="20583549">
                <a:off x="7359179" y="2577540"/>
                <a:ext cx="430918" cy="163826"/>
              </a:xfrm>
              <a:prstGeom prst="arc">
                <a:avLst>
                  <a:gd name="adj1" fmla="val 11416146"/>
                  <a:gd name="adj2" fmla="val 20393815"/>
                </a:avLst>
              </a:prstGeom>
              <a:ln w="3175">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cxnSp>
            <p:nvCxnSpPr>
              <p:cNvPr id="19" name="Conector drept cu săgeată 18">
                <a:extLst>
                  <a:ext uri="{FF2B5EF4-FFF2-40B4-BE49-F238E27FC236}">
                    <a16:creationId xmlns:a16="http://schemas.microsoft.com/office/drawing/2014/main" id="{93D47624-181A-4825-96C6-62584938F0AB}"/>
                  </a:ext>
                </a:extLst>
              </p:cNvPr>
              <p:cNvCxnSpPr>
                <a:cxnSpLocks/>
              </p:cNvCxnSpPr>
              <p:nvPr/>
            </p:nvCxnSpPr>
            <p:spPr>
              <a:xfrm flipV="1">
                <a:off x="7580672" y="3088547"/>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4" name="Conector drept cu săgeată 73">
                <a:extLst>
                  <a:ext uri="{FF2B5EF4-FFF2-40B4-BE49-F238E27FC236}">
                    <a16:creationId xmlns:a16="http://schemas.microsoft.com/office/drawing/2014/main" id="{B8E9BACB-62D7-4C1E-94D2-8D13003B5C31}"/>
                  </a:ext>
                </a:extLst>
              </p:cNvPr>
              <p:cNvCxnSpPr>
                <a:cxnSpLocks/>
              </p:cNvCxnSpPr>
              <p:nvPr/>
            </p:nvCxnSpPr>
            <p:spPr>
              <a:xfrm>
                <a:off x="7576116" y="2875440"/>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5" name="Conector drept cu săgeată 74">
                <a:extLst>
                  <a:ext uri="{FF2B5EF4-FFF2-40B4-BE49-F238E27FC236}">
                    <a16:creationId xmlns:a16="http://schemas.microsoft.com/office/drawing/2014/main" id="{8DE7A98F-DA66-4425-BF4E-B2207C9D0C78}"/>
                  </a:ext>
                </a:extLst>
              </p:cNvPr>
              <p:cNvCxnSpPr>
                <a:cxnSpLocks/>
              </p:cNvCxnSpPr>
              <p:nvPr/>
            </p:nvCxnSpPr>
            <p:spPr>
              <a:xfrm rot="5400000" flipV="1">
                <a:off x="7614528" y="3204433"/>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6" name="Conector drept cu săgeată 75">
                <a:extLst>
                  <a:ext uri="{FF2B5EF4-FFF2-40B4-BE49-F238E27FC236}">
                    <a16:creationId xmlns:a16="http://schemas.microsoft.com/office/drawing/2014/main" id="{5A0215BD-1943-49B2-B09F-9DC84AD539F2}"/>
                  </a:ext>
                </a:extLst>
              </p:cNvPr>
              <p:cNvCxnSpPr>
                <a:cxnSpLocks/>
              </p:cNvCxnSpPr>
              <p:nvPr/>
            </p:nvCxnSpPr>
            <p:spPr>
              <a:xfrm rot="5400000">
                <a:off x="7791677" y="3203274"/>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9" name="Conector drept 78">
                <a:extLst>
                  <a:ext uri="{FF2B5EF4-FFF2-40B4-BE49-F238E27FC236}">
                    <a16:creationId xmlns:a16="http://schemas.microsoft.com/office/drawing/2014/main" id="{5F10AC7B-A9CD-408F-BEA8-98580A162437}"/>
                  </a:ext>
                </a:extLst>
              </p:cNvPr>
              <p:cNvCxnSpPr>
                <a:cxnSpLocks/>
                <a:endCxn id="6" idx="2"/>
              </p:cNvCxnSpPr>
              <p:nvPr/>
            </p:nvCxnSpPr>
            <p:spPr>
              <a:xfrm flipH="1">
                <a:off x="7503160" y="3036199"/>
                <a:ext cx="34403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ector drept 81">
                <a:extLst>
                  <a:ext uri="{FF2B5EF4-FFF2-40B4-BE49-F238E27FC236}">
                    <a16:creationId xmlns:a16="http://schemas.microsoft.com/office/drawing/2014/main" id="{2F082255-95AB-4FF9-82C3-FBE5BF5CD81B}"/>
                  </a:ext>
                </a:extLst>
              </p:cNvPr>
              <p:cNvCxnSpPr>
                <a:cxnSpLocks/>
              </p:cNvCxnSpPr>
              <p:nvPr/>
            </p:nvCxnSpPr>
            <p:spPr>
              <a:xfrm flipH="1">
                <a:off x="7344664" y="3090081"/>
                <a:ext cx="34403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ector drept 82">
                <a:extLst>
                  <a:ext uri="{FF2B5EF4-FFF2-40B4-BE49-F238E27FC236}">
                    <a16:creationId xmlns:a16="http://schemas.microsoft.com/office/drawing/2014/main" id="{ED0DCBAB-6FE3-4F60-BFA4-B15677D93471}"/>
                  </a:ext>
                </a:extLst>
              </p:cNvPr>
              <p:cNvCxnSpPr>
                <a:cxnSpLocks/>
              </p:cNvCxnSpPr>
              <p:nvPr/>
            </p:nvCxnSpPr>
            <p:spPr>
              <a:xfrm flipV="1">
                <a:off x="7694409" y="2988574"/>
                <a:ext cx="0" cy="39851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upare 170">
              <a:extLst>
                <a:ext uri="{FF2B5EF4-FFF2-40B4-BE49-F238E27FC236}">
                  <a16:creationId xmlns:a16="http://schemas.microsoft.com/office/drawing/2014/main" id="{E9F7B9F3-845C-43CF-ADF7-B25D3C8FBA93}"/>
                </a:ext>
              </a:extLst>
            </p:cNvPr>
            <p:cNvGrpSpPr/>
            <p:nvPr/>
          </p:nvGrpSpPr>
          <p:grpSpPr>
            <a:xfrm>
              <a:off x="7326593" y="2804980"/>
              <a:ext cx="467509" cy="283951"/>
              <a:chOff x="7337456" y="4897713"/>
              <a:chExt cx="467509" cy="283951"/>
            </a:xfrm>
          </p:grpSpPr>
          <p:cxnSp>
            <p:nvCxnSpPr>
              <p:cNvPr id="172" name="Conector drept 171">
                <a:extLst>
                  <a:ext uri="{FF2B5EF4-FFF2-40B4-BE49-F238E27FC236}">
                    <a16:creationId xmlns:a16="http://schemas.microsoft.com/office/drawing/2014/main" id="{3BCE3BE6-13CA-4905-BBA5-20F5F5303311}"/>
                  </a:ext>
                </a:extLst>
              </p:cNvPr>
              <p:cNvCxnSpPr>
                <a:cxnSpLocks/>
              </p:cNvCxnSpPr>
              <p:nvPr/>
            </p:nvCxnSpPr>
            <p:spPr>
              <a:xfrm flipH="1" flipV="1">
                <a:off x="7337456" y="4898533"/>
                <a:ext cx="2763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3" name="Conector drept 172">
                <a:extLst>
                  <a:ext uri="{FF2B5EF4-FFF2-40B4-BE49-F238E27FC236}">
                    <a16:creationId xmlns:a16="http://schemas.microsoft.com/office/drawing/2014/main" id="{A2C60084-028A-40CA-A2A9-C88C6AE0881A}"/>
                  </a:ext>
                </a:extLst>
              </p:cNvPr>
              <p:cNvCxnSpPr>
                <a:cxnSpLocks/>
              </p:cNvCxnSpPr>
              <p:nvPr/>
            </p:nvCxnSpPr>
            <p:spPr>
              <a:xfrm flipH="1" flipV="1">
                <a:off x="7609059" y="4897713"/>
                <a:ext cx="195906" cy="230996"/>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4" name="Conector drept 173">
                <a:extLst>
                  <a:ext uri="{FF2B5EF4-FFF2-40B4-BE49-F238E27FC236}">
                    <a16:creationId xmlns:a16="http://schemas.microsoft.com/office/drawing/2014/main" id="{899D1CA9-0A2A-48A3-A2D9-D2710E5E21A6}"/>
                  </a:ext>
                </a:extLst>
              </p:cNvPr>
              <p:cNvCxnSpPr>
                <a:cxnSpLocks/>
              </p:cNvCxnSpPr>
              <p:nvPr/>
            </p:nvCxnSpPr>
            <p:spPr>
              <a:xfrm flipH="1">
                <a:off x="7340401" y="5180832"/>
                <a:ext cx="360000" cy="8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Conector drept 174">
                <a:extLst>
                  <a:ext uri="{FF2B5EF4-FFF2-40B4-BE49-F238E27FC236}">
                    <a16:creationId xmlns:a16="http://schemas.microsoft.com/office/drawing/2014/main" id="{EEEF9C87-CB5A-4177-B65C-B9C191504CF0}"/>
                  </a:ext>
                </a:extLst>
              </p:cNvPr>
              <p:cNvCxnSpPr>
                <a:cxnSpLocks/>
              </p:cNvCxnSpPr>
              <p:nvPr/>
            </p:nvCxnSpPr>
            <p:spPr>
              <a:xfrm flipV="1">
                <a:off x="7801815" y="5123258"/>
                <a:ext cx="0" cy="55536"/>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6" name="Conector drept 175">
                <a:extLst>
                  <a:ext uri="{FF2B5EF4-FFF2-40B4-BE49-F238E27FC236}">
                    <a16:creationId xmlns:a16="http://schemas.microsoft.com/office/drawing/2014/main" id="{105CAE15-4FC6-45D3-875B-5DE475981DED}"/>
                  </a:ext>
                </a:extLst>
              </p:cNvPr>
              <p:cNvCxnSpPr>
                <a:cxnSpLocks/>
              </p:cNvCxnSpPr>
              <p:nvPr/>
            </p:nvCxnSpPr>
            <p:spPr>
              <a:xfrm flipH="1">
                <a:off x="7717551" y="5181664"/>
                <a:ext cx="83113" cy="0"/>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177" name="Grupare 176">
              <a:extLst>
                <a:ext uri="{FF2B5EF4-FFF2-40B4-BE49-F238E27FC236}">
                  <a16:creationId xmlns:a16="http://schemas.microsoft.com/office/drawing/2014/main" id="{1C565CA3-E9AE-46D8-802F-A24DE0673F64}"/>
                </a:ext>
              </a:extLst>
            </p:cNvPr>
            <p:cNvGrpSpPr/>
            <p:nvPr/>
          </p:nvGrpSpPr>
          <p:grpSpPr>
            <a:xfrm flipH="1">
              <a:off x="8540539" y="2811186"/>
              <a:ext cx="467509" cy="283951"/>
              <a:chOff x="7337456" y="4897713"/>
              <a:chExt cx="467509" cy="283951"/>
            </a:xfrm>
          </p:grpSpPr>
          <p:cxnSp>
            <p:nvCxnSpPr>
              <p:cNvPr id="178" name="Conector drept 177">
                <a:extLst>
                  <a:ext uri="{FF2B5EF4-FFF2-40B4-BE49-F238E27FC236}">
                    <a16:creationId xmlns:a16="http://schemas.microsoft.com/office/drawing/2014/main" id="{BF280DBB-22F4-45EF-AE60-731CF06D32FA}"/>
                  </a:ext>
                </a:extLst>
              </p:cNvPr>
              <p:cNvCxnSpPr>
                <a:cxnSpLocks/>
              </p:cNvCxnSpPr>
              <p:nvPr/>
            </p:nvCxnSpPr>
            <p:spPr>
              <a:xfrm flipH="1" flipV="1">
                <a:off x="7337456" y="4898533"/>
                <a:ext cx="2763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Conector drept 178">
                <a:extLst>
                  <a:ext uri="{FF2B5EF4-FFF2-40B4-BE49-F238E27FC236}">
                    <a16:creationId xmlns:a16="http://schemas.microsoft.com/office/drawing/2014/main" id="{8857DC92-F9FF-4329-A143-CC64F2FEBF08}"/>
                  </a:ext>
                </a:extLst>
              </p:cNvPr>
              <p:cNvCxnSpPr>
                <a:cxnSpLocks/>
              </p:cNvCxnSpPr>
              <p:nvPr/>
            </p:nvCxnSpPr>
            <p:spPr>
              <a:xfrm flipH="1" flipV="1">
                <a:off x="7609059" y="4897713"/>
                <a:ext cx="195906" cy="230996"/>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0" name="Conector drept 179">
                <a:extLst>
                  <a:ext uri="{FF2B5EF4-FFF2-40B4-BE49-F238E27FC236}">
                    <a16:creationId xmlns:a16="http://schemas.microsoft.com/office/drawing/2014/main" id="{D997AB0F-063C-4586-98A8-78B28ABD50C7}"/>
                  </a:ext>
                </a:extLst>
              </p:cNvPr>
              <p:cNvCxnSpPr>
                <a:cxnSpLocks/>
              </p:cNvCxnSpPr>
              <p:nvPr/>
            </p:nvCxnSpPr>
            <p:spPr>
              <a:xfrm flipH="1">
                <a:off x="7340401" y="5180832"/>
                <a:ext cx="360000" cy="8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Conector drept 180">
                <a:extLst>
                  <a:ext uri="{FF2B5EF4-FFF2-40B4-BE49-F238E27FC236}">
                    <a16:creationId xmlns:a16="http://schemas.microsoft.com/office/drawing/2014/main" id="{32AB0E4A-0C42-4E62-BE13-4DB48C235279}"/>
                  </a:ext>
                </a:extLst>
              </p:cNvPr>
              <p:cNvCxnSpPr>
                <a:cxnSpLocks/>
              </p:cNvCxnSpPr>
              <p:nvPr/>
            </p:nvCxnSpPr>
            <p:spPr>
              <a:xfrm flipV="1">
                <a:off x="7801815" y="5123258"/>
                <a:ext cx="0" cy="55536"/>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2" name="Conector drept 181">
                <a:extLst>
                  <a:ext uri="{FF2B5EF4-FFF2-40B4-BE49-F238E27FC236}">
                    <a16:creationId xmlns:a16="http://schemas.microsoft.com/office/drawing/2014/main" id="{F2F3B02F-A8F8-4434-8BB6-09C96251C18C}"/>
                  </a:ext>
                </a:extLst>
              </p:cNvPr>
              <p:cNvCxnSpPr>
                <a:cxnSpLocks/>
              </p:cNvCxnSpPr>
              <p:nvPr/>
            </p:nvCxnSpPr>
            <p:spPr>
              <a:xfrm flipH="1">
                <a:off x="7692665" y="5181664"/>
                <a:ext cx="108000" cy="0"/>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5728967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A5FAE-F8B2-0D42-961F-4D71A705F6C5}"/>
              </a:ext>
            </a:extLst>
          </p:cNvPr>
          <p:cNvSpPr>
            <a:spLocks noGrp="1"/>
          </p:cNvSpPr>
          <p:nvPr>
            <p:ph type="title"/>
          </p:nvPr>
        </p:nvSpPr>
        <p:spPr/>
        <p:txBody>
          <a:bodyPr/>
          <a:lstStyle/>
          <a:p>
            <a:r>
              <a:rPr lang="es-ES" dirty="0"/>
              <a:t>UNIT 6. </a:t>
            </a:r>
            <a:r>
              <a:rPr lang="ro-RO" dirty="0"/>
              <a:t>PRESSURE VESSEL</a:t>
            </a:r>
            <a:endParaRPr lang="es-ES" dirty="0"/>
          </a:p>
        </p:txBody>
      </p:sp>
      <p:sp>
        <p:nvSpPr>
          <p:cNvPr id="11" name="TextBox 7">
            <a:extLst>
              <a:ext uri="{FF2B5EF4-FFF2-40B4-BE49-F238E27FC236}">
                <a16:creationId xmlns:a16="http://schemas.microsoft.com/office/drawing/2014/main" id="{EDB2BFD3-FFA8-4D69-B62C-0871D0449034}"/>
              </a:ext>
            </a:extLst>
          </p:cNvPr>
          <p:cNvSpPr txBox="1"/>
          <p:nvPr/>
        </p:nvSpPr>
        <p:spPr>
          <a:xfrm>
            <a:off x="927653" y="982317"/>
            <a:ext cx="3202388" cy="1569660"/>
          </a:xfrm>
          <a:prstGeom prst="rect">
            <a:avLst/>
          </a:prstGeom>
          <a:noFill/>
        </p:spPr>
        <p:txBody>
          <a:bodyPr wrap="square" rtlCol="0">
            <a:spAutoFit/>
          </a:bodyPr>
          <a:lstStyle/>
          <a:p>
            <a:r>
              <a:rPr lang="ro-RO" sz="1200" b="1" dirty="0">
                <a:solidFill>
                  <a:srgbClr val="363346"/>
                </a:solidFill>
                <a:latin typeface="Dosis" panose="02010503020202060003" pitchFamily="2" charset="0"/>
              </a:rPr>
              <a:t>MEMBRANE WALL</a:t>
            </a:r>
            <a:r>
              <a:rPr lang="en-US" sz="1200" b="1" dirty="0">
                <a:solidFill>
                  <a:srgbClr val="363346"/>
                </a:solidFill>
                <a:latin typeface="Dosis" panose="02010503020202060003" pitchFamily="2" charset="0"/>
              </a:rPr>
              <a:t> -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rPr>
              <a:t>The membrane walls are used in boilers to make heat exchangers. It is about huge networks of welded pipes for forming a wall. There are sheets of sheet between the pipes. The pipes are welded by these sheets of sheet metal</a:t>
            </a:r>
            <a:r>
              <a:rPr lang="ro-RO" sz="1200" dirty="0">
                <a:solidFill>
                  <a:srgbClr val="828282"/>
                </a:solidFill>
                <a:latin typeface="Calibri" panose="020F0502020204030204" pitchFamily="34" charset="0"/>
                <a:cs typeface="Helvetica Neue"/>
              </a:rPr>
              <a:t>.</a:t>
            </a:r>
            <a:endParaRPr lang="en-US" sz="1200" dirty="0">
              <a:solidFill>
                <a:srgbClr val="828282"/>
              </a:solidFill>
              <a:latin typeface="Calibri" panose="020F0502020204030204" pitchFamily="34" charset="0"/>
              <a:cs typeface="Helvetica Neue"/>
            </a:endParaRPr>
          </a:p>
          <a:p>
            <a:pPr algn="just"/>
            <a:r>
              <a:rPr lang="en-US" sz="1200" dirty="0">
                <a:solidFill>
                  <a:srgbClr val="828282"/>
                </a:solidFill>
                <a:latin typeface="Calibri" panose="020F0502020204030204" pitchFamily="34" charset="0"/>
              </a:rPr>
              <a:t>Materials: </a:t>
            </a:r>
            <a:r>
              <a:rPr lang="ro-RO" sz="1200" dirty="0">
                <a:solidFill>
                  <a:srgbClr val="828282"/>
                </a:solidFill>
              </a:rPr>
              <a:t>P265GH-SR EN 10028-2:2004</a:t>
            </a:r>
            <a:endParaRPr lang="en-US" sz="1200" dirty="0">
              <a:solidFill>
                <a:srgbClr val="828282"/>
              </a:solidFill>
            </a:endParaRPr>
          </a:p>
        </p:txBody>
      </p:sp>
      <p:graphicFrame>
        <p:nvGraphicFramePr>
          <p:cNvPr id="8" name="Tabel 3">
            <a:extLst>
              <a:ext uri="{FF2B5EF4-FFF2-40B4-BE49-F238E27FC236}">
                <a16:creationId xmlns:a16="http://schemas.microsoft.com/office/drawing/2014/main" id="{9218C719-D0C1-4C2D-9ED5-B196E29C3891}"/>
              </a:ext>
            </a:extLst>
          </p:cNvPr>
          <p:cNvGraphicFramePr>
            <a:graphicFrameLocks noGrp="1"/>
          </p:cNvGraphicFramePr>
          <p:nvPr>
            <p:extLst>
              <p:ext uri="{D42A27DB-BD31-4B8C-83A1-F6EECF244321}">
                <p14:modId xmlns:p14="http://schemas.microsoft.com/office/powerpoint/2010/main" val="2225603213"/>
              </p:ext>
            </p:extLst>
          </p:nvPr>
        </p:nvGraphicFramePr>
        <p:xfrm>
          <a:off x="927653" y="4163362"/>
          <a:ext cx="4496943" cy="1144588"/>
        </p:xfrm>
        <a:graphic>
          <a:graphicData uri="http://schemas.openxmlformats.org/drawingml/2006/table">
            <a:tbl>
              <a:tblPr firstRow="1" bandRow="1">
                <a:tableStyleId>{7DF18680-E054-41AD-8BC1-D1AEF772440D}</a:tableStyleId>
              </a:tblPr>
              <a:tblGrid>
                <a:gridCol w="743053">
                  <a:extLst>
                    <a:ext uri="{9D8B030D-6E8A-4147-A177-3AD203B41FA5}">
                      <a16:colId xmlns:a16="http://schemas.microsoft.com/office/drawing/2014/main" val="1882468942"/>
                    </a:ext>
                  </a:extLst>
                </a:gridCol>
                <a:gridCol w="536270">
                  <a:extLst>
                    <a:ext uri="{9D8B030D-6E8A-4147-A177-3AD203B41FA5}">
                      <a16:colId xmlns:a16="http://schemas.microsoft.com/office/drawing/2014/main" val="3204640079"/>
                    </a:ext>
                  </a:extLst>
                </a:gridCol>
                <a:gridCol w="536270">
                  <a:extLst>
                    <a:ext uri="{9D8B030D-6E8A-4147-A177-3AD203B41FA5}">
                      <a16:colId xmlns:a16="http://schemas.microsoft.com/office/drawing/2014/main" val="3643200633"/>
                    </a:ext>
                  </a:extLst>
                </a:gridCol>
                <a:gridCol w="536270">
                  <a:extLst>
                    <a:ext uri="{9D8B030D-6E8A-4147-A177-3AD203B41FA5}">
                      <a16:colId xmlns:a16="http://schemas.microsoft.com/office/drawing/2014/main" val="1505062925"/>
                    </a:ext>
                  </a:extLst>
                </a:gridCol>
                <a:gridCol w="536270">
                  <a:extLst>
                    <a:ext uri="{9D8B030D-6E8A-4147-A177-3AD203B41FA5}">
                      <a16:colId xmlns:a16="http://schemas.microsoft.com/office/drawing/2014/main" val="423217185"/>
                    </a:ext>
                  </a:extLst>
                </a:gridCol>
                <a:gridCol w="536270">
                  <a:extLst>
                    <a:ext uri="{9D8B030D-6E8A-4147-A177-3AD203B41FA5}">
                      <a16:colId xmlns:a16="http://schemas.microsoft.com/office/drawing/2014/main" val="408368961"/>
                    </a:ext>
                  </a:extLst>
                </a:gridCol>
                <a:gridCol w="536270">
                  <a:extLst>
                    <a:ext uri="{9D8B030D-6E8A-4147-A177-3AD203B41FA5}">
                      <a16:colId xmlns:a16="http://schemas.microsoft.com/office/drawing/2014/main" val="1698889654"/>
                    </a:ext>
                  </a:extLst>
                </a:gridCol>
                <a:gridCol w="536270">
                  <a:extLst>
                    <a:ext uri="{9D8B030D-6E8A-4147-A177-3AD203B41FA5}">
                      <a16:colId xmlns:a16="http://schemas.microsoft.com/office/drawing/2014/main" val="1899980758"/>
                    </a:ext>
                  </a:extLst>
                </a:gridCol>
              </a:tblGrid>
              <a:tr h="224353">
                <a:tc rowSpan="2">
                  <a:txBody>
                    <a:bodyPr/>
                    <a:lstStyle/>
                    <a:p>
                      <a:r>
                        <a:rPr lang="ro-RO" sz="900" dirty="0"/>
                        <a:t>Grade</a:t>
                      </a:r>
                    </a:p>
                  </a:txBody>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P≤</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ea typeface="Times New Roman" panose="02020603050405020304" pitchFamily="18" charset="0"/>
                        </a:rPr>
                        <a:t>N</a:t>
                      </a:r>
                      <a:r>
                        <a:rPr lang="en-US" sz="900" b="1" dirty="0">
                          <a:effectLst/>
                        </a:rPr>
                        <a:t>≤</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solidFill>
                            <a:schemeClr val="tx1"/>
                          </a:solidFill>
                          <a:effectLst/>
                          <a:latin typeface="+mn-lt"/>
                          <a:ea typeface="Times New Roman" panose="02020603050405020304" pitchFamily="18" charset="0"/>
                        </a:rPr>
                        <a:t>Cu</a:t>
                      </a:r>
                      <a:r>
                        <a:rPr lang="en-US" sz="900" b="1" dirty="0">
                          <a:effectLst/>
                        </a:rPr>
                        <a:t>≤</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320690">
                <a:tc>
                  <a:txBody>
                    <a:bodyPr/>
                    <a:lstStyle/>
                    <a:p>
                      <a:r>
                        <a:rPr lang="ro-RO" sz="900" dirty="0" err="1"/>
                        <a:t>Pipes</a:t>
                      </a:r>
                      <a:r>
                        <a:rPr lang="ro-RO" sz="900" dirty="0"/>
                        <a:t>: SA210GrA1</a:t>
                      </a:r>
                    </a:p>
                  </a:txBody>
                  <a:tcPr/>
                </a:tc>
                <a:tc>
                  <a:txBody>
                    <a:bodyPr/>
                    <a:lstStyle/>
                    <a:p>
                      <a:pPr algn="just">
                        <a:lnSpc>
                          <a:spcPct val="100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900" dirty="0">
                          <a:effectLst/>
                        </a:rPr>
                        <a:t>0,27</a:t>
                      </a:r>
                      <a:endParaRPr lang="ro-RO" sz="9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nSpc>
                          <a:spcPct val="100000"/>
                        </a:lnSpc>
                      </a:pPr>
                      <a:r>
                        <a:rPr lang="en-US" sz="900" dirty="0">
                          <a:effectLst/>
                        </a:rPr>
                        <a:t>0,10</a:t>
                      </a:r>
                      <a:endParaRPr lang="ro-RO" sz="900" dirty="0"/>
                    </a:p>
                  </a:txBody>
                  <a:tcPr marL="68580" marR="68580" marT="0" marB="0" anchor="ctr"/>
                </a:tc>
                <a:tc>
                  <a:txBody>
                    <a:bodyPr/>
                    <a:lstStyle/>
                    <a:p>
                      <a:pPr algn="just">
                        <a:lnSpc>
                          <a:spcPct val="100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900" dirty="0">
                          <a:effectLst/>
                        </a:rPr>
                        <a:t>0,93</a:t>
                      </a:r>
                      <a:endParaRPr lang="ro-RO" sz="9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nSpc>
                          <a:spcPct val="100000"/>
                        </a:lnSpc>
                      </a:pPr>
                      <a:r>
                        <a:rPr lang="en-US" sz="900" dirty="0">
                          <a:effectLst/>
                        </a:rPr>
                        <a:t>0,048</a:t>
                      </a:r>
                      <a:endParaRPr lang="ro-RO" sz="900" dirty="0"/>
                    </a:p>
                  </a:txBody>
                  <a:tcPr marL="68580" marR="68580" marT="0" marB="0" anchor="ctr"/>
                </a:tc>
                <a:tc>
                  <a:txBody>
                    <a:bodyPr/>
                    <a:lstStyle/>
                    <a:p>
                      <a:pPr>
                        <a:lnSpc>
                          <a:spcPct val="100000"/>
                        </a:lnSpc>
                      </a:pPr>
                      <a:r>
                        <a:rPr lang="en-US" sz="900" dirty="0">
                          <a:effectLst/>
                        </a:rPr>
                        <a:t>0,058</a:t>
                      </a:r>
                      <a:endParaRPr lang="ro-RO" sz="900" dirty="0"/>
                    </a:p>
                  </a:txBody>
                  <a:tcPr marL="68580" marR="68580" marT="0" marB="0" anchor="ctr"/>
                </a:tc>
                <a:tc>
                  <a:txBody>
                    <a:bodyPr/>
                    <a:lstStyle/>
                    <a:p>
                      <a:pPr marR="18415" algn="ctr">
                        <a:lnSpc>
                          <a:spcPct val="108000"/>
                        </a:lnSpc>
                        <a:spcAft>
                          <a:spcPts val="0"/>
                        </a:spcAft>
                      </a:pPr>
                      <a:endParaRPr lang="ro-RO" sz="900" dirty="0">
                        <a:effectLst/>
                        <a:latin typeface="+mn-lt"/>
                        <a:ea typeface="Times New Roman" panose="02020603050405020304" pitchFamily="18" charset="0"/>
                      </a:endParaRPr>
                    </a:p>
                  </a:txBody>
                  <a:tcPr marL="0" marR="0" marT="0" marB="0"/>
                </a:tc>
                <a:tc>
                  <a:txBody>
                    <a:bodyPr/>
                    <a:lstStyle/>
                    <a:p>
                      <a:pPr marR="18415" algn="ctr">
                        <a:lnSpc>
                          <a:spcPct val="108000"/>
                        </a:lnSpc>
                        <a:spcAft>
                          <a:spcPts val="0"/>
                        </a:spcAft>
                      </a:pPr>
                      <a:endParaRPr lang="ro-RO" sz="900" dirty="0">
                        <a:effectLst/>
                        <a:latin typeface="+mn-lt"/>
                        <a:ea typeface="Times New Roman" panose="02020603050405020304" pitchFamily="18" charset="0"/>
                      </a:endParaRPr>
                    </a:p>
                  </a:txBody>
                  <a:tcPr marL="0" marR="0" marT="0" marB="0"/>
                </a:tc>
                <a:extLst>
                  <a:ext uri="{0D108BD9-81ED-4DB2-BD59-A6C34878D82A}">
                    <a16:rowId xmlns:a16="http://schemas.microsoft.com/office/drawing/2014/main" val="3485478481"/>
                  </a:ext>
                </a:extLst>
              </a:tr>
              <a:tr h="310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dirty="0" err="1"/>
                        <a:t>Plates</a:t>
                      </a:r>
                      <a:r>
                        <a:rPr lang="ro-RO" sz="900" dirty="0"/>
                        <a:t>: S275JR</a:t>
                      </a:r>
                    </a:p>
                  </a:txBody>
                  <a:tcPr/>
                </a:tc>
                <a:tc>
                  <a:txBody>
                    <a:bodyPr/>
                    <a:lstStyle/>
                    <a:p>
                      <a:pPr algn="just">
                        <a:lnSpc>
                          <a:spcPct val="100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900" dirty="0">
                          <a:effectLst/>
                        </a:rPr>
                        <a:t>0,21</a:t>
                      </a:r>
                      <a:endParaRPr lang="ro-RO" sz="9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lnSpc>
                          <a:spcPct val="100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900" dirty="0">
                          <a:effectLst/>
                        </a:rPr>
                        <a:t>      -</a:t>
                      </a:r>
                      <a:endParaRPr lang="ro-RO" sz="9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lnSpc>
                          <a:spcPct val="100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900" dirty="0">
                          <a:effectLst/>
                        </a:rPr>
                        <a:t>1,5</a:t>
                      </a:r>
                      <a:endParaRPr lang="ro-RO" sz="9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lnSpc>
                          <a:spcPct val="100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900" dirty="0">
                          <a:effectLst/>
                        </a:rPr>
                        <a:t>0,035</a:t>
                      </a:r>
                      <a:endParaRPr lang="ro-RO" sz="9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lnSpc>
                          <a:spcPct val="100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900" dirty="0">
                          <a:effectLst/>
                        </a:rPr>
                        <a:t>0,035</a:t>
                      </a:r>
                      <a:endParaRPr lang="ro-RO" sz="9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lnSpc>
                          <a:spcPct val="100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900" dirty="0">
                          <a:effectLst/>
                        </a:rPr>
                        <a:t>0,012</a:t>
                      </a:r>
                      <a:endParaRPr lang="ro-RO" sz="9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nSpc>
                          <a:spcPct val="100000"/>
                        </a:lnSpc>
                      </a:pPr>
                      <a:r>
                        <a:rPr lang="en-US" sz="900" dirty="0">
                          <a:effectLst/>
                        </a:rPr>
                        <a:t>0,40</a:t>
                      </a:r>
                      <a:endParaRPr lang="ro-RO" sz="900" dirty="0"/>
                    </a:p>
                  </a:txBody>
                  <a:tcPr marL="68580" marR="68580" marT="0" marB="0" anchor="ctr"/>
                </a:tc>
                <a:extLst>
                  <a:ext uri="{0D108BD9-81ED-4DB2-BD59-A6C34878D82A}">
                    <a16:rowId xmlns:a16="http://schemas.microsoft.com/office/drawing/2014/main" val="238286026"/>
                  </a:ext>
                </a:extLst>
              </a:tr>
            </a:tbl>
          </a:graphicData>
        </a:graphic>
      </p:graphicFrame>
      <p:pic>
        <p:nvPicPr>
          <p:cNvPr id="18" name="Picture 12" descr="IMG_5053">
            <a:extLst>
              <a:ext uri="{FF2B5EF4-FFF2-40B4-BE49-F238E27FC236}">
                <a16:creationId xmlns:a16="http://schemas.microsoft.com/office/drawing/2014/main" id="{6865840A-3420-4422-B344-858DD2075EB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65" b="9484"/>
          <a:stretch/>
        </p:blipFill>
        <p:spPr bwMode="auto">
          <a:xfrm>
            <a:off x="6216628" y="4724400"/>
            <a:ext cx="2740692" cy="208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ine 19">
            <a:extLst>
              <a:ext uri="{FF2B5EF4-FFF2-40B4-BE49-F238E27FC236}">
                <a16:creationId xmlns:a16="http://schemas.microsoft.com/office/drawing/2014/main" id="{5804510D-6694-4AB9-836B-72ACCBF1D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082" y="2777886"/>
            <a:ext cx="2752094" cy="1914873"/>
          </a:xfrm>
          <a:prstGeom prst="rect">
            <a:avLst/>
          </a:prstGeom>
        </p:spPr>
      </p:pic>
      <p:pic>
        <p:nvPicPr>
          <p:cNvPr id="22" name="Imagine 21">
            <a:extLst>
              <a:ext uri="{FF2B5EF4-FFF2-40B4-BE49-F238E27FC236}">
                <a16:creationId xmlns:a16="http://schemas.microsoft.com/office/drawing/2014/main" id="{3B4C03A0-9FA5-480A-B925-73DFFFFBA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4082" y="745937"/>
            <a:ext cx="2667495" cy="2000621"/>
          </a:xfrm>
          <a:prstGeom prst="rect">
            <a:avLst/>
          </a:prstGeom>
        </p:spPr>
      </p:pic>
    </p:spTree>
    <p:extLst>
      <p:ext uri="{BB962C8B-B14F-4D97-AF65-F5344CB8AC3E}">
        <p14:creationId xmlns:p14="http://schemas.microsoft.com/office/powerpoint/2010/main" val="189511310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3459621" cy="4062651"/>
          </a:xfrm>
          <a:prstGeom prst="rect">
            <a:avLst/>
          </a:prstGeom>
          <a:noFill/>
        </p:spPr>
        <p:txBody>
          <a:bodyPr wrap="square" rtlCol="0">
            <a:spAutoFit/>
          </a:bodyPr>
          <a:lstStyle/>
          <a:p>
            <a:r>
              <a:rPr lang="en-US" sz="1200" b="1" dirty="0">
                <a:solidFill>
                  <a:srgbClr val="363346"/>
                </a:solidFill>
                <a:latin typeface="Dosis" panose="02010503020202060003" pitchFamily="2" charset="0"/>
              </a:rPr>
              <a:t>BOARD OF BARGE -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The board of a barge is component of a ship having fillet and butt joints. The fillet welds are used to create the shape of the board and the stiffening of the board. The butt welds are dedicated to create large surface as the walls membranes.</a:t>
            </a:r>
          </a:p>
          <a:p>
            <a:pPr algn="just"/>
            <a:r>
              <a:rPr lang="en-US" sz="1200" dirty="0">
                <a:solidFill>
                  <a:srgbClr val="828282"/>
                </a:solidFill>
                <a:latin typeface="Calibri" panose="020F0502020204030204" pitchFamily="34" charset="0"/>
              </a:rPr>
              <a:t>According to the figure, all the welds (the bulb stiffeners with the interior/exterior board, the bulb stiffeners with the gussets, the superior gusset with the deck, the inferior gusset with the bilge, the transverse stiffener with the bulb stiffeners, the interior wall with the bilge) from the section are fillet weld. The joint between the bilge and the exterior board is butt weld. Due to that it were considered for analysis:</a:t>
            </a:r>
          </a:p>
          <a:p>
            <a:pPr marL="228600" indent="-228600" algn="just">
              <a:buAutoNum type="arabicPeriod"/>
            </a:pPr>
            <a:r>
              <a:rPr lang="en-US" sz="1200" dirty="0">
                <a:solidFill>
                  <a:srgbClr val="828282"/>
                </a:solidFill>
                <a:latin typeface="Calibri" panose="020F0502020204030204" pitchFamily="34" charset="0"/>
              </a:rPr>
              <a:t>Weld of board (interior or exterior) to bulb stiffeners</a:t>
            </a:r>
          </a:p>
          <a:p>
            <a:pPr marL="228600" indent="-228600" algn="just">
              <a:buAutoNum type="arabicPeriod"/>
            </a:pPr>
            <a:r>
              <a:rPr lang="en-US" sz="1200" dirty="0">
                <a:solidFill>
                  <a:srgbClr val="828282"/>
                </a:solidFill>
                <a:latin typeface="Calibri" panose="020F0502020204030204" pitchFamily="34" charset="0"/>
              </a:rPr>
              <a:t>Weld of exterior board to bilge.</a:t>
            </a:r>
          </a:p>
          <a:p>
            <a:pPr algn="just"/>
            <a:r>
              <a:rPr lang="en-US" sz="1200" dirty="0">
                <a:solidFill>
                  <a:srgbClr val="828282"/>
                </a:solidFill>
                <a:latin typeface="Calibri" panose="020F0502020204030204" pitchFamily="34" charset="0"/>
              </a:rPr>
              <a:t>Materials: A 32</a:t>
            </a:r>
            <a:endParaRPr lang="en-US" sz="1200" dirty="0">
              <a:solidFill>
                <a:srgbClr val="363346"/>
              </a:solidFill>
              <a:latin typeface="Dosis" panose="02010503020202060003" pitchFamily="2" charset="0"/>
            </a:endParaRPr>
          </a:p>
          <a:p>
            <a:endParaRPr lang="en-US" dirty="0">
              <a:solidFill>
                <a:srgbClr val="363346"/>
              </a:solidFill>
              <a:latin typeface="Dosis" panose="02010503020202060003" pitchFamily="2" charset="0"/>
            </a:endParaRPr>
          </a:p>
        </p:txBody>
      </p:sp>
      <p:pic>
        <p:nvPicPr>
          <p:cNvPr id="9" name="Picture 21" descr="bord">
            <a:extLst>
              <a:ext uri="{FF2B5EF4-FFF2-40B4-BE49-F238E27FC236}">
                <a16:creationId xmlns:a16="http://schemas.microsoft.com/office/drawing/2014/main" id="{710C98AE-821E-4B2D-A2D3-B59CEEA9421F}"/>
              </a:ext>
            </a:extLst>
          </p:cNvPr>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4932219" y="719400"/>
            <a:ext cx="2913865" cy="56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tăText 1">
            <a:extLst>
              <a:ext uri="{FF2B5EF4-FFF2-40B4-BE49-F238E27FC236}">
                <a16:creationId xmlns:a16="http://schemas.microsoft.com/office/drawing/2014/main" id="{0249044E-447A-4695-B730-BE192940CB30}"/>
              </a:ext>
            </a:extLst>
          </p:cNvPr>
          <p:cNvSpPr txBox="1"/>
          <p:nvPr/>
        </p:nvSpPr>
        <p:spPr>
          <a:xfrm>
            <a:off x="8017163" y="1120815"/>
            <a:ext cx="1079013" cy="4524315"/>
          </a:xfrm>
          <a:prstGeom prst="rect">
            <a:avLst/>
          </a:prstGeom>
          <a:noFill/>
        </p:spPr>
        <p:txBody>
          <a:bodyPr wrap="none" rtlCol="0">
            <a:spAutoFit/>
          </a:bodyPr>
          <a:lstStyle/>
          <a:p>
            <a:r>
              <a:rPr lang="en-US" sz="1200" dirty="0">
                <a:solidFill>
                  <a:srgbClr val="D01F58"/>
                </a:solidFill>
              </a:rPr>
              <a:t>Deck</a:t>
            </a:r>
          </a:p>
          <a:p>
            <a:endParaRPr lang="en-US" sz="1200" dirty="0">
              <a:solidFill>
                <a:srgbClr val="D01F58"/>
              </a:solidFill>
            </a:endParaRPr>
          </a:p>
          <a:p>
            <a:r>
              <a:rPr lang="en-US" sz="1200" dirty="0">
                <a:solidFill>
                  <a:srgbClr val="D01F58"/>
                </a:solidFill>
              </a:rPr>
              <a:t>Gusset</a:t>
            </a:r>
          </a:p>
          <a:p>
            <a:endParaRPr lang="en-US" sz="1200" dirty="0">
              <a:solidFill>
                <a:srgbClr val="D01F58"/>
              </a:solidFill>
            </a:endParaRPr>
          </a:p>
          <a:p>
            <a:endParaRPr lang="en-US" sz="1200" dirty="0">
              <a:solidFill>
                <a:srgbClr val="D01F58"/>
              </a:solidFill>
            </a:endParaRPr>
          </a:p>
          <a:p>
            <a:endParaRPr lang="en-US" sz="1200" dirty="0">
              <a:solidFill>
                <a:srgbClr val="D01F58"/>
              </a:solidFill>
            </a:endParaRPr>
          </a:p>
          <a:p>
            <a:r>
              <a:rPr lang="en-US" sz="1200" dirty="0">
                <a:solidFill>
                  <a:srgbClr val="D01F58"/>
                </a:solidFill>
              </a:rPr>
              <a:t>Interior board</a:t>
            </a:r>
          </a:p>
          <a:p>
            <a:endParaRPr lang="en-US" sz="1200" dirty="0">
              <a:solidFill>
                <a:srgbClr val="D01F58"/>
              </a:solidFill>
            </a:endParaRPr>
          </a:p>
          <a:p>
            <a:r>
              <a:rPr lang="en-US" sz="1200" dirty="0">
                <a:solidFill>
                  <a:srgbClr val="D01F58"/>
                </a:solidFill>
              </a:rPr>
              <a:t>Exterior board</a:t>
            </a:r>
          </a:p>
          <a:p>
            <a:endParaRPr lang="en-US" sz="1200" dirty="0">
              <a:solidFill>
                <a:srgbClr val="D01F58"/>
              </a:solidFill>
            </a:endParaRPr>
          </a:p>
          <a:p>
            <a:r>
              <a:rPr lang="en-US" sz="1200" dirty="0">
                <a:solidFill>
                  <a:srgbClr val="D01F58"/>
                </a:solidFill>
              </a:rPr>
              <a:t>Transverse</a:t>
            </a:r>
          </a:p>
          <a:p>
            <a:endParaRPr lang="en-US" sz="1200" dirty="0">
              <a:solidFill>
                <a:srgbClr val="D01F58"/>
              </a:solidFill>
            </a:endParaRPr>
          </a:p>
          <a:p>
            <a:r>
              <a:rPr lang="en-US" sz="1200" dirty="0">
                <a:solidFill>
                  <a:srgbClr val="D01F58"/>
                </a:solidFill>
              </a:rPr>
              <a:t>Bulb stiffeners</a:t>
            </a:r>
          </a:p>
          <a:p>
            <a:endParaRPr lang="en-US" sz="1200" dirty="0">
              <a:solidFill>
                <a:srgbClr val="D01F58"/>
              </a:solidFill>
            </a:endParaRPr>
          </a:p>
          <a:p>
            <a:endParaRPr lang="en-US" sz="1200" dirty="0">
              <a:solidFill>
                <a:srgbClr val="D01F58"/>
              </a:solidFill>
            </a:endParaRPr>
          </a:p>
          <a:p>
            <a:endParaRPr lang="en-US" sz="1200" dirty="0">
              <a:solidFill>
                <a:srgbClr val="D01F58"/>
              </a:solidFill>
            </a:endParaRPr>
          </a:p>
          <a:p>
            <a:endParaRPr lang="en-US" sz="1200" dirty="0">
              <a:solidFill>
                <a:srgbClr val="D01F58"/>
              </a:solidFill>
            </a:endParaRPr>
          </a:p>
          <a:p>
            <a:endParaRPr lang="en-US" sz="1200" dirty="0">
              <a:solidFill>
                <a:srgbClr val="D01F58"/>
              </a:solidFill>
            </a:endParaRPr>
          </a:p>
          <a:p>
            <a:endParaRPr lang="en-US" sz="1200" dirty="0">
              <a:solidFill>
                <a:srgbClr val="D01F58"/>
              </a:solidFill>
            </a:endParaRPr>
          </a:p>
          <a:p>
            <a:endParaRPr lang="en-US" sz="1200" dirty="0">
              <a:solidFill>
                <a:srgbClr val="D01F58"/>
              </a:solidFill>
            </a:endParaRPr>
          </a:p>
          <a:p>
            <a:endParaRPr lang="en-US" sz="1200" dirty="0">
              <a:solidFill>
                <a:srgbClr val="D01F58"/>
              </a:solidFill>
            </a:endParaRPr>
          </a:p>
          <a:p>
            <a:r>
              <a:rPr lang="en-US" sz="1200" dirty="0">
                <a:solidFill>
                  <a:srgbClr val="D01F58"/>
                </a:solidFill>
              </a:rPr>
              <a:t>Gusset</a:t>
            </a:r>
          </a:p>
          <a:p>
            <a:endParaRPr lang="en-US" sz="1200" dirty="0">
              <a:solidFill>
                <a:srgbClr val="D01F58"/>
              </a:solidFill>
            </a:endParaRPr>
          </a:p>
          <a:p>
            <a:r>
              <a:rPr lang="en-US" sz="1200" dirty="0">
                <a:solidFill>
                  <a:srgbClr val="D01F58"/>
                </a:solidFill>
              </a:rPr>
              <a:t>Bilge</a:t>
            </a:r>
            <a:endParaRPr lang="ro-RO" sz="1200" dirty="0">
              <a:solidFill>
                <a:srgbClr val="D01F58"/>
              </a:solidFill>
            </a:endParaRPr>
          </a:p>
        </p:txBody>
      </p:sp>
      <p:cxnSp>
        <p:nvCxnSpPr>
          <p:cNvPr id="5" name="Conector drept cu săgeată 4">
            <a:extLst>
              <a:ext uri="{FF2B5EF4-FFF2-40B4-BE49-F238E27FC236}">
                <a16:creationId xmlns:a16="http://schemas.microsoft.com/office/drawing/2014/main" id="{940E7A1B-A981-450B-9E94-9152B65AEE79}"/>
              </a:ext>
            </a:extLst>
          </p:cNvPr>
          <p:cNvCxnSpPr/>
          <p:nvPr/>
        </p:nvCxnSpPr>
        <p:spPr>
          <a:xfrm flipH="1">
            <a:off x="6483926" y="1237673"/>
            <a:ext cx="1533237" cy="267854"/>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drept cu săgeată 9">
            <a:extLst>
              <a:ext uri="{FF2B5EF4-FFF2-40B4-BE49-F238E27FC236}">
                <a16:creationId xmlns:a16="http://schemas.microsoft.com/office/drawing/2014/main" id="{653C1BE0-FA17-406D-A0A8-117A68DE41BE}"/>
              </a:ext>
            </a:extLst>
          </p:cNvPr>
          <p:cNvCxnSpPr>
            <a:cxnSpLocks/>
          </p:cNvCxnSpPr>
          <p:nvPr/>
        </p:nvCxnSpPr>
        <p:spPr>
          <a:xfrm flipH="1">
            <a:off x="6389152" y="1640642"/>
            <a:ext cx="1628010" cy="190928"/>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drept cu săgeată 11">
            <a:extLst>
              <a:ext uri="{FF2B5EF4-FFF2-40B4-BE49-F238E27FC236}">
                <a16:creationId xmlns:a16="http://schemas.microsoft.com/office/drawing/2014/main" id="{69810DAA-E23A-4E38-8FDD-D85BB962CCB3}"/>
              </a:ext>
            </a:extLst>
          </p:cNvPr>
          <p:cNvCxnSpPr>
            <a:cxnSpLocks/>
          </p:cNvCxnSpPr>
          <p:nvPr/>
        </p:nvCxnSpPr>
        <p:spPr>
          <a:xfrm flipH="1">
            <a:off x="5846617" y="2348541"/>
            <a:ext cx="2170547" cy="392251"/>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drept cu săgeată 14">
            <a:extLst>
              <a:ext uri="{FF2B5EF4-FFF2-40B4-BE49-F238E27FC236}">
                <a16:creationId xmlns:a16="http://schemas.microsoft.com/office/drawing/2014/main" id="{ACB504D9-4088-47B1-8366-0987FCEFCA99}"/>
              </a:ext>
            </a:extLst>
          </p:cNvPr>
          <p:cNvCxnSpPr>
            <a:cxnSpLocks/>
          </p:cNvCxnSpPr>
          <p:nvPr/>
        </p:nvCxnSpPr>
        <p:spPr>
          <a:xfrm flipH="1">
            <a:off x="6724072" y="2722169"/>
            <a:ext cx="1293089" cy="344304"/>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drept cu săgeată 17">
            <a:extLst>
              <a:ext uri="{FF2B5EF4-FFF2-40B4-BE49-F238E27FC236}">
                <a16:creationId xmlns:a16="http://schemas.microsoft.com/office/drawing/2014/main" id="{27E80100-6810-4F72-AF86-4B2C1616C2C5}"/>
              </a:ext>
            </a:extLst>
          </p:cNvPr>
          <p:cNvCxnSpPr>
            <a:cxnSpLocks/>
          </p:cNvCxnSpPr>
          <p:nvPr/>
        </p:nvCxnSpPr>
        <p:spPr>
          <a:xfrm flipH="1">
            <a:off x="6724072" y="3460223"/>
            <a:ext cx="1293089" cy="420175"/>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drept cu săgeată 19">
            <a:extLst>
              <a:ext uri="{FF2B5EF4-FFF2-40B4-BE49-F238E27FC236}">
                <a16:creationId xmlns:a16="http://schemas.microsoft.com/office/drawing/2014/main" id="{1EEA31DF-EC9C-4636-8954-D2BE4E9FFE98}"/>
              </a:ext>
            </a:extLst>
          </p:cNvPr>
          <p:cNvCxnSpPr>
            <a:cxnSpLocks/>
          </p:cNvCxnSpPr>
          <p:nvPr/>
        </p:nvCxnSpPr>
        <p:spPr>
          <a:xfrm flipH="1">
            <a:off x="6567054" y="5110741"/>
            <a:ext cx="1474611" cy="0"/>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drept cu săgeată 21">
            <a:extLst>
              <a:ext uri="{FF2B5EF4-FFF2-40B4-BE49-F238E27FC236}">
                <a16:creationId xmlns:a16="http://schemas.microsoft.com/office/drawing/2014/main" id="{A827C0A2-F910-4408-A223-176FFA937740}"/>
              </a:ext>
            </a:extLst>
          </p:cNvPr>
          <p:cNvCxnSpPr>
            <a:cxnSpLocks/>
          </p:cNvCxnSpPr>
          <p:nvPr/>
        </p:nvCxnSpPr>
        <p:spPr>
          <a:xfrm flipH="1">
            <a:off x="6931890" y="5447355"/>
            <a:ext cx="1109776" cy="48098"/>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sp>
        <p:nvSpPr>
          <p:cNvPr id="24" name="Round Same Side Corner Rectangle 5">
            <a:hlinkClick r:id="rId4"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25" name="Round Same Side Corner Rectangle 6">
            <a:hlinkClick r:id="rId5" action="ppaction://hlinksldjump"/>
            <a:extLst>
              <a:ext uri="{FF2B5EF4-FFF2-40B4-BE49-F238E27FC236}">
                <a16:creationId xmlns:a16="http://schemas.microsoft.com/office/drawing/2014/main" id="{8BA78090-E68B-430B-861D-951AD1EE1C44}"/>
              </a:ext>
            </a:extLst>
          </p:cNvPr>
          <p:cNvSpPr/>
          <p:nvPr/>
        </p:nvSpPr>
        <p:spPr>
          <a:xfrm>
            <a:off x="7459776" y="6460435"/>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INDUSTRY</a:t>
            </a:r>
          </a:p>
        </p:txBody>
      </p:sp>
      <p:cxnSp>
        <p:nvCxnSpPr>
          <p:cNvPr id="27" name="Conector drept cu săgeată 26">
            <a:extLst>
              <a:ext uri="{FF2B5EF4-FFF2-40B4-BE49-F238E27FC236}">
                <a16:creationId xmlns:a16="http://schemas.microsoft.com/office/drawing/2014/main" id="{0FA95DE0-C266-4B1B-82B8-9810B5350BE2}"/>
              </a:ext>
            </a:extLst>
          </p:cNvPr>
          <p:cNvCxnSpPr>
            <a:cxnSpLocks/>
          </p:cNvCxnSpPr>
          <p:nvPr/>
        </p:nvCxnSpPr>
        <p:spPr>
          <a:xfrm flipH="1">
            <a:off x="6389151" y="3095797"/>
            <a:ext cx="1652515" cy="364426"/>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sp>
        <p:nvSpPr>
          <p:cNvPr id="4" name="CasetăText 3">
            <a:extLst>
              <a:ext uri="{FF2B5EF4-FFF2-40B4-BE49-F238E27FC236}">
                <a16:creationId xmlns:a16="http://schemas.microsoft.com/office/drawing/2014/main" id="{19D01E58-32B2-48DF-B240-CC3CB3B6A122}"/>
              </a:ext>
            </a:extLst>
          </p:cNvPr>
          <p:cNvSpPr txBox="1"/>
          <p:nvPr/>
        </p:nvSpPr>
        <p:spPr>
          <a:xfrm>
            <a:off x="7982665" y="4425205"/>
            <a:ext cx="1148007" cy="461665"/>
          </a:xfrm>
          <a:prstGeom prst="rect">
            <a:avLst/>
          </a:prstGeom>
          <a:noFill/>
        </p:spPr>
        <p:txBody>
          <a:bodyPr wrap="none" rtlCol="0">
            <a:spAutoFit/>
          </a:bodyPr>
          <a:lstStyle/>
          <a:p>
            <a:r>
              <a:rPr lang="ro-RO" sz="1200" dirty="0" err="1">
                <a:solidFill>
                  <a:srgbClr val="D01F58"/>
                </a:solidFill>
              </a:rPr>
              <a:t>Weld</a:t>
            </a:r>
            <a:r>
              <a:rPr lang="ro-RO" sz="1200" dirty="0">
                <a:solidFill>
                  <a:srgbClr val="D01F58"/>
                </a:solidFill>
              </a:rPr>
              <a:t> 2</a:t>
            </a:r>
          </a:p>
          <a:p>
            <a:r>
              <a:rPr lang="ro-RO" sz="1200" dirty="0">
                <a:solidFill>
                  <a:srgbClr val="D01F58"/>
                </a:solidFill>
              </a:rPr>
              <a:t>(Board </a:t>
            </a:r>
            <a:r>
              <a:rPr lang="ro-RO" sz="1200" dirty="0" err="1">
                <a:solidFill>
                  <a:srgbClr val="D01F58"/>
                </a:solidFill>
              </a:rPr>
              <a:t>to</a:t>
            </a:r>
            <a:r>
              <a:rPr lang="ro-RO" sz="1200" dirty="0">
                <a:solidFill>
                  <a:srgbClr val="D01F58"/>
                </a:solidFill>
              </a:rPr>
              <a:t> </a:t>
            </a:r>
            <a:r>
              <a:rPr lang="ro-RO" sz="1200" dirty="0" err="1">
                <a:solidFill>
                  <a:srgbClr val="D01F58"/>
                </a:solidFill>
              </a:rPr>
              <a:t>bilge</a:t>
            </a:r>
            <a:r>
              <a:rPr lang="ro-RO" sz="1200" dirty="0">
                <a:solidFill>
                  <a:srgbClr val="D01F58"/>
                </a:solidFill>
              </a:rPr>
              <a:t>)</a:t>
            </a:r>
            <a:endParaRPr lang="ro-RO" sz="1600" dirty="0">
              <a:solidFill>
                <a:srgbClr val="D01F58"/>
              </a:solidFill>
            </a:endParaRPr>
          </a:p>
        </p:txBody>
      </p:sp>
      <p:cxnSp>
        <p:nvCxnSpPr>
          <p:cNvPr id="17" name="Conector drept cu săgeată 16">
            <a:extLst>
              <a:ext uri="{FF2B5EF4-FFF2-40B4-BE49-F238E27FC236}">
                <a16:creationId xmlns:a16="http://schemas.microsoft.com/office/drawing/2014/main" id="{D185CA18-8629-4C80-B37E-570A0D6D8252}"/>
              </a:ext>
            </a:extLst>
          </p:cNvPr>
          <p:cNvCxnSpPr>
            <a:cxnSpLocks/>
          </p:cNvCxnSpPr>
          <p:nvPr/>
        </p:nvCxnSpPr>
        <p:spPr>
          <a:xfrm flipH="1">
            <a:off x="6931890" y="4581151"/>
            <a:ext cx="1109776" cy="341369"/>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sp>
        <p:nvSpPr>
          <p:cNvPr id="21" name="CasetăText 20">
            <a:extLst>
              <a:ext uri="{FF2B5EF4-FFF2-40B4-BE49-F238E27FC236}">
                <a16:creationId xmlns:a16="http://schemas.microsoft.com/office/drawing/2014/main" id="{68151D3E-F5E6-409C-AF3F-53A555C76363}"/>
              </a:ext>
            </a:extLst>
          </p:cNvPr>
          <p:cNvSpPr txBox="1"/>
          <p:nvPr/>
        </p:nvSpPr>
        <p:spPr>
          <a:xfrm>
            <a:off x="7982664" y="3974683"/>
            <a:ext cx="1125244" cy="461665"/>
          </a:xfrm>
          <a:prstGeom prst="rect">
            <a:avLst/>
          </a:prstGeom>
          <a:noFill/>
        </p:spPr>
        <p:txBody>
          <a:bodyPr wrap="none" rtlCol="0">
            <a:spAutoFit/>
          </a:bodyPr>
          <a:lstStyle/>
          <a:p>
            <a:r>
              <a:rPr lang="ro-RO" sz="1200" dirty="0" err="1">
                <a:solidFill>
                  <a:srgbClr val="D01F58"/>
                </a:solidFill>
              </a:rPr>
              <a:t>Weld</a:t>
            </a:r>
            <a:r>
              <a:rPr lang="ro-RO" sz="1200" dirty="0">
                <a:solidFill>
                  <a:srgbClr val="D01F58"/>
                </a:solidFill>
              </a:rPr>
              <a:t> 1</a:t>
            </a:r>
          </a:p>
          <a:p>
            <a:r>
              <a:rPr lang="ro-RO" sz="1200" dirty="0">
                <a:solidFill>
                  <a:srgbClr val="D01F58"/>
                </a:solidFill>
              </a:rPr>
              <a:t>(Board </a:t>
            </a:r>
            <a:r>
              <a:rPr lang="ro-RO" sz="1200" dirty="0" err="1">
                <a:solidFill>
                  <a:srgbClr val="D01F58"/>
                </a:solidFill>
              </a:rPr>
              <a:t>to</a:t>
            </a:r>
            <a:r>
              <a:rPr lang="ro-RO" sz="1200" dirty="0">
                <a:solidFill>
                  <a:srgbClr val="D01F58"/>
                </a:solidFill>
              </a:rPr>
              <a:t> bulb)</a:t>
            </a:r>
            <a:endParaRPr lang="ro-RO" sz="1600" dirty="0">
              <a:solidFill>
                <a:srgbClr val="D01F58"/>
              </a:solidFill>
            </a:endParaRPr>
          </a:p>
        </p:txBody>
      </p:sp>
      <p:cxnSp>
        <p:nvCxnSpPr>
          <p:cNvPr id="23" name="Conector drept cu săgeată 22">
            <a:extLst>
              <a:ext uri="{FF2B5EF4-FFF2-40B4-BE49-F238E27FC236}">
                <a16:creationId xmlns:a16="http://schemas.microsoft.com/office/drawing/2014/main" id="{FE489D71-8B7D-4081-8917-F6F6793FE438}"/>
              </a:ext>
            </a:extLst>
          </p:cNvPr>
          <p:cNvCxnSpPr>
            <a:cxnSpLocks/>
            <a:stCxn id="21" idx="1"/>
          </p:cNvCxnSpPr>
          <p:nvPr/>
        </p:nvCxnSpPr>
        <p:spPr>
          <a:xfrm flipH="1">
            <a:off x="5932400" y="4205516"/>
            <a:ext cx="2050264" cy="238188"/>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Tabel 25">
            <a:extLst>
              <a:ext uri="{FF2B5EF4-FFF2-40B4-BE49-F238E27FC236}">
                <a16:creationId xmlns:a16="http://schemas.microsoft.com/office/drawing/2014/main" id="{2310D920-C0C7-4A5E-B895-6A086E69670F}"/>
              </a:ext>
            </a:extLst>
          </p:cNvPr>
          <p:cNvGraphicFramePr>
            <a:graphicFrameLocks noGrp="1"/>
          </p:cNvGraphicFramePr>
          <p:nvPr>
            <p:extLst>
              <p:ext uri="{D42A27DB-BD31-4B8C-83A1-F6EECF244321}">
                <p14:modId xmlns:p14="http://schemas.microsoft.com/office/powerpoint/2010/main" val="2969265741"/>
              </p:ext>
            </p:extLst>
          </p:nvPr>
        </p:nvGraphicFramePr>
        <p:xfrm>
          <a:off x="1003852" y="4847180"/>
          <a:ext cx="3791785" cy="822960"/>
        </p:xfrm>
        <a:graphic>
          <a:graphicData uri="http://schemas.openxmlformats.org/drawingml/2006/table">
            <a:tbl>
              <a:tblPr firstRow="1" firstCol="1" lastRow="1" lastCol="1" bandRow="1" bandCol="1">
                <a:tableStyleId>{5A111915-BE36-4E01-A7E5-04B1672EAD32}</a:tableStyleId>
              </a:tblPr>
              <a:tblGrid>
                <a:gridCol w="501437">
                  <a:extLst>
                    <a:ext uri="{9D8B030D-6E8A-4147-A177-3AD203B41FA5}">
                      <a16:colId xmlns:a16="http://schemas.microsoft.com/office/drawing/2014/main" val="979742867"/>
                    </a:ext>
                  </a:extLst>
                </a:gridCol>
                <a:gridCol w="389322">
                  <a:extLst>
                    <a:ext uri="{9D8B030D-6E8A-4147-A177-3AD203B41FA5}">
                      <a16:colId xmlns:a16="http://schemas.microsoft.com/office/drawing/2014/main" val="3593985964"/>
                    </a:ext>
                  </a:extLst>
                </a:gridCol>
                <a:gridCol w="310439">
                  <a:extLst>
                    <a:ext uri="{9D8B030D-6E8A-4147-A177-3AD203B41FA5}">
                      <a16:colId xmlns:a16="http://schemas.microsoft.com/office/drawing/2014/main" val="2200532305"/>
                    </a:ext>
                  </a:extLst>
                </a:gridCol>
                <a:gridCol w="375735">
                  <a:extLst>
                    <a:ext uri="{9D8B030D-6E8A-4147-A177-3AD203B41FA5}">
                      <a16:colId xmlns:a16="http://schemas.microsoft.com/office/drawing/2014/main" val="2524628935"/>
                    </a:ext>
                  </a:extLst>
                </a:gridCol>
                <a:gridCol w="430729">
                  <a:extLst>
                    <a:ext uri="{9D8B030D-6E8A-4147-A177-3AD203B41FA5}">
                      <a16:colId xmlns:a16="http://schemas.microsoft.com/office/drawing/2014/main" val="960794313"/>
                    </a:ext>
                  </a:extLst>
                </a:gridCol>
                <a:gridCol w="406125">
                  <a:extLst>
                    <a:ext uri="{9D8B030D-6E8A-4147-A177-3AD203B41FA5}">
                      <a16:colId xmlns:a16="http://schemas.microsoft.com/office/drawing/2014/main" val="43024556"/>
                    </a:ext>
                  </a:extLst>
                </a:gridCol>
                <a:gridCol w="356396">
                  <a:extLst>
                    <a:ext uri="{9D8B030D-6E8A-4147-A177-3AD203B41FA5}">
                      <a16:colId xmlns:a16="http://schemas.microsoft.com/office/drawing/2014/main" val="3224016326"/>
                    </a:ext>
                  </a:extLst>
                </a:gridCol>
                <a:gridCol w="410269">
                  <a:extLst>
                    <a:ext uri="{9D8B030D-6E8A-4147-A177-3AD203B41FA5}">
                      <a16:colId xmlns:a16="http://schemas.microsoft.com/office/drawing/2014/main" val="3627620094"/>
                    </a:ext>
                  </a:extLst>
                </a:gridCol>
                <a:gridCol w="611333">
                  <a:extLst>
                    <a:ext uri="{9D8B030D-6E8A-4147-A177-3AD203B41FA5}">
                      <a16:colId xmlns:a16="http://schemas.microsoft.com/office/drawing/2014/main" val="370084919"/>
                    </a:ext>
                  </a:extLst>
                </a:gridCol>
              </a:tblGrid>
              <a:tr h="0">
                <a:tc rowSpan="2">
                  <a:txBody>
                    <a:bodyPr/>
                    <a:lstStyle/>
                    <a:p>
                      <a:pPr algn="just">
                        <a:lnSpc>
                          <a:spcPct val="150000"/>
                        </a:lnSpc>
                        <a:spcAft>
                          <a:spcPts val="0"/>
                        </a:spcAft>
                      </a:pPr>
                      <a:r>
                        <a:rPr lang="ro-RO" sz="900" dirty="0">
                          <a:effectLst/>
                        </a:rPr>
                        <a:t>Grade</a:t>
                      </a:r>
                      <a:endParaRPr lang="ro-RO" sz="900" b="0" dirty="0">
                        <a:effectLst/>
                        <a:latin typeface="+mn-lt"/>
                        <a:ea typeface="Times New Roman" panose="02020603050405020304" pitchFamily="18" charset="0"/>
                      </a:endParaRPr>
                    </a:p>
                  </a:txBody>
                  <a:tcPr marL="68580" marR="68580" marT="0" marB="0"/>
                </a:tc>
                <a:tc gridSpan="8">
                  <a:txBody>
                    <a:bodyPr/>
                    <a:lstStyle/>
                    <a:p>
                      <a:pPr algn="ctr">
                        <a:lnSpc>
                          <a:spcPct val="150000"/>
                        </a:lnSpc>
                        <a:spcAft>
                          <a:spcPts val="0"/>
                        </a:spcAft>
                      </a:pPr>
                      <a:r>
                        <a:rPr lang="en-US" sz="900" noProof="0" dirty="0">
                          <a:effectLst/>
                        </a:rPr>
                        <a:t>Chemical composition, %</a:t>
                      </a:r>
                      <a:endParaRPr lang="en-US" sz="900" b="0" noProof="0" dirty="0">
                        <a:effectLst/>
                        <a:latin typeface="+mn-lt"/>
                        <a:ea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105598503"/>
                  </a:ext>
                </a:extLst>
              </a:tr>
              <a:tr h="0">
                <a:tc vMerge="1">
                  <a:txBody>
                    <a:bodyPr/>
                    <a:lstStyle/>
                    <a:p>
                      <a:endParaRPr lang="ro-RO"/>
                    </a:p>
                  </a:txBody>
                  <a:tcPr/>
                </a:tc>
                <a:tc>
                  <a:txBody>
                    <a:bodyPr/>
                    <a:lstStyle/>
                    <a:p>
                      <a:pPr algn="just">
                        <a:lnSpc>
                          <a:spcPct val="150000"/>
                        </a:lnSpc>
                        <a:spcAft>
                          <a:spcPts val="0"/>
                        </a:spcAft>
                      </a:pPr>
                      <a:r>
                        <a:rPr lang="en-US" sz="900" dirty="0">
                          <a:effectLst/>
                        </a:rPr>
                        <a:t>C≤</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Si≤</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Mn</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P≤</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S≤</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Cr</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Ni</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Al</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4382247"/>
                  </a:ext>
                </a:extLst>
              </a:tr>
              <a:tr h="0">
                <a:tc>
                  <a:txBody>
                    <a:bodyPr/>
                    <a:lstStyle/>
                    <a:p>
                      <a:pPr algn="just">
                        <a:lnSpc>
                          <a:spcPct val="150000"/>
                        </a:lnSpc>
                        <a:spcAft>
                          <a:spcPts val="0"/>
                        </a:spcAft>
                      </a:pPr>
                      <a:r>
                        <a:rPr lang="ro-RO" sz="900" b="0" dirty="0"/>
                        <a:t>A32</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.18</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0.9-</a:t>
                      </a:r>
                    </a:p>
                    <a:p>
                      <a:pPr algn="just">
                        <a:lnSpc>
                          <a:spcPct val="150000"/>
                        </a:lnSpc>
                        <a:spcAft>
                          <a:spcPts val="0"/>
                        </a:spcAft>
                      </a:pPr>
                      <a:r>
                        <a:rPr lang="en-US" sz="900" b="0" dirty="0">
                          <a:effectLst/>
                        </a:rPr>
                        <a:t>1</a:t>
                      </a:r>
                      <a:r>
                        <a:rPr lang="ro-RO" sz="900" b="0" dirty="0">
                          <a:effectLst/>
                        </a:rPr>
                        <a:t>.60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a:t>
                      </a:r>
                      <a:r>
                        <a:rPr lang="en-US" sz="900" b="0" dirty="0">
                          <a:effectLst/>
                        </a:rPr>
                        <a:t>0</a:t>
                      </a:r>
                      <a:r>
                        <a:rPr lang="ro-RO" sz="900" b="0" dirty="0">
                          <a:effectLst/>
                        </a:rPr>
                        <a:t>40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a:t>
                      </a:r>
                      <a:r>
                        <a:rPr lang="en-US" sz="900" b="0" dirty="0">
                          <a:effectLst/>
                        </a:rPr>
                        <a:t>0</a:t>
                      </a:r>
                      <a:r>
                        <a:rPr lang="ro-RO" sz="900" b="0" dirty="0">
                          <a:effectLst/>
                        </a:rPr>
                        <a:t>4</a:t>
                      </a:r>
                      <a:r>
                        <a:rPr lang="en-US" sz="900" b="0" dirty="0">
                          <a:effectLst/>
                        </a:rPr>
                        <a:t>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.20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0.20-0.40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0.020- 0.35</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87980296"/>
                  </a:ext>
                </a:extLst>
              </a:tr>
            </a:tbl>
          </a:graphicData>
        </a:graphic>
      </p:graphicFrame>
    </p:spTree>
    <p:custDataLst>
      <p:tags r:id="rId1"/>
    </p:custDataLst>
    <p:extLst>
      <p:ext uri="{BB962C8B-B14F-4D97-AF65-F5344CB8AC3E}">
        <p14:creationId xmlns:p14="http://schemas.microsoft.com/office/powerpoint/2010/main" val="350453133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A5FAE-F8B2-0D42-961F-4D71A705F6C5}"/>
              </a:ext>
            </a:extLst>
          </p:cNvPr>
          <p:cNvSpPr>
            <a:spLocks noGrp="1"/>
          </p:cNvSpPr>
          <p:nvPr>
            <p:ph type="title"/>
          </p:nvPr>
        </p:nvSpPr>
        <p:spPr/>
        <p:txBody>
          <a:bodyPr/>
          <a:lstStyle/>
          <a:p>
            <a:r>
              <a:rPr lang="es-ES" dirty="0"/>
              <a:t>UNIT 6. </a:t>
            </a:r>
            <a:r>
              <a:rPr lang="ro-RO" dirty="0"/>
              <a:t>PRESSURE VESSEL</a:t>
            </a:r>
            <a:endParaRPr lang="es-ES" dirty="0"/>
          </a:p>
        </p:txBody>
      </p:sp>
      <p:sp>
        <p:nvSpPr>
          <p:cNvPr id="48" name="TextBox 7">
            <a:extLst>
              <a:ext uri="{FF2B5EF4-FFF2-40B4-BE49-F238E27FC236}">
                <a16:creationId xmlns:a16="http://schemas.microsoft.com/office/drawing/2014/main" id="{D3BF829F-5AB5-4B8E-9EF1-5F42922C5C78}"/>
              </a:ext>
            </a:extLst>
          </p:cNvPr>
          <p:cNvSpPr txBox="1"/>
          <p:nvPr/>
        </p:nvSpPr>
        <p:spPr>
          <a:xfrm>
            <a:off x="927652" y="982317"/>
            <a:ext cx="7637220"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MEMBRANE WALL</a:t>
            </a:r>
            <a:r>
              <a:rPr lang="en-US" sz="1200" b="1" dirty="0">
                <a:solidFill>
                  <a:srgbClr val="363346"/>
                </a:solidFill>
                <a:latin typeface="Dosis" panose="02010503020202060003" pitchFamily="2" charset="0"/>
              </a:rPr>
              <a:t> -</a:t>
            </a:r>
            <a:r>
              <a:rPr lang="ro-RO" sz="1200" b="1" dirty="0">
                <a:latin typeface="Dosis" panose="02010503020202060003" pitchFamily="2" charset="0"/>
              </a:rPr>
              <a:t> WPS WELD (</a:t>
            </a:r>
            <a:r>
              <a:rPr lang="ro-RO" sz="1200" b="1" dirty="0" err="1">
                <a:latin typeface="Dosis" panose="02010503020202060003" pitchFamily="2" charset="0"/>
              </a:rPr>
              <a:t>fillet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wall</a:t>
            </a:r>
            <a:r>
              <a:rPr lang="ro-RO" sz="1200" b="1" dirty="0">
                <a:latin typeface="Dosis" panose="02010503020202060003" pitchFamily="2" charset="0"/>
              </a:rPr>
              <a:t> </a:t>
            </a:r>
            <a:r>
              <a:rPr lang="ro-RO" sz="1200" b="1" dirty="0" err="1">
                <a:latin typeface="Dosis" panose="02010503020202060003" pitchFamily="2" charset="0"/>
              </a:rPr>
              <a:t>to</a:t>
            </a:r>
            <a:r>
              <a:rPr lang="ro-RO" sz="1200" b="1" dirty="0">
                <a:latin typeface="Dosis" panose="02010503020202060003" pitchFamily="2" charset="0"/>
              </a:rPr>
              <a:t>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pipes</a:t>
            </a:r>
            <a:r>
              <a:rPr lang="ro-RO" sz="1200" b="1" dirty="0">
                <a:latin typeface="Dosis" panose="02010503020202060003" pitchFamily="2" charset="0"/>
              </a:rPr>
              <a:t>)</a:t>
            </a:r>
            <a:endParaRPr lang="en-US" sz="1200" b="1" dirty="0">
              <a:latin typeface="Dosis" panose="02010503020202060003" pitchFamily="2" charset="0"/>
            </a:endParaRPr>
          </a:p>
        </p:txBody>
      </p:sp>
      <p:sp>
        <p:nvSpPr>
          <p:cNvPr id="50" name="CasetăText 49">
            <a:extLst>
              <a:ext uri="{FF2B5EF4-FFF2-40B4-BE49-F238E27FC236}">
                <a16:creationId xmlns:a16="http://schemas.microsoft.com/office/drawing/2014/main" id="{06C901D3-5B58-4AE7-9519-8AB6E024E890}"/>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aphicFrame>
        <p:nvGraphicFramePr>
          <p:cNvPr id="88" name="Tabel 87">
            <a:extLst>
              <a:ext uri="{FF2B5EF4-FFF2-40B4-BE49-F238E27FC236}">
                <a16:creationId xmlns:a16="http://schemas.microsoft.com/office/drawing/2014/main" id="{FE3BA1BF-D3C1-460A-AA00-988777949562}"/>
              </a:ext>
            </a:extLst>
          </p:cNvPr>
          <p:cNvGraphicFramePr>
            <a:graphicFrameLocks noGrp="1"/>
          </p:cNvGraphicFramePr>
          <p:nvPr>
            <p:extLst>
              <p:ext uri="{D42A27DB-BD31-4B8C-83A1-F6EECF244321}">
                <p14:modId xmlns:p14="http://schemas.microsoft.com/office/powerpoint/2010/main" val="358003213"/>
              </p:ext>
            </p:extLst>
          </p:nvPr>
        </p:nvGraphicFramePr>
        <p:xfrm>
          <a:off x="168584" y="1449175"/>
          <a:ext cx="6999132" cy="342900"/>
        </p:xfrm>
        <a:graphic>
          <a:graphicData uri="http://schemas.openxmlformats.org/drawingml/2006/table">
            <a:tbl>
              <a:tblPr firstRow="1" firstCol="1" bandRow="1">
                <a:tableStyleId>{69012ECD-51FC-41F1-AA8D-1B2483CD663E}</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en-US" sz="1100" dirty="0">
                          <a:effectLst/>
                        </a:rPr>
                        <a:t>1</a:t>
                      </a:r>
                      <a:r>
                        <a:rPr lang="ro-RO" sz="1100" dirty="0">
                          <a:effectLst/>
                        </a:rPr>
                        <a:t>9</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solidFill>
                            <a:schemeClr val="bg1"/>
                          </a:solidFill>
                          <a:effectLst/>
                        </a:rPr>
                        <a:t>Welding Procedure Qualification Record (WPQR)</a:t>
                      </a:r>
                      <a:endParaRPr lang="ro-RO"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89" name="Tabel 88">
            <a:extLst>
              <a:ext uri="{FF2B5EF4-FFF2-40B4-BE49-F238E27FC236}">
                <a16:creationId xmlns:a16="http://schemas.microsoft.com/office/drawing/2014/main" id="{91A27C70-6CB9-487A-9668-1E438BAF09D1}"/>
              </a:ext>
            </a:extLst>
          </p:cNvPr>
          <p:cNvGraphicFramePr>
            <a:graphicFrameLocks noGrp="1"/>
          </p:cNvGraphicFramePr>
          <p:nvPr>
            <p:extLst>
              <p:ext uri="{D42A27DB-BD31-4B8C-83A1-F6EECF244321}">
                <p14:modId xmlns:p14="http://schemas.microsoft.com/office/powerpoint/2010/main" val="1619053966"/>
              </p:ext>
            </p:extLst>
          </p:nvPr>
        </p:nvGraphicFramePr>
        <p:xfrm>
          <a:off x="164984" y="1880117"/>
          <a:ext cx="7002732" cy="1877328"/>
        </p:xfrm>
        <a:graphic>
          <a:graphicData uri="http://schemas.openxmlformats.org/drawingml/2006/table">
            <a:tbl>
              <a:tblPr firstRow="1" firstCol="1" bandRow="1">
                <a:tableStyleId>{5C22544A-7EE6-4342-B048-85BDC9FD1C3A}</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Ploiești</a:t>
                      </a:r>
                      <a:endParaRPr lang="ro-RO"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dirty="0" err="1"/>
                        <a:t>Pipes</a:t>
                      </a:r>
                      <a:r>
                        <a:rPr lang="ro-RO" sz="900" dirty="0"/>
                        <a:t> (Ø50x5 mm): SA210GrA1</a:t>
                      </a:r>
                    </a:p>
                    <a:p>
                      <a:r>
                        <a:rPr lang="ro-RO" sz="900" dirty="0" err="1"/>
                        <a:t>Plates</a:t>
                      </a:r>
                      <a:r>
                        <a:rPr lang="ro-RO" sz="900" dirty="0"/>
                        <a:t> (6 mm): S275JR</a:t>
                      </a: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6 </a:t>
                      </a:r>
                      <a:r>
                        <a:rPr lang="en-US" sz="900" dirty="0">
                          <a:effectLst/>
                        </a:rPr>
                        <a:t>to </a:t>
                      </a:r>
                      <a:r>
                        <a:rPr lang="ro-RO" sz="900" dirty="0">
                          <a:effectLst/>
                        </a:rPr>
                        <a:t>5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PA</a:t>
                      </a:r>
                      <a:r>
                        <a:rPr lang="en-US" sz="900" dirty="0">
                          <a:effectLst/>
                        </a:rPr>
                        <a:t> (</a:t>
                      </a:r>
                      <a:r>
                        <a:rPr lang="ro-RO" sz="900" dirty="0" err="1">
                          <a:effectLst/>
                        </a:rPr>
                        <a:t>horizontal</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90" name="Tabel 89">
            <a:extLst>
              <a:ext uri="{FF2B5EF4-FFF2-40B4-BE49-F238E27FC236}">
                <a16:creationId xmlns:a16="http://schemas.microsoft.com/office/drawing/2014/main" id="{85742CA4-574E-4D67-A0A9-D9081799FDF7}"/>
              </a:ext>
            </a:extLst>
          </p:cNvPr>
          <p:cNvGraphicFramePr>
            <a:graphicFrameLocks noGrp="1"/>
          </p:cNvGraphicFramePr>
          <p:nvPr>
            <p:extLst>
              <p:ext uri="{D42A27DB-BD31-4B8C-83A1-F6EECF244321}">
                <p14:modId xmlns:p14="http://schemas.microsoft.com/office/powerpoint/2010/main" val="1935166682"/>
              </p:ext>
            </p:extLst>
          </p:nvPr>
        </p:nvGraphicFramePr>
        <p:xfrm>
          <a:off x="164984" y="3836976"/>
          <a:ext cx="6999133" cy="786765"/>
        </p:xfrm>
        <a:graphic>
          <a:graphicData uri="http://schemas.openxmlformats.org/drawingml/2006/table">
            <a:tbl>
              <a:tblPr firstRow="1" firstCol="1" bandRow="1">
                <a:tableStyleId>{5C22544A-7EE6-4342-B048-85BDC9FD1C3A}</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132357">
                <a:tc>
                  <a:txBody>
                    <a:bodyPr/>
                    <a:lstStyle/>
                    <a:p>
                      <a:pPr algn="ctr">
                        <a:spcAft>
                          <a:spcPts val="0"/>
                        </a:spcAft>
                      </a:pPr>
                      <a:r>
                        <a:rPr lang="ro-RO" sz="1000" dirty="0">
                          <a:effectLst/>
                        </a:rPr>
                        <a:t>1</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135</a:t>
                      </a:r>
                      <a:endParaRPr lang="ro-RO" sz="1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ro-RO" sz="1000" b="0" dirty="0">
                          <a:effectLst/>
                          <a:latin typeface="+mn-lt"/>
                          <a:ea typeface="Times New Roman" panose="02020603050405020304" pitchFamily="18" charset="0"/>
                        </a:rPr>
                        <a:t>1.</a:t>
                      </a:r>
                      <a:r>
                        <a:rPr lang="en-US" sz="1000" b="0" dirty="0">
                          <a:effectLst/>
                          <a:latin typeface="+mn-lt"/>
                          <a:ea typeface="Times New Roman" panose="02020603050405020304" pitchFamily="18" charset="0"/>
                        </a:rPr>
                        <a:t>0</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20</a:t>
                      </a:r>
                      <a:r>
                        <a:rPr lang="en-US" sz="1000" b="0" dirty="0">
                          <a:effectLst/>
                          <a:latin typeface="+mn-lt"/>
                          <a:ea typeface="Times New Roman" panose="02020603050405020304" pitchFamily="18" charset="0"/>
                        </a:rPr>
                        <a:t>0-</a:t>
                      </a:r>
                      <a:r>
                        <a:rPr lang="ro-RO" sz="1000" b="0" dirty="0">
                          <a:effectLst/>
                          <a:latin typeface="+mn-lt"/>
                          <a:ea typeface="Times New Roman" panose="02020603050405020304" pitchFamily="18" charset="0"/>
                        </a:rPr>
                        <a:t>21</a:t>
                      </a:r>
                      <a:r>
                        <a:rPr lang="en-US" sz="1000" b="0" dirty="0">
                          <a:effectLst/>
                          <a:latin typeface="+mn-lt"/>
                          <a:ea typeface="Times New Roman" panose="02020603050405020304" pitchFamily="18" charset="0"/>
                        </a:rPr>
                        <a:t>0</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b="0" dirty="0">
                          <a:effectLst/>
                          <a:latin typeface="+mn-lt"/>
                          <a:ea typeface="Times New Roman" panose="02020603050405020304" pitchFamily="18" charset="0"/>
                        </a:rPr>
                        <a:t>2</a:t>
                      </a:r>
                      <a:r>
                        <a:rPr lang="ro-RO" sz="1000" b="0" dirty="0">
                          <a:effectLst/>
                          <a:latin typeface="+mn-lt"/>
                          <a:ea typeface="Times New Roman" panose="02020603050405020304" pitchFamily="18" charset="0"/>
                        </a:rPr>
                        <a:t>5</a:t>
                      </a:r>
                      <a:r>
                        <a:rPr lang="en-US" sz="1000" b="0" dirty="0">
                          <a:effectLst/>
                          <a:latin typeface="+mn-lt"/>
                          <a:ea typeface="Times New Roman" panose="02020603050405020304" pitchFamily="18" charset="0"/>
                        </a:rPr>
                        <a:t>-2</a:t>
                      </a:r>
                      <a:r>
                        <a:rPr lang="ro-RO" sz="1000" b="0" dirty="0">
                          <a:effectLst/>
                          <a:latin typeface="+mn-lt"/>
                          <a:ea typeface="Times New Roman" panose="02020603050405020304" pitchFamily="18" charset="0"/>
                        </a:rPr>
                        <a:t>6</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DC+</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9.0-9.5</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60</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500</a:t>
                      </a:r>
                      <a:r>
                        <a:rPr lang="en-US" sz="1000" b="0" dirty="0">
                          <a:effectLst/>
                          <a:latin typeface="+mn-lt"/>
                          <a:ea typeface="Times New Roman" panose="02020603050405020304" pitchFamily="18" charset="0"/>
                        </a:rPr>
                        <a:t>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44836321"/>
                  </a:ext>
                </a:extLst>
              </a:tr>
              <a:tr h="132357">
                <a:tc>
                  <a:txBody>
                    <a:bodyPr/>
                    <a:lstStyle/>
                    <a:p>
                      <a:pPr algn="ctr">
                        <a:spcAft>
                          <a:spcPts val="0"/>
                        </a:spcAft>
                      </a:pPr>
                      <a:r>
                        <a:rPr lang="ro-RO" sz="1000" dirty="0">
                          <a:effectLst/>
                          <a:latin typeface="+mn-lt"/>
                          <a:ea typeface="Times New Roman" panose="02020603050405020304" pitchFamily="18" charset="0"/>
                        </a:rPr>
                        <a:t>2</a:t>
                      </a:r>
                    </a:p>
                  </a:txBody>
                  <a:tcPr marL="68580" marR="68580" marT="0" marB="0"/>
                </a:tc>
                <a:tc>
                  <a:txBody>
                    <a:bodyPr/>
                    <a:lstStyle/>
                    <a:p>
                      <a:pPr algn="ctr">
                        <a:spcAft>
                          <a:spcPts val="0"/>
                        </a:spcAft>
                      </a:pPr>
                      <a:r>
                        <a:rPr lang="ro-RO" sz="10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1.0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240-260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26-28</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9.0-9.5</a:t>
                      </a:r>
                    </a:p>
                  </a:txBody>
                  <a:tcPr marL="68580" marR="68580" marT="0" marB="0"/>
                </a:tc>
                <a:tc>
                  <a:txBody>
                    <a:bodyPr/>
                    <a:lstStyle/>
                    <a:p>
                      <a:pPr algn="ctr">
                        <a:spcAft>
                          <a:spcPts val="0"/>
                        </a:spcAft>
                      </a:pPr>
                      <a:r>
                        <a:rPr lang="ro-RO" sz="1000" dirty="0">
                          <a:effectLst/>
                        </a:rPr>
                        <a:t>60</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6250</a:t>
                      </a: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997732070"/>
                  </a:ext>
                </a:extLst>
              </a:tr>
            </a:tbl>
          </a:graphicData>
        </a:graphic>
      </p:graphicFrame>
      <p:graphicFrame>
        <p:nvGraphicFramePr>
          <p:cNvPr id="91" name="Tabel 90">
            <a:extLst>
              <a:ext uri="{FF2B5EF4-FFF2-40B4-BE49-F238E27FC236}">
                <a16:creationId xmlns:a16="http://schemas.microsoft.com/office/drawing/2014/main" id="{ECC7742E-6551-49A9-A993-026431D02AB8}"/>
              </a:ext>
            </a:extLst>
          </p:cNvPr>
          <p:cNvGraphicFramePr>
            <a:graphicFrameLocks noGrp="1"/>
          </p:cNvGraphicFramePr>
          <p:nvPr>
            <p:extLst>
              <p:ext uri="{D42A27DB-BD31-4B8C-83A1-F6EECF244321}">
                <p14:modId xmlns:p14="http://schemas.microsoft.com/office/powerpoint/2010/main" val="1092376451"/>
              </p:ext>
            </p:extLst>
          </p:nvPr>
        </p:nvGraphicFramePr>
        <p:xfrm>
          <a:off x="164611" y="4812492"/>
          <a:ext cx="6999134" cy="1707663"/>
        </p:xfrm>
        <a:graphic>
          <a:graphicData uri="http://schemas.openxmlformats.org/drawingml/2006/table">
            <a:tbl>
              <a:tblPr firstRow="1" firstCol="1" bandRow="1">
                <a:tableStyleId>{5C22544A-7EE6-4342-B048-85BDC9FD1C3A}</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b="0" dirty="0">
                          <a:solidFill>
                            <a:schemeClr val="tx1"/>
                          </a:solidFill>
                          <a:effectLst/>
                        </a:rPr>
                        <a:t>Weaving:</a:t>
                      </a:r>
                      <a:r>
                        <a:rPr lang="ro-RO" sz="1000" b="0" dirty="0">
                          <a:solidFill>
                            <a:schemeClr val="tx1"/>
                          </a:solidFill>
                          <a:effectLst/>
                        </a:rPr>
                        <a:t> </a:t>
                      </a:r>
                      <a:r>
                        <a:rPr lang="ro-RO" sz="1000" b="0" kern="1200" dirty="0" err="1">
                          <a:solidFill>
                            <a:schemeClr val="tx1"/>
                          </a:solidFill>
                          <a:effectLst/>
                        </a:rPr>
                        <a:t>max</a:t>
                      </a:r>
                      <a:r>
                        <a:rPr lang="ro-RO" sz="1000" b="0" kern="1200" dirty="0">
                          <a:solidFill>
                            <a:schemeClr val="tx1"/>
                          </a:solidFill>
                          <a:effectLst/>
                        </a:rPr>
                        <a:t> 3 mm </a:t>
                      </a:r>
                      <a:r>
                        <a:rPr lang="ro-RO" sz="1000" b="0" kern="1200" dirty="0" err="1">
                          <a:solidFill>
                            <a:schemeClr val="tx1"/>
                          </a:solidFill>
                          <a:effectLst/>
                        </a:rPr>
                        <a:t>to</a:t>
                      </a:r>
                      <a:r>
                        <a:rPr lang="ro-RO" sz="1000" b="0" kern="1200" dirty="0">
                          <a:solidFill>
                            <a:schemeClr val="tx1"/>
                          </a:solidFill>
                          <a:effectLst/>
                        </a:rPr>
                        <a:t> </a:t>
                      </a:r>
                      <a:r>
                        <a:rPr lang="ro-RO" sz="1000" b="0" kern="1200" dirty="0" err="1">
                          <a:solidFill>
                            <a:schemeClr val="tx1"/>
                          </a:solidFill>
                          <a:effectLst/>
                        </a:rPr>
                        <a:t>pass</a:t>
                      </a:r>
                      <a:r>
                        <a:rPr lang="ro-RO" sz="1000" b="0" kern="1200" dirty="0">
                          <a:solidFill>
                            <a:schemeClr val="tx1"/>
                          </a:solidFill>
                          <a:effectLst/>
                        </a:rPr>
                        <a:t> 2</a:t>
                      </a:r>
                      <a:endParaRPr lang="ro-RO" sz="1000" b="0" dirty="0">
                        <a:solidFill>
                          <a:schemeClr val="tx1"/>
                        </a:solidFill>
                        <a:effectLst/>
                      </a:endParaRPr>
                    </a:p>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ro-RO" sz="1000" b="0" dirty="0" err="1">
                          <a:solidFill>
                            <a:schemeClr val="tx1"/>
                          </a:solidFill>
                          <a:effectLst/>
                        </a:rPr>
                        <a:t>Stick</a:t>
                      </a:r>
                      <a:r>
                        <a:rPr lang="ro-RO" sz="1000" b="0" dirty="0">
                          <a:solidFill>
                            <a:schemeClr val="tx1"/>
                          </a:solidFill>
                          <a:effectLst/>
                        </a:rPr>
                        <a:t>-out: 15-17 mm</a:t>
                      </a: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M21 - 18</a:t>
                      </a:r>
                      <a:r>
                        <a:rPr lang="en-US" sz="1000" dirty="0">
                          <a:effectLst/>
                        </a:rPr>
                        <a:t>%CO</a:t>
                      </a:r>
                      <a:r>
                        <a:rPr lang="en-US" sz="1000" baseline="-25000" dirty="0">
                          <a:effectLst/>
                        </a:rPr>
                        <a:t>2</a:t>
                      </a:r>
                      <a:r>
                        <a:rPr lang="en-US" sz="1000" dirty="0">
                          <a:effectLst/>
                        </a:rPr>
                        <a:t> </a:t>
                      </a:r>
                      <a:r>
                        <a:rPr lang="ro-RO" sz="1000" dirty="0">
                          <a:effectLst/>
                        </a:rPr>
                        <a:t>+ rest Ar</a:t>
                      </a: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p>
                      <a:pPr>
                        <a:lnSpc>
                          <a:spcPct val="107000"/>
                        </a:lnSpc>
                        <a:spcAft>
                          <a:spcPts val="0"/>
                        </a:spcAft>
                      </a:pPr>
                      <a:endParaRPr lang="ro-RO" sz="1000" dirty="0">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dirty="0" err="1">
                          <a:effectLst/>
                          <a:latin typeface="+mn-lt"/>
                        </a:rPr>
                        <a:t>Interpass</a:t>
                      </a:r>
                      <a:r>
                        <a:rPr lang="en-US" sz="1000" dirty="0">
                          <a:effectLst/>
                          <a:latin typeface="+mn-lt"/>
                        </a:rPr>
                        <a:t> temperature: max 200</a:t>
                      </a:r>
                      <a:r>
                        <a:rPr lang="en-US" sz="1000" baseline="30000" dirty="0">
                          <a:effectLst/>
                          <a:latin typeface="+mn-lt"/>
                        </a:rPr>
                        <a:t>o</a:t>
                      </a:r>
                      <a:r>
                        <a:rPr lang="en-US" sz="1000" dirty="0">
                          <a:effectLst/>
                          <a:latin typeface="+mn-lt"/>
                        </a:rPr>
                        <a:t>C</a:t>
                      </a:r>
                      <a:endParaRPr lang="ro-RO" sz="1000" dirty="0">
                        <a:effectLst/>
                        <a:latin typeface="+mn-l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grpSp>
        <p:nvGrpSpPr>
          <p:cNvPr id="65" name="Grupare 64">
            <a:extLst>
              <a:ext uri="{FF2B5EF4-FFF2-40B4-BE49-F238E27FC236}">
                <a16:creationId xmlns:a16="http://schemas.microsoft.com/office/drawing/2014/main" id="{290BA97A-2C02-4C9F-8433-B928675DC143}"/>
              </a:ext>
            </a:extLst>
          </p:cNvPr>
          <p:cNvGrpSpPr/>
          <p:nvPr/>
        </p:nvGrpSpPr>
        <p:grpSpPr>
          <a:xfrm>
            <a:off x="7268260" y="2201097"/>
            <a:ext cx="1761470" cy="1699575"/>
            <a:chOff x="7268260" y="2201097"/>
            <a:chExt cx="1761470" cy="1699575"/>
          </a:xfrm>
        </p:grpSpPr>
        <p:sp>
          <p:nvSpPr>
            <p:cNvPr id="49" name="CasetăText 48">
              <a:extLst>
                <a:ext uri="{FF2B5EF4-FFF2-40B4-BE49-F238E27FC236}">
                  <a16:creationId xmlns:a16="http://schemas.microsoft.com/office/drawing/2014/main" id="{E35769DB-CC03-4DF9-BC19-5B17F72B6F61}"/>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grpSp>
          <p:nvGrpSpPr>
            <p:cNvPr id="30" name="Grupare 29">
              <a:extLst>
                <a:ext uri="{FF2B5EF4-FFF2-40B4-BE49-F238E27FC236}">
                  <a16:creationId xmlns:a16="http://schemas.microsoft.com/office/drawing/2014/main" id="{EA5DAE60-8EB0-4D67-A2E8-E557D438DE7C}"/>
                </a:ext>
              </a:extLst>
            </p:cNvPr>
            <p:cNvGrpSpPr/>
            <p:nvPr/>
          </p:nvGrpSpPr>
          <p:grpSpPr>
            <a:xfrm>
              <a:off x="7268260" y="2201097"/>
              <a:ext cx="1761470" cy="1330243"/>
              <a:chOff x="7268260" y="2201097"/>
              <a:chExt cx="1761470" cy="1330243"/>
            </a:xfrm>
          </p:grpSpPr>
          <p:grpSp>
            <p:nvGrpSpPr>
              <p:cNvPr id="84" name="Group 2">
                <a:extLst>
                  <a:ext uri="{FF2B5EF4-FFF2-40B4-BE49-F238E27FC236}">
                    <a16:creationId xmlns:a16="http://schemas.microsoft.com/office/drawing/2014/main" id="{5C213D7E-53F7-40B7-BD04-4DB8F626FD10}"/>
                  </a:ext>
                </a:extLst>
              </p:cNvPr>
              <p:cNvGrpSpPr>
                <a:grpSpLocks/>
              </p:cNvGrpSpPr>
              <p:nvPr/>
            </p:nvGrpSpPr>
            <p:grpSpPr bwMode="auto">
              <a:xfrm>
                <a:off x="7327027" y="2520891"/>
                <a:ext cx="1609506" cy="831208"/>
                <a:chOff x="2659" y="7390"/>
                <a:chExt cx="3367" cy="1455"/>
              </a:xfrm>
            </p:grpSpPr>
            <p:sp>
              <p:nvSpPr>
                <p:cNvPr id="85" name="Oval 3">
                  <a:extLst>
                    <a:ext uri="{FF2B5EF4-FFF2-40B4-BE49-F238E27FC236}">
                      <a16:creationId xmlns:a16="http://schemas.microsoft.com/office/drawing/2014/main" id="{42E12B94-EFEB-49BF-9B79-708F0308135F}"/>
                    </a:ext>
                  </a:extLst>
                </p:cNvPr>
                <p:cNvSpPr>
                  <a:spLocks noChangeArrowheads="1"/>
                </p:cNvSpPr>
                <p:nvPr/>
              </p:nvSpPr>
              <p:spPr bwMode="auto">
                <a:xfrm>
                  <a:off x="2659" y="7390"/>
                  <a:ext cx="1677" cy="1455"/>
                </a:xfrm>
                <a:prstGeom prst="ellipse">
                  <a:avLst/>
                </a:prstGeom>
                <a:pattFill prst="ltDnDiag">
                  <a:fgClr>
                    <a:srgbClr val="000000"/>
                  </a:fgClr>
                  <a:bgClr>
                    <a:srgbClr val="FFFFFF"/>
                  </a:bgClr>
                </a:pattFill>
                <a:ln w="1714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87" name="Oval 4">
                  <a:extLst>
                    <a:ext uri="{FF2B5EF4-FFF2-40B4-BE49-F238E27FC236}">
                      <a16:creationId xmlns:a16="http://schemas.microsoft.com/office/drawing/2014/main" id="{6936A86C-1730-4CED-B86E-052CA4477DE1}"/>
                    </a:ext>
                  </a:extLst>
                </p:cNvPr>
                <p:cNvSpPr>
                  <a:spLocks noChangeArrowheads="1"/>
                </p:cNvSpPr>
                <p:nvPr/>
              </p:nvSpPr>
              <p:spPr bwMode="auto">
                <a:xfrm>
                  <a:off x="2936" y="7626"/>
                  <a:ext cx="1168" cy="992"/>
                </a:xfrm>
                <a:prstGeom prst="ellipse">
                  <a:avLst/>
                </a:prstGeom>
                <a:solidFill>
                  <a:srgbClr val="FFFFFF"/>
                </a:solidFill>
                <a:ln w="1714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92" name="Disegno 540">
                  <a:extLst>
                    <a:ext uri="{FF2B5EF4-FFF2-40B4-BE49-F238E27FC236}">
                      <a16:creationId xmlns:a16="http://schemas.microsoft.com/office/drawing/2014/main" id="{6ACB2952-9846-4E3E-920C-BA6F80A62E5C}"/>
                    </a:ext>
                  </a:extLst>
                </p:cNvPr>
                <p:cNvSpPr>
                  <a:spLocks/>
                </p:cNvSpPr>
                <p:nvPr/>
              </p:nvSpPr>
              <p:spPr bwMode="auto">
                <a:xfrm>
                  <a:off x="4396" y="7988"/>
                  <a:ext cx="1630" cy="260"/>
                </a:xfrm>
                <a:custGeom>
                  <a:avLst/>
                  <a:gdLst>
                    <a:gd name="T0" fmla="*/ 0 w 16384"/>
                    <a:gd name="T1" fmla="*/ 11469 h 16384"/>
                    <a:gd name="T2" fmla="*/ 0 w 16384"/>
                    <a:gd name="T3" fmla="*/ 4915 h 16384"/>
                    <a:gd name="T4" fmla="*/ 1404 w 16384"/>
                    <a:gd name="T5" fmla="*/ 0 h 16384"/>
                    <a:gd name="T6" fmla="*/ 14980 w 16384"/>
                    <a:gd name="T7" fmla="*/ 0 h 16384"/>
                    <a:gd name="T8" fmla="*/ 16384 w 16384"/>
                    <a:gd name="T9" fmla="*/ 4915 h 16384"/>
                    <a:gd name="T10" fmla="*/ 16384 w 16384"/>
                    <a:gd name="T11" fmla="*/ 12015 h 16384"/>
                    <a:gd name="T12" fmla="*/ 15136 w 16384"/>
                    <a:gd name="T13" fmla="*/ 16384 h 16384"/>
                    <a:gd name="T14" fmla="*/ 1560 w 16384"/>
                    <a:gd name="T15" fmla="*/ 16384 h 16384"/>
                    <a:gd name="T16" fmla="*/ 0 w 16384"/>
                    <a:gd name="T17" fmla="*/ 11469 h 1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84" h="16384">
                      <a:moveTo>
                        <a:pt x="0" y="11469"/>
                      </a:moveTo>
                      <a:lnTo>
                        <a:pt x="0" y="4915"/>
                      </a:lnTo>
                      <a:lnTo>
                        <a:pt x="1404" y="0"/>
                      </a:lnTo>
                      <a:lnTo>
                        <a:pt x="14980" y="0"/>
                      </a:lnTo>
                      <a:lnTo>
                        <a:pt x="16384" y="4915"/>
                      </a:lnTo>
                      <a:lnTo>
                        <a:pt x="16384" y="12015"/>
                      </a:lnTo>
                      <a:lnTo>
                        <a:pt x="15136" y="16384"/>
                      </a:lnTo>
                      <a:lnTo>
                        <a:pt x="1560" y="16384"/>
                      </a:lnTo>
                      <a:lnTo>
                        <a:pt x="0" y="11469"/>
                      </a:lnTo>
                      <a:close/>
                    </a:path>
                  </a:pathLst>
                </a:custGeom>
                <a:pattFill prst="ltUpDiag">
                  <a:fgClr>
                    <a:srgbClr val="000000"/>
                  </a:fgClr>
                  <a:bgClr>
                    <a:srgbClr val="FFFFFF"/>
                  </a:bgClr>
                </a:pattFill>
                <a:ln w="1714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o-RO"/>
                </a:p>
              </p:txBody>
            </p:sp>
          </p:grpSp>
          <p:cxnSp>
            <p:nvCxnSpPr>
              <p:cNvPr id="9" name="Conector drept 8">
                <a:extLst>
                  <a:ext uri="{FF2B5EF4-FFF2-40B4-BE49-F238E27FC236}">
                    <a16:creationId xmlns:a16="http://schemas.microsoft.com/office/drawing/2014/main" id="{5FA068A8-0D08-4881-8AB4-480D344C0E47}"/>
                  </a:ext>
                </a:extLst>
              </p:cNvPr>
              <p:cNvCxnSpPr>
                <a:cxnSpLocks/>
                <a:stCxn id="92" idx="2"/>
              </p:cNvCxnSpPr>
              <p:nvPr/>
            </p:nvCxnSpPr>
            <p:spPr>
              <a:xfrm flipV="1">
                <a:off x="8224124" y="2491740"/>
                <a:ext cx="462676" cy="370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ector drept 92">
                <a:extLst>
                  <a:ext uri="{FF2B5EF4-FFF2-40B4-BE49-F238E27FC236}">
                    <a16:creationId xmlns:a16="http://schemas.microsoft.com/office/drawing/2014/main" id="{BDA39225-AE61-4BEA-9C1C-9814501BE69E}"/>
                  </a:ext>
                </a:extLst>
              </p:cNvPr>
              <p:cNvCxnSpPr>
                <a:cxnSpLocks/>
              </p:cNvCxnSpPr>
              <p:nvPr/>
            </p:nvCxnSpPr>
            <p:spPr>
              <a:xfrm flipV="1">
                <a:off x="8152847" y="2300449"/>
                <a:ext cx="0" cy="602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86D34610-F1B9-4D1C-AB85-DB1A4DAB447D}"/>
                  </a:ext>
                </a:extLst>
              </p:cNvPr>
              <p:cNvSpPr/>
              <p:nvPr/>
            </p:nvSpPr>
            <p:spPr>
              <a:xfrm rot="20443103">
                <a:off x="7930852" y="2328239"/>
                <a:ext cx="680849" cy="697776"/>
              </a:xfrm>
              <a:prstGeom prst="arc">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6" name="CasetăText 15">
                <a:extLst>
                  <a:ext uri="{FF2B5EF4-FFF2-40B4-BE49-F238E27FC236}">
                    <a16:creationId xmlns:a16="http://schemas.microsoft.com/office/drawing/2014/main" id="{5CA3DC7E-99F0-465F-8E10-0927E2042DF6}"/>
                  </a:ext>
                </a:extLst>
              </p:cNvPr>
              <p:cNvSpPr txBox="1"/>
              <p:nvPr/>
            </p:nvSpPr>
            <p:spPr>
              <a:xfrm rot="1600943">
                <a:off x="8233156" y="2201097"/>
                <a:ext cx="490840" cy="230832"/>
              </a:xfrm>
              <a:prstGeom prst="rect">
                <a:avLst/>
              </a:prstGeom>
              <a:noFill/>
            </p:spPr>
            <p:txBody>
              <a:bodyPr wrap="none" rtlCol="0">
                <a:spAutoFit/>
              </a:bodyPr>
              <a:lstStyle/>
              <a:p>
                <a:r>
                  <a:rPr lang="ro-RO" sz="900" dirty="0"/>
                  <a:t>40-50</a:t>
                </a:r>
                <a:r>
                  <a:rPr lang="ro-RO" sz="900" baseline="30000" dirty="0"/>
                  <a:t>o</a:t>
                </a:r>
              </a:p>
            </p:txBody>
          </p:sp>
          <p:cxnSp>
            <p:nvCxnSpPr>
              <p:cNvPr id="96" name="Conector drept 95">
                <a:extLst>
                  <a:ext uri="{FF2B5EF4-FFF2-40B4-BE49-F238E27FC236}">
                    <a16:creationId xmlns:a16="http://schemas.microsoft.com/office/drawing/2014/main" id="{1A21270D-C916-4C5E-9323-5FF1B6BB8AD8}"/>
                  </a:ext>
                </a:extLst>
              </p:cNvPr>
              <p:cNvCxnSpPr>
                <a:cxnSpLocks/>
              </p:cNvCxnSpPr>
              <p:nvPr/>
            </p:nvCxnSpPr>
            <p:spPr>
              <a:xfrm flipV="1">
                <a:off x="7748165" y="2389487"/>
                <a:ext cx="0" cy="114185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98" name="Conector drept 97">
                <a:extLst>
                  <a:ext uri="{FF2B5EF4-FFF2-40B4-BE49-F238E27FC236}">
                    <a16:creationId xmlns:a16="http://schemas.microsoft.com/office/drawing/2014/main" id="{291D338C-49C6-4BE8-8EF6-EA343ED17799}"/>
                  </a:ext>
                </a:extLst>
              </p:cNvPr>
              <p:cNvCxnSpPr>
                <a:cxnSpLocks/>
              </p:cNvCxnSpPr>
              <p:nvPr/>
            </p:nvCxnSpPr>
            <p:spPr>
              <a:xfrm flipH="1">
                <a:off x="7268260" y="2937142"/>
                <a:ext cx="1747706"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3" name="Conector drept 112">
                <a:extLst>
                  <a:ext uri="{FF2B5EF4-FFF2-40B4-BE49-F238E27FC236}">
                    <a16:creationId xmlns:a16="http://schemas.microsoft.com/office/drawing/2014/main" id="{5A756449-7590-4169-909E-9F4486C43F39}"/>
                  </a:ext>
                </a:extLst>
              </p:cNvPr>
              <p:cNvCxnSpPr>
                <a:cxnSpLocks/>
              </p:cNvCxnSpPr>
              <p:nvPr/>
            </p:nvCxnSpPr>
            <p:spPr>
              <a:xfrm>
                <a:off x="7900459" y="2915935"/>
                <a:ext cx="24924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ector drept 114">
                <a:extLst>
                  <a:ext uri="{FF2B5EF4-FFF2-40B4-BE49-F238E27FC236}">
                    <a16:creationId xmlns:a16="http://schemas.microsoft.com/office/drawing/2014/main" id="{C0329B73-C46B-4521-A4F5-36A39C793550}"/>
                  </a:ext>
                </a:extLst>
              </p:cNvPr>
              <p:cNvCxnSpPr>
                <a:cxnSpLocks/>
              </p:cNvCxnSpPr>
              <p:nvPr/>
            </p:nvCxnSpPr>
            <p:spPr>
              <a:xfrm>
                <a:off x="7901935" y="2956036"/>
                <a:ext cx="24924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onector drept 115">
                <a:extLst>
                  <a:ext uri="{FF2B5EF4-FFF2-40B4-BE49-F238E27FC236}">
                    <a16:creationId xmlns:a16="http://schemas.microsoft.com/office/drawing/2014/main" id="{F1E464D5-FF8A-4482-A110-4456C0DF15BC}"/>
                  </a:ext>
                </a:extLst>
              </p:cNvPr>
              <p:cNvCxnSpPr>
                <a:cxnSpLocks/>
              </p:cNvCxnSpPr>
              <p:nvPr/>
            </p:nvCxnSpPr>
            <p:spPr>
              <a:xfrm flipV="1">
                <a:off x="7931867" y="2830130"/>
                <a:ext cx="0" cy="148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CasetăText 117">
                <a:extLst>
                  <a:ext uri="{FF2B5EF4-FFF2-40B4-BE49-F238E27FC236}">
                    <a16:creationId xmlns:a16="http://schemas.microsoft.com/office/drawing/2014/main" id="{F33B513E-C79C-4B57-A5A4-6D2604A425D1}"/>
                  </a:ext>
                </a:extLst>
              </p:cNvPr>
              <p:cNvSpPr txBox="1"/>
              <p:nvPr/>
            </p:nvSpPr>
            <p:spPr>
              <a:xfrm rot="16200000">
                <a:off x="7758259" y="2747637"/>
                <a:ext cx="242374" cy="230832"/>
              </a:xfrm>
              <a:prstGeom prst="rect">
                <a:avLst/>
              </a:prstGeom>
              <a:noFill/>
            </p:spPr>
            <p:txBody>
              <a:bodyPr wrap="none" rtlCol="0">
                <a:spAutoFit/>
              </a:bodyPr>
              <a:lstStyle/>
              <a:p>
                <a:r>
                  <a:rPr lang="ro-RO" sz="900" dirty="0"/>
                  <a:t>2</a:t>
                </a:r>
                <a:endParaRPr lang="ro-RO" sz="900" baseline="30000" dirty="0"/>
              </a:p>
            </p:txBody>
          </p:sp>
          <p:cxnSp>
            <p:nvCxnSpPr>
              <p:cNvPr id="120" name="Conector drept 119">
                <a:extLst>
                  <a:ext uri="{FF2B5EF4-FFF2-40B4-BE49-F238E27FC236}">
                    <a16:creationId xmlns:a16="http://schemas.microsoft.com/office/drawing/2014/main" id="{71E6B926-24CA-4CEF-9B30-3F3AF2118703}"/>
                  </a:ext>
                </a:extLst>
              </p:cNvPr>
              <p:cNvCxnSpPr>
                <a:cxnSpLocks/>
              </p:cNvCxnSpPr>
              <p:nvPr/>
            </p:nvCxnSpPr>
            <p:spPr>
              <a:xfrm>
                <a:off x="8772056" y="2858413"/>
                <a:ext cx="24924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Conector drept 120">
                <a:extLst>
                  <a:ext uri="{FF2B5EF4-FFF2-40B4-BE49-F238E27FC236}">
                    <a16:creationId xmlns:a16="http://schemas.microsoft.com/office/drawing/2014/main" id="{41725524-A220-42F1-BC11-22916FFA5E22}"/>
                  </a:ext>
                </a:extLst>
              </p:cNvPr>
              <p:cNvCxnSpPr>
                <a:cxnSpLocks/>
              </p:cNvCxnSpPr>
              <p:nvPr/>
            </p:nvCxnSpPr>
            <p:spPr>
              <a:xfrm>
                <a:off x="8773532" y="3016624"/>
                <a:ext cx="24924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CasetăText 121">
                <a:extLst>
                  <a:ext uri="{FF2B5EF4-FFF2-40B4-BE49-F238E27FC236}">
                    <a16:creationId xmlns:a16="http://schemas.microsoft.com/office/drawing/2014/main" id="{3786E395-561E-499E-B7B6-87C5BA7F3B0D}"/>
                  </a:ext>
                </a:extLst>
              </p:cNvPr>
              <p:cNvSpPr txBox="1"/>
              <p:nvPr/>
            </p:nvSpPr>
            <p:spPr>
              <a:xfrm rot="16200000">
                <a:off x="8793127" y="2669674"/>
                <a:ext cx="242374" cy="230832"/>
              </a:xfrm>
              <a:prstGeom prst="rect">
                <a:avLst/>
              </a:prstGeom>
              <a:noFill/>
            </p:spPr>
            <p:txBody>
              <a:bodyPr wrap="none" rtlCol="0">
                <a:spAutoFit/>
              </a:bodyPr>
              <a:lstStyle/>
              <a:p>
                <a:r>
                  <a:rPr lang="ro-RO" sz="900" dirty="0"/>
                  <a:t>6</a:t>
                </a:r>
                <a:endParaRPr lang="ro-RO" sz="900" baseline="30000" dirty="0"/>
              </a:p>
            </p:txBody>
          </p:sp>
          <p:cxnSp>
            <p:nvCxnSpPr>
              <p:cNvPr id="123" name="Conector drept 122">
                <a:extLst>
                  <a:ext uri="{FF2B5EF4-FFF2-40B4-BE49-F238E27FC236}">
                    <a16:creationId xmlns:a16="http://schemas.microsoft.com/office/drawing/2014/main" id="{F0BEA617-A70A-470D-B8BB-0E461A53F753}"/>
                  </a:ext>
                </a:extLst>
              </p:cNvPr>
              <p:cNvCxnSpPr>
                <a:cxnSpLocks/>
              </p:cNvCxnSpPr>
              <p:nvPr/>
            </p:nvCxnSpPr>
            <p:spPr>
              <a:xfrm flipV="1">
                <a:off x="8979617" y="2741865"/>
                <a:ext cx="0" cy="3288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5" name="Conector drept 194">
              <a:extLst>
                <a:ext uri="{FF2B5EF4-FFF2-40B4-BE49-F238E27FC236}">
                  <a16:creationId xmlns:a16="http://schemas.microsoft.com/office/drawing/2014/main" id="{D669356B-D4E4-4072-99B3-D6DD1E52F69A}"/>
                </a:ext>
              </a:extLst>
            </p:cNvPr>
            <p:cNvCxnSpPr>
              <a:cxnSpLocks/>
            </p:cNvCxnSpPr>
            <p:nvPr/>
          </p:nvCxnSpPr>
          <p:spPr>
            <a:xfrm flipV="1">
              <a:off x="8133940" y="2303811"/>
              <a:ext cx="0" cy="602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Conector drept 195">
              <a:extLst>
                <a:ext uri="{FF2B5EF4-FFF2-40B4-BE49-F238E27FC236}">
                  <a16:creationId xmlns:a16="http://schemas.microsoft.com/office/drawing/2014/main" id="{0C2333C7-FB5F-44AE-8586-B9F90BDE06BD}"/>
                </a:ext>
              </a:extLst>
            </p:cNvPr>
            <p:cNvCxnSpPr>
              <a:cxnSpLocks/>
            </p:cNvCxnSpPr>
            <p:nvPr/>
          </p:nvCxnSpPr>
          <p:spPr>
            <a:xfrm flipH="1">
              <a:off x="7975958" y="2499491"/>
              <a:ext cx="231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CasetăText 196">
              <a:extLst>
                <a:ext uri="{FF2B5EF4-FFF2-40B4-BE49-F238E27FC236}">
                  <a16:creationId xmlns:a16="http://schemas.microsoft.com/office/drawing/2014/main" id="{AE484804-B47B-4195-8F3E-5A5305E4333C}"/>
                </a:ext>
              </a:extLst>
            </p:cNvPr>
            <p:cNvSpPr txBox="1"/>
            <p:nvPr/>
          </p:nvSpPr>
          <p:spPr>
            <a:xfrm>
              <a:off x="7881571" y="2322284"/>
              <a:ext cx="335348" cy="230832"/>
            </a:xfrm>
            <a:prstGeom prst="rect">
              <a:avLst/>
            </a:prstGeom>
            <a:noFill/>
          </p:spPr>
          <p:txBody>
            <a:bodyPr wrap="none" rtlCol="0">
              <a:spAutoFit/>
            </a:bodyPr>
            <a:lstStyle/>
            <a:p>
              <a:r>
                <a:rPr lang="ro-RO" sz="900" dirty="0"/>
                <a:t>0-2</a:t>
              </a:r>
              <a:endParaRPr lang="ro-RO" sz="900" baseline="30000" dirty="0"/>
            </a:p>
          </p:txBody>
        </p:sp>
      </p:grpSp>
      <p:grpSp>
        <p:nvGrpSpPr>
          <p:cNvPr id="67" name="Grupare 66">
            <a:extLst>
              <a:ext uri="{FF2B5EF4-FFF2-40B4-BE49-F238E27FC236}">
                <a16:creationId xmlns:a16="http://schemas.microsoft.com/office/drawing/2014/main" id="{6613658B-DEBB-45F1-ADB7-350BCD2515C2}"/>
              </a:ext>
            </a:extLst>
          </p:cNvPr>
          <p:cNvGrpSpPr/>
          <p:nvPr/>
        </p:nvGrpSpPr>
        <p:grpSpPr>
          <a:xfrm>
            <a:off x="7180027" y="4529873"/>
            <a:ext cx="1799358" cy="945276"/>
            <a:chOff x="7180027" y="4529873"/>
            <a:chExt cx="1799358" cy="945276"/>
          </a:xfrm>
        </p:grpSpPr>
        <p:grpSp>
          <p:nvGrpSpPr>
            <p:cNvPr id="66" name="Grupare 65">
              <a:extLst>
                <a:ext uri="{FF2B5EF4-FFF2-40B4-BE49-F238E27FC236}">
                  <a16:creationId xmlns:a16="http://schemas.microsoft.com/office/drawing/2014/main" id="{E923974B-7AD4-4F6B-97DC-1553C43723A9}"/>
                </a:ext>
              </a:extLst>
            </p:cNvPr>
            <p:cNvGrpSpPr/>
            <p:nvPr/>
          </p:nvGrpSpPr>
          <p:grpSpPr>
            <a:xfrm>
              <a:off x="7180027" y="4529873"/>
              <a:ext cx="1799358" cy="945276"/>
              <a:chOff x="7180027" y="4529873"/>
              <a:chExt cx="1799358" cy="945276"/>
            </a:xfrm>
          </p:grpSpPr>
          <p:grpSp>
            <p:nvGrpSpPr>
              <p:cNvPr id="56" name="Grupare 55">
                <a:extLst>
                  <a:ext uri="{FF2B5EF4-FFF2-40B4-BE49-F238E27FC236}">
                    <a16:creationId xmlns:a16="http://schemas.microsoft.com/office/drawing/2014/main" id="{16856CA4-89C0-468E-ACC7-BF03146E3356}"/>
                  </a:ext>
                </a:extLst>
              </p:cNvPr>
              <p:cNvGrpSpPr/>
              <p:nvPr/>
            </p:nvGrpSpPr>
            <p:grpSpPr>
              <a:xfrm>
                <a:off x="7180027" y="4529873"/>
                <a:ext cx="946784" cy="944880"/>
                <a:chOff x="7180756" y="4536053"/>
                <a:chExt cx="946784" cy="944880"/>
              </a:xfrm>
            </p:grpSpPr>
            <p:sp>
              <p:nvSpPr>
                <p:cNvPr id="137" name="Arc 136">
                  <a:extLst>
                    <a:ext uri="{FF2B5EF4-FFF2-40B4-BE49-F238E27FC236}">
                      <a16:creationId xmlns:a16="http://schemas.microsoft.com/office/drawing/2014/main" id="{58A92C48-8BF7-499F-9075-36AC27041C94}"/>
                    </a:ext>
                  </a:extLst>
                </p:cNvPr>
                <p:cNvSpPr/>
                <p:nvPr/>
              </p:nvSpPr>
              <p:spPr>
                <a:xfrm>
                  <a:off x="7244849" y="4592813"/>
                  <a:ext cx="831255" cy="828000"/>
                </a:xfrm>
                <a:prstGeom prst="arc">
                  <a:avLst>
                    <a:gd name="adj1" fmla="val 16200000"/>
                    <a:gd name="adj2" fmla="val 5432434"/>
                  </a:avLst>
                </a:prstGeom>
                <a:ln w="952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31" name="Arc 30">
                  <a:extLst>
                    <a:ext uri="{FF2B5EF4-FFF2-40B4-BE49-F238E27FC236}">
                      <a16:creationId xmlns:a16="http://schemas.microsoft.com/office/drawing/2014/main" id="{1F16CAAF-48C2-4FF8-82B2-93A7403B9872}"/>
                    </a:ext>
                  </a:extLst>
                </p:cNvPr>
                <p:cNvSpPr/>
                <p:nvPr/>
              </p:nvSpPr>
              <p:spPr>
                <a:xfrm>
                  <a:off x="7180756" y="4536053"/>
                  <a:ext cx="946784" cy="944880"/>
                </a:xfrm>
                <a:prstGeom prst="arc">
                  <a:avLst>
                    <a:gd name="adj1" fmla="val 16200000"/>
                    <a:gd name="adj2" fmla="val 543243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dirty="0"/>
                </a:p>
              </p:txBody>
            </p:sp>
            <p:sp>
              <p:nvSpPr>
                <p:cNvPr id="127" name="Arc 126">
                  <a:extLst>
                    <a:ext uri="{FF2B5EF4-FFF2-40B4-BE49-F238E27FC236}">
                      <a16:creationId xmlns:a16="http://schemas.microsoft.com/office/drawing/2014/main" id="{8C8BDE0D-6CBB-4036-8E17-9FF044F4EFD8}"/>
                    </a:ext>
                  </a:extLst>
                </p:cNvPr>
                <p:cNvSpPr/>
                <p:nvPr/>
              </p:nvSpPr>
              <p:spPr>
                <a:xfrm>
                  <a:off x="7300771" y="4644638"/>
                  <a:ext cx="720000" cy="720000"/>
                </a:xfrm>
                <a:prstGeom prst="arc">
                  <a:avLst>
                    <a:gd name="adj1" fmla="val 16200000"/>
                    <a:gd name="adj2" fmla="val 543243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sp>
            <p:nvSpPr>
              <p:cNvPr id="32" name="Trapez 31">
                <a:extLst>
                  <a:ext uri="{FF2B5EF4-FFF2-40B4-BE49-F238E27FC236}">
                    <a16:creationId xmlns:a16="http://schemas.microsoft.com/office/drawing/2014/main" id="{2B907ECF-C38B-4F95-8B75-27427F01C09C}"/>
                  </a:ext>
                </a:extLst>
              </p:cNvPr>
              <p:cNvSpPr/>
              <p:nvPr/>
            </p:nvSpPr>
            <p:spPr>
              <a:xfrm rot="16200000">
                <a:off x="8035332" y="4930557"/>
                <a:ext cx="419100" cy="177151"/>
              </a:xfrm>
              <a:prstGeom prst="trapezoid">
                <a:avLst>
                  <a:gd name="adj" fmla="val 7769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37" name="Conector drept 36">
                <a:extLst>
                  <a:ext uri="{FF2B5EF4-FFF2-40B4-BE49-F238E27FC236}">
                    <a16:creationId xmlns:a16="http://schemas.microsoft.com/office/drawing/2014/main" id="{794E8003-2416-4DC1-9371-9E096FD47FB6}"/>
                  </a:ext>
                </a:extLst>
              </p:cNvPr>
              <p:cNvCxnSpPr>
                <a:cxnSpLocks/>
              </p:cNvCxnSpPr>
              <p:nvPr/>
            </p:nvCxnSpPr>
            <p:spPr>
              <a:xfrm flipH="1">
                <a:off x="7374256" y="5004638"/>
                <a:ext cx="1562277"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9" name="Dreptunghi 38">
                <a:extLst>
                  <a:ext uri="{FF2B5EF4-FFF2-40B4-BE49-F238E27FC236}">
                    <a16:creationId xmlns:a16="http://schemas.microsoft.com/office/drawing/2014/main" id="{79AA4975-D101-4CEE-A2A5-10DB7CBED2C8}"/>
                  </a:ext>
                </a:extLst>
              </p:cNvPr>
              <p:cNvSpPr/>
              <p:nvPr/>
            </p:nvSpPr>
            <p:spPr>
              <a:xfrm>
                <a:off x="8334375" y="4793442"/>
                <a:ext cx="645010" cy="43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41" name="Conector drept 40">
                <a:extLst>
                  <a:ext uri="{FF2B5EF4-FFF2-40B4-BE49-F238E27FC236}">
                    <a16:creationId xmlns:a16="http://schemas.microsoft.com/office/drawing/2014/main" id="{F8E98E49-A0B3-435F-AE85-B1DE3F25C838}"/>
                  </a:ext>
                </a:extLst>
              </p:cNvPr>
              <p:cNvCxnSpPr>
                <a:cxnSpLocks/>
              </p:cNvCxnSpPr>
              <p:nvPr/>
            </p:nvCxnSpPr>
            <p:spPr>
              <a:xfrm>
                <a:off x="8156306" y="4936317"/>
                <a:ext cx="0" cy="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Conector drept 139">
                <a:extLst>
                  <a:ext uri="{FF2B5EF4-FFF2-40B4-BE49-F238E27FC236}">
                    <a16:creationId xmlns:a16="http://schemas.microsoft.com/office/drawing/2014/main" id="{9B98D87D-2B33-42FE-8C2F-053A1216ADD9}"/>
                  </a:ext>
                </a:extLst>
              </p:cNvPr>
              <p:cNvCxnSpPr>
                <a:cxnSpLocks/>
              </p:cNvCxnSpPr>
              <p:nvPr/>
            </p:nvCxnSpPr>
            <p:spPr>
              <a:xfrm flipH="1">
                <a:off x="8156305" y="4792317"/>
                <a:ext cx="177152" cy="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Conector drept 140">
                <a:extLst>
                  <a:ext uri="{FF2B5EF4-FFF2-40B4-BE49-F238E27FC236}">
                    <a16:creationId xmlns:a16="http://schemas.microsoft.com/office/drawing/2014/main" id="{91E2EC6B-5AF0-446C-9A2A-03EF8DF6D7DD}"/>
                  </a:ext>
                </a:extLst>
              </p:cNvPr>
              <p:cNvCxnSpPr>
                <a:cxnSpLocks/>
              </p:cNvCxnSpPr>
              <p:nvPr/>
            </p:nvCxnSpPr>
            <p:spPr>
              <a:xfrm flipH="1" flipV="1">
                <a:off x="8156305" y="5079972"/>
                <a:ext cx="177152" cy="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Conector drept 141">
                <a:extLst>
                  <a:ext uri="{FF2B5EF4-FFF2-40B4-BE49-F238E27FC236}">
                    <a16:creationId xmlns:a16="http://schemas.microsoft.com/office/drawing/2014/main" id="{ED46B914-2576-4960-9B1E-357E8C02C863}"/>
                  </a:ext>
                </a:extLst>
              </p:cNvPr>
              <p:cNvCxnSpPr>
                <a:cxnSpLocks/>
              </p:cNvCxnSpPr>
              <p:nvPr/>
            </p:nvCxnSpPr>
            <p:spPr>
              <a:xfrm flipH="1">
                <a:off x="8333457" y="4794556"/>
                <a:ext cx="645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Conector drept 144">
                <a:extLst>
                  <a:ext uri="{FF2B5EF4-FFF2-40B4-BE49-F238E27FC236}">
                    <a16:creationId xmlns:a16="http://schemas.microsoft.com/office/drawing/2014/main" id="{DAB6DAF8-6899-448D-82B2-FC624B726F06}"/>
                  </a:ext>
                </a:extLst>
              </p:cNvPr>
              <p:cNvCxnSpPr>
                <a:cxnSpLocks/>
              </p:cNvCxnSpPr>
              <p:nvPr/>
            </p:nvCxnSpPr>
            <p:spPr>
              <a:xfrm flipH="1">
                <a:off x="8333457" y="5223643"/>
                <a:ext cx="645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ector drept 145">
                <a:extLst>
                  <a:ext uri="{FF2B5EF4-FFF2-40B4-BE49-F238E27FC236}">
                    <a16:creationId xmlns:a16="http://schemas.microsoft.com/office/drawing/2014/main" id="{65CEC9EE-C28E-4170-B9DC-6823479A1512}"/>
                  </a:ext>
                </a:extLst>
              </p:cNvPr>
              <p:cNvCxnSpPr>
                <a:cxnSpLocks/>
              </p:cNvCxnSpPr>
              <p:nvPr/>
            </p:nvCxnSpPr>
            <p:spPr>
              <a:xfrm flipV="1">
                <a:off x="8979385" y="4792317"/>
                <a:ext cx="0" cy="4313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Arc 53">
                <a:extLst>
                  <a:ext uri="{FF2B5EF4-FFF2-40B4-BE49-F238E27FC236}">
                    <a16:creationId xmlns:a16="http://schemas.microsoft.com/office/drawing/2014/main" id="{6593F73D-0F10-441A-B0A3-B2C5F3D1B377}"/>
                  </a:ext>
                </a:extLst>
              </p:cNvPr>
              <p:cNvSpPr/>
              <p:nvPr/>
            </p:nvSpPr>
            <p:spPr>
              <a:xfrm rot="20129953">
                <a:off x="7953646" y="4834337"/>
                <a:ext cx="344688" cy="33134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nvGrpSpPr>
              <p:cNvPr id="62" name="Grupare 61">
                <a:extLst>
                  <a:ext uri="{FF2B5EF4-FFF2-40B4-BE49-F238E27FC236}">
                    <a16:creationId xmlns:a16="http://schemas.microsoft.com/office/drawing/2014/main" id="{803F6537-C3BC-49A2-867A-0FB5DF94AA02}"/>
                  </a:ext>
                </a:extLst>
              </p:cNvPr>
              <p:cNvGrpSpPr/>
              <p:nvPr/>
            </p:nvGrpSpPr>
            <p:grpSpPr>
              <a:xfrm>
                <a:off x="7816318" y="4542725"/>
                <a:ext cx="571294" cy="595154"/>
                <a:chOff x="7816318" y="4548440"/>
                <a:chExt cx="571294" cy="595154"/>
              </a:xfrm>
            </p:grpSpPr>
            <p:sp>
              <p:nvSpPr>
                <p:cNvPr id="185" name="Arc 184">
                  <a:extLst>
                    <a:ext uri="{FF2B5EF4-FFF2-40B4-BE49-F238E27FC236}">
                      <a16:creationId xmlns:a16="http://schemas.microsoft.com/office/drawing/2014/main" id="{652AB33D-1610-4E92-B44D-FA78C1261F81}"/>
                    </a:ext>
                  </a:extLst>
                </p:cNvPr>
                <p:cNvSpPr/>
                <p:nvPr/>
              </p:nvSpPr>
              <p:spPr>
                <a:xfrm rot="20129953">
                  <a:off x="7816318" y="4688313"/>
                  <a:ext cx="571294" cy="455281"/>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nvGrpSpPr>
                <p:cNvPr id="61" name="Grupare 60">
                  <a:extLst>
                    <a:ext uri="{FF2B5EF4-FFF2-40B4-BE49-F238E27FC236}">
                      <a16:creationId xmlns:a16="http://schemas.microsoft.com/office/drawing/2014/main" id="{D42EC2CD-27FA-4298-B097-4DB35DF0374D}"/>
                    </a:ext>
                  </a:extLst>
                </p:cNvPr>
                <p:cNvGrpSpPr/>
                <p:nvPr/>
              </p:nvGrpSpPr>
              <p:grpSpPr>
                <a:xfrm>
                  <a:off x="8009362" y="4548440"/>
                  <a:ext cx="276400" cy="488519"/>
                  <a:chOff x="8009362" y="4548440"/>
                  <a:chExt cx="276400" cy="488519"/>
                </a:xfrm>
              </p:grpSpPr>
              <p:sp>
                <p:nvSpPr>
                  <p:cNvPr id="183" name="Arc 182">
                    <a:extLst>
                      <a:ext uri="{FF2B5EF4-FFF2-40B4-BE49-F238E27FC236}">
                        <a16:creationId xmlns:a16="http://schemas.microsoft.com/office/drawing/2014/main" id="{ADD2BD2B-4709-41FE-A489-D8F01DE6F6F0}"/>
                      </a:ext>
                    </a:extLst>
                  </p:cNvPr>
                  <p:cNvSpPr/>
                  <p:nvPr/>
                </p:nvSpPr>
                <p:spPr>
                  <a:xfrm rot="10578035">
                    <a:off x="8050611" y="4665980"/>
                    <a:ext cx="191880" cy="370979"/>
                  </a:xfrm>
                  <a:prstGeom prst="arc">
                    <a:avLst>
                      <a:gd name="adj1" fmla="val 16200000"/>
                      <a:gd name="adj2" fmla="val 37381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84" name="Arc 183">
                    <a:extLst>
                      <a:ext uri="{FF2B5EF4-FFF2-40B4-BE49-F238E27FC236}">
                        <a16:creationId xmlns:a16="http://schemas.microsoft.com/office/drawing/2014/main" id="{3F0164F9-DD4F-4F22-9AA2-779D99EF2695}"/>
                      </a:ext>
                    </a:extLst>
                  </p:cNvPr>
                  <p:cNvSpPr/>
                  <p:nvPr/>
                </p:nvSpPr>
                <p:spPr>
                  <a:xfrm rot="11861489" flipH="1">
                    <a:off x="8059633" y="4740999"/>
                    <a:ext cx="226129" cy="29590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86" name="Arc 185">
                    <a:extLst>
                      <a:ext uri="{FF2B5EF4-FFF2-40B4-BE49-F238E27FC236}">
                        <a16:creationId xmlns:a16="http://schemas.microsoft.com/office/drawing/2014/main" id="{DE851838-2267-4160-B160-FF0869DDC476}"/>
                      </a:ext>
                    </a:extLst>
                  </p:cNvPr>
                  <p:cNvSpPr/>
                  <p:nvPr/>
                </p:nvSpPr>
                <p:spPr>
                  <a:xfrm rot="10578035">
                    <a:off x="8009362" y="4548440"/>
                    <a:ext cx="184653" cy="331278"/>
                  </a:xfrm>
                  <a:prstGeom prst="arc">
                    <a:avLst>
                      <a:gd name="adj1" fmla="val 16200000"/>
                      <a:gd name="adj2" fmla="val 37381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sp>
              <p:nvSpPr>
                <p:cNvPr id="187" name="Arc 186">
                  <a:extLst>
                    <a:ext uri="{FF2B5EF4-FFF2-40B4-BE49-F238E27FC236}">
                      <a16:creationId xmlns:a16="http://schemas.microsoft.com/office/drawing/2014/main" id="{A44B47F9-FBC6-4369-9284-C8FB9E25B68B}"/>
                    </a:ext>
                  </a:extLst>
                </p:cNvPr>
                <p:cNvSpPr/>
                <p:nvPr/>
              </p:nvSpPr>
              <p:spPr>
                <a:xfrm rot="11861489" flipH="1">
                  <a:off x="8140692" y="4637310"/>
                  <a:ext cx="222611" cy="26536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grpSp>
            <p:nvGrpSpPr>
              <p:cNvPr id="188" name="Grupare 187">
                <a:extLst>
                  <a:ext uri="{FF2B5EF4-FFF2-40B4-BE49-F238E27FC236}">
                    <a16:creationId xmlns:a16="http://schemas.microsoft.com/office/drawing/2014/main" id="{104EE2EB-2BCB-43C3-82AF-F7F72CA686D2}"/>
                  </a:ext>
                </a:extLst>
              </p:cNvPr>
              <p:cNvGrpSpPr/>
              <p:nvPr/>
            </p:nvGrpSpPr>
            <p:grpSpPr>
              <a:xfrm flipV="1">
                <a:off x="7819106" y="4879995"/>
                <a:ext cx="571294" cy="595154"/>
                <a:chOff x="7816318" y="4548440"/>
                <a:chExt cx="571294" cy="595154"/>
              </a:xfrm>
            </p:grpSpPr>
            <p:sp>
              <p:nvSpPr>
                <p:cNvPr id="189" name="Arc 188">
                  <a:extLst>
                    <a:ext uri="{FF2B5EF4-FFF2-40B4-BE49-F238E27FC236}">
                      <a16:creationId xmlns:a16="http://schemas.microsoft.com/office/drawing/2014/main" id="{0B6241B4-1AB9-4240-B756-9582AB4BBD39}"/>
                    </a:ext>
                  </a:extLst>
                </p:cNvPr>
                <p:cNvSpPr/>
                <p:nvPr/>
              </p:nvSpPr>
              <p:spPr>
                <a:xfrm rot="20129953">
                  <a:off x="7816318" y="4688313"/>
                  <a:ext cx="571294" cy="455281"/>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nvGrpSpPr>
                <p:cNvPr id="190" name="Grupare 189">
                  <a:extLst>
                    <a:ext uri="{FF2B5EF4-FFF2-40B4-BE49-F238E27FC236}">
                      <a16:creationId xmlns:a16="http://schemas.microsoft.com/office/drawing/2014/main" id="{10EF4429-344D-4C87-AE2E-5FFD346ACD7B}"/>
                    </a:ext>
                  </a:extLst>
                </p:cNvPr>
                <p:cNvGrpSpPr/>
                <p:nvPr/>
              </p:nvGrpSpPr>
              <p:grpSpPr>
                <a:xfrm>
                  <a:off x="8009362" y="4548440"/>
                  <a:ext cx="276400" cy="488519"/>
                  <a:chOff x="8009362" y="4548440"/>
                  <a:chExt cx="276400" cy="488519"/>
                </a:xfrm>
              </p:grpSpPr>
              <p:sp>
                <p:nvSpPr>
                  <p:cNvPr id="192" name="Arc 191">
                    <a:extLst>
                      <a:ext uri="{FF2B5EF4-FFF2-40B4-BE49-F238E27FC236}">
                        <a16:creationId xmlns:a16="http://schemas.microsoft.com/office/drawing/2014/main" id="{07278148-08BE-44BD-9E3F-E02B3F7A73D6}"/>
                      </a:ext>
                    </a:extLst>
                  </p:cNvPr>
                  <p:cNvSpPr/>
                  <p:nvPr/>
                </p:nvSpPr>
                <p:spPr>
                  <a:xfrm rot="10578035">
                    <a:off x="8050611" y="4665980"/>
                    <a:ext cx="191880" cy="370979"/>
                  </a:xfrm>
                  <a:prstGeom prst="arc">
                    <a:avLst>
                      <a:gd name="adj1" fmla="val 16200000"/>
                      <a:gd name="adj2" fmla="val 37381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93" name="Arc 192">
                    <a:extLst>
                      <a:ext uri="{FF2B5EF4-FFF2-40B4-BE49-F238E27FC236}">
                        <a16:creationId xmlns:a16="http://schemas.microsoft.com/office/drawing/2014/main" id="{A657E017-0637-4FC3-AB0B-2BF28B057706}"/>
                      </a:ext>
                    </a:extLst>
                  </p:cNvPr>
                  <p:cNvSpPr/>
                  <p:nvPr/>
                </p:nvSpPr>
                <p:spPr>
                  <a:xfrm rot="11861489" flipH="1">
                    <a:off x="8059633" y="4740999"/>
                    <a:ext cx="226129" cy="29590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sp>
                <p:nvSpPr>
                  <p:cNvPr id="194" name="Arc 193">
                    <a:extLst>
                      <a:ext uri="{FF2B5EF4-FFF2-40B4-BE49-F238E27FC236}">
                        <a16:creationId xmlns:a16="http://schemas.microsoft.com/office/drawing/2014/main" id="{085103AD-6DBD-47E4-9553-0C38F050B9EB}"/>
                      </a:ext>
                    </a:extLst>
                  </p:cNvPr>
                  <p:cNvSpPr/>
                  <p:nvPr/>
                </p:nvSpPr>
                <p:spPr>
                  <a:xfrm rot="10578035">
                    <a:off x="8009362" y="4548440"/>
                    <a:ext cx="184653" cy="331278"/>
                  </a:xfrm>
                  <a:prstGeom prst="arc">
                    <a:avLst>
                      <a:gd name="adj1" fmla="val 16200000"/>
                      <a:gd name="adj2" fmla="val 37381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sp>
              <p:nvSpPr>
                <p:cNvPr id="191" name="Arc 190">
                  <a:extLst>
                    <a:ext uri="{FF2B5EF4-FFF2-40B4-BE49-F238E27FC236}">
                      <a16:creationId xmlns:a16="http://schemas.microsoft.com/office/drawing/2014/main" id="{C16E9330-A54C-446E-AADD-224B2FC493FC}"/>
                    </a:ext>
                  </a:extLst>
                </p:cNvPr>
                <p:cNvSpPr/>
                <p:nvPr/>
              </p:nvSpPr>
              <p:spPr>
                <a:xfrm rot="11861489" flipH="1">
                  <a:off x="8140692" y="4637310"/>
                  <a:ext cx="222611" cy="26536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grpSp>
        <p:sp>
          <p:nvSpPr>
            <p:cNvPr id="198" name="Arc 197">
              <a:extLst>
                <a:ext uri="{FF2B5EF4-FFF2-40B4-BE49-F238E27FC236}">
                  <a16:creationId xmlns:a16="http://schemas.microsoft.com/office/drawing/2014/main" id="{396837A0-6DDC-4432-A02B-2AB2743131C6}"/>
                </a:ext>
              </a:extLst>
            </p:cNvPr>
            <p:cNvSpPr/>
            <p:nvPr/>
          </p:nvSpPr>
          <p:spPr>
            <a:xfrm rot="17888477" flipH="1" flipV="1">
              <a:off x="7946011" y="4850084"/>
              <a:ext cx="361608" cy="34363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a:p>
          </p:txBody>
        </p:sp>
      </p:grpSp>
    </p:spTree>
    <p:extLst>
      <p:ext uri="{BB962C8B-B14F-4D97-AF65-F5344CB8AC3E}">
        <p14:creationId xmlns:p14="http://schemas.microsoft.com/office/powerpoint/2010/main" val="183295058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7" name="TextBox 7">
            <a:extLst>
              <a:ext uri="{FF2B5EF4-FFF2-40B4-BE49-F238E27FC236}">
                <a16:creationId xmlns:a16="http://schemas.microsoft.com/office/drawing/2014/main" id="{BEEE9440-3BD9-4739-AFB7-97D41B01ECE9}"/>
              </a:ext>
            </a:extLst>
          </p:cNvPr>
          <p:cNvSpPr txBox="1"/>
          <p:nvPr/>
        </p:nvSpPr>
        <p:spPr>
          <a:xfrm>
            <a:off x="936393" y="3763617"/>
            <a:ext cx="7288696" cy="2769989"/>
          </a:xfrm>
          <a:prstGeom prst="rect">
            <a:avLst/>
          </a:prstGeom>
          <a:noFill/>
        </p:spPr>
        <p:txBody>
          <a:bodyPr wrap="square" rtlCol="0">
            <a:spAutoFit/>
          </a:bodyPr>
          <a:lstStyle/>
          <a:p>
            <a:r>
              <a:rPr lang="ro-RO" sz="1200" b="1" dirty="0">
                <a:solidFill>
                  <a:srgbClr val="363346"/>
                </a:solidFill>
                <a:latin typeface="Dosis" panose="02010503020202060003" pitchFamily="2" charset="0"/>
              </a:rPr>
              <a:t>CIVIL CONSTRUCTION</a:t>
            </a:r>
            <a:endParaRPr lang="en-US" sz="1200" b="1" dirty="0">
              <a:solidFill>
                <a:srgbClr val="363346"/>
              </a:solidFill>
              <a:latin typeface="Dosis" panose="02010503020202060003" pitchFamily="2" charset="0"/>
            </a:endParaRPr>
          </a:p>
          <a:p>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rPr>
              <a:t>C</a:t>
            </a:r>
            <a:r>
              <a:rPr lang="en-US" sz="1200" dirty="0">
                <a:solidFill>
                  <a:srgbClr val="828282"/>
                </a:solidFill>
                <a:latin typeface="Calibri" panose="020F0502020204030204" pitchFamily="34" charset="0"/>
                <a:cs typeface="Helvetica Neue"/>
              </a:rPr>
              <a:t>ivil constructions refer, generally, to structures dedicated to civil purposes, as residential buildings, fair halls, industrial halls, bridges, gyms, towers, crosswalks for hard traffic roads and else. They replace the concrete structure of construction with metal structure; some of their elements are fastened using screws, but most of the components are connected by welding. The welding creates forms, by putting in specific position the components. Due to that, the most welds are fillet welds. </a:t>
            </a:r>
          </a:p>
          <a:p>
            <a:r>
              <a:rPr lang="en-US" sz="1200" dirty="0">
                <a:solidFill>
                  <a:srgbClr val="828282"/>
                </a:solidFill>
                <a:latin typeface="Calibri" panose="020F0502020204030204" pitchFamily="34" charset="0"/>
              </a:rPr>
              <a:t>Such structure is formed of beams, girders and other types of elements which are fixed each other by specific nodes. The nods are based on gussets having appropriate shape and dimensions. The elements ends are not directly welded each other, but each element is welded with the gusset. Gussets are used for the stiffening of different intersections of elements which are or not welded together.</a:t>
            </a:r>
            <a:endParaRPr lang="en-US" sz="1200" dirty="0">
              <a:solidFill>
                <a:srgbClr val="363346"/>
              </a:solidFill>
              <a:latin typeface="Dosis" panose="02010503020202060003" pitchFamily="2" charset="0"/>
            </a:endParaRPr>
          </a:p>
          <a:p>
            <a:r>
              <a:rPr lang="en-US" sz="1200" b="1" dirty="0">
                <a:solidFill>
                  <a:srgbClr val="FF00FF"/>
                </a:solidFill>
                <a:latin typeface="Dosis" panose="02010503020202060003" pitchFamily="2" charset="0"/>
              </a:rPr>
              <a:t/>
            </a:r>
            <a:br>
              <a:rPr lang="en-US" sz="1200" b="1" dirty="0">
                <a:solidFill>
                  <a:srgbClr val="FF00FF"/>
                </a:solidFill>
                <a:latin typeface="Dosis" panose="02010503020202060003" pitchFamily="2" charset="0"/>
              </a:rPr>
            </a:br>
            <a:endParaRPr lang="en-US" sz="1200" b="1" dirty="0">
              <a:solidFill>
                <a:srgbClr val="FF00FF"/>
              </a:solidFill>
              <a:latin typeface="Dosis" panose="02010503020202060003" pitchFamily="2" charset="0"/>
            </a:endParaRPr>
          </a:p>
          <a:p>
            <a:endParaRPr lang="en-US" dirty="0">
              <a:solidFill>
                <a:srgbClr val="363346"/>
              </a:solidFill>
              <a:latin typeface="Dosis" panose="02010503020202060003" pitchFamily="2" charset="0"/>
            </a:endParaRPr>
          </a:p>
        </p:txBody>
      </p:sp>
      <p:pic>
        <p:nvPicPr>
          <p:cNvPr id="11" name="Imagine 10">
            <a:extLst>
              <a:ext uri="{FF2B5EF4-FFF2-40B4-BE49-F238E27FC236}">
                <a16:creationId xmlns:a16="http://schemas.microsoft.com/office/drawing/2014/main" id="{596DDC4B-C935-4C8C-9C7D-AE9DD0F70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980815" y="1066141"/>
            <a:ext cx="2412000" cy="1682272"/>
          </a:xfrm>
          <a:prstGeom prst="rect">
            <a:avLst/>
          </a:prstGeom>
        </p:spPr>
      </p:pic>
      <p:pic>
        <p:nvPicPr>
          <p:cNvPr id="13" name="Imagine 12">
            <a:extLst>
              <a:ext uri="{FF2B5EF4-FFF2-40B4-BE49-F238E27FC236}">
                <a16:creationId xmlns:a16="http://schemas.microsoft.com/office/drawing/2014/main" id="{A6996421-F84E-4CA8-8564-F3198AFB3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4" y="701277"/>
            <a:ext cx="3217516" cy="2412000"/>
          </a:xfrm>
          <a:prstGeom prst="rect">
            <a:avLst/>
          </a:prstGeom>
        </p:spPr>
      </p:pic>
      <p:pic>
        <p:nvPicPr>
          <p:cNvPr id="15" name="Imagine 14">
            <a:extLst>
              <a:ext uri="{FF2B5EF4-FFF2-40B4-BE49-F238E27FC236}">
                <a16:creationId xmlns:a16="http://schemas.microsoft.com/office/drawing/2014/main" id="{05D38378-BE20-4203-ABC6-A56A5B9F4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348" y="813015"/>
            <a:ext cx="3963851" cy="2234985"/>
          </a:xfrm>
          <a:prstGeom prst="rect">
            <a:avLst/>
          </a:prstGeom>
        </p:spPr>
      </p:pic>
    </p:spTree>
    <p:extLst>
      <p:ext uri="{BB962C8B-B14F-4D97-AF65-F5344CB8AC3E}">
        <p14:creationId xmlns:p14="http://schemas.microsoft.com/office/powerpoint/2010/main" val="181827843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F73FC862-8189-4C2F-8A64-E36EFE42C34A}"/>
              </a:ext>
            </a:extLst>
          </p:cNvPr>
          <p:cNvSpPr txBox="1"/>
          <p:nvPr/>
        </p:nvSpPr>
        <p:spPr>
          <a:xfrm>
            <a:off x="927653" y="982317"/>
            <a:ext cx="3202388" cy="3231654"/>
          </a:xfrm>
          <a:prstGeom prst="rect">
            <a:avLst/>
          </a:prstGeom>
          <a:noFill/>
        </p:spPr>
        <p:txBody>
          <a:bodyPr wrap="square" rtlCol="0">
            <a:spAutoFit/>
          </a:bodyPr>
          <a:lstStyle/>
          <a:p>
            <a:endParaRPr lang="ro-RO" sz="1200" b="1" dirty="0">
              <a:solidFill>
                <a:srgbClr val="363346"/>
              </a:solidFill>
              <a:latin typeface="Dosis" panose="02010503020202060003" pitchFamily="2" charset="0"/>
            </a:endParaRPr>
          </a:p>
          <a:p>
            <a:endParaRPr lang="ro-RO"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Some elements of a civil constructions are designed as multiple beams fixed together in parallel position in order to create stiff horizontal or vertical wall. In such cases the welding is done between each beam and the stiffener. The weld can join together in direct manner or gusset, as intermediary element, is needed. Such combination creates a double node, which is a resistance node and the three elements (or five if gussets are required) can be different types of laminated profiles. The connecting element could be an U profile, or a T profile or rectangular pipe, or else.</a:t>
            </a:r>
            <a:endParaRPr lang="en-US" sz="1200" dirty="0">
              <a:solidFill>
                <a:schemeClr val="bg1">
                  <a:lumMod val="50000"/>
                </a:schemeClr>
              </a:solidFill>
              <a:latin typeface="Calibri" panose="020F0502020204030204" pitchFamily="34" charset="0"/>
              <a:cs typeface="Helvetica Neue"/>
            </a:endParaRPr>
          </a:p>
          <a:p>
            <a:pPr algn="just"/>
            <a:r>
              <a:rPr lang="en-US" sz="1200" dirty="0">
                <a:solidFill>
                  <a:schemeClr val="bg1">
                    <a:lumMod val="50000"/>
                  </a:schemeClr>
                </a:solidFill>
                <a:latin typeface="Calibri" panose="020F0502020204030204" pitchFamily="34" charset="0"/>
                <a:cs typeface="Helvetica Neue"/>
              </a:rPr>
              <a:t>Material: S235, S355</a:t>
            </a:r>
            <a:endParaRPr lang="en-US" sz="1200" dirty="0">
              <a:solidFill>
                <a:srgbClr val="828282"/>
              </a:solidFill>
              <a:latin typeface="Calibri" panose="020F0502020204030204" pitchFamily="34" charset="0"/>
              <a:cs typeface="Helvetica Neue"/>
            </a:endParaRPr>
          </a:p>
        </p:txBody>
      </p:sp>
      <p:sp>
        <p:nvSpPr>
          <p:cNvPr id="5" name="TextBox 7">
            <a:extLst>
              <a:ext uri="{FF2B5EF4-FFF2-40B4-BE49-F238E27FC236}">
                <a16:creationId xmlns:a16="http://schemas.microsoft.com/office/drawing/2014/main" id="{C52EF280-36EE-4414-83EA-44E4AF3E169D}"/>
              </a:ext>
            </a:extLst>
          </p:cNvPr>
          <p:cNvSpPr txBox="1"/>
          <p:nvPr/>
        </p:nvSpPr>
        <p:spPr>
          <a:xfrm>
            <a:off x="927653" y="986952"/>
            <a:ext cx="3664177"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STIFFENING TWO PARALEL GIRDERS</a:t>
            </a:r>
            <a:r>
              <a:rPr lang="en-US" sz="1200" b="1" dirty="0">
                <a:solidFill>
                  <a:srgbClr val="363346"/>
                </a:solidFill>
                <a:latin typeface="Dosis" panose="02010503020202060003" pitchFamily="2" charset="0"/>
              </a:rPr>
              <a:t> - DESCRIPTION</a:t>
            </a:r>
          </a:p>
        </p:txBody>
      </p:sp>
      <p:pic>
        <p:nvPicPr>
          <p:cNvPr id="3" name="Imagine 2">
            <a:extLst>
              <a:ext uri="{FF2B5EF4-FFF2-40B4-BE49-F238E27FC236}">
                <a16:creationId xmlns:a16="http://schemas.microsoft.com/office/drawing/2014/main" id="{24C2C5A9-345C-4703-AF75-40D8B13FEDB5}"/>
              </a:ext>
            </a:extLst>
          </p:cNvPr>
          <p:cNvPicPr>
            <a:picLocks noChangeAspect="1"/>
          </p:cNvPicPr>
          <p:nvPr/>
        </p:nvPicPr>
        <p:blipFill>
          <a:blip r:embed="rId2"/>
          <a:stretch>
            <a:fillRect/>
          </a:stretch>
        </p:blipFill>
        <p:spPr>
          <a:xfrm>
            <a:off x="5251333" y="1263952"/>
            <a:ext cx="3055265" cy="2518918"/>
          </a:xfrm>
          <a:prstGeom prst="rect">
            <a:avLst/>
          </a:prstGeom>
        </p:spPr>
      </p:pic>
      <p:pic>
        <p:nvPicPr>
          <p:cNvPr id="6" name="Imagine 5">
            <a:extLst>
              <a:ext uri="{FF2B5EF4-FFF2-40B4-BE49-F238E27FC236}">
                <a16:creationId xmlns:a16="http://schemas.microsoft.com/office/drawing/2014/main" id="{F3CACD49-FB43-4F91-8C7C-C6E4D19DBD00}"/>
              </a:ext>
            </a:extLst>
          </p:cNvPr>
          <p:cNvPicPr>
            <a:picLocks noChangeAspect="1"/>
          </p:cNvPicPr>
          <p:nvPr/>
        </p:nvPicPr>
        <p:blipFill>
          <a:blip r:embed="rId3"/>
          <a:stretch>
            <a:fillRect/>
          </a:stretch>
        </p:blipFill>
        <p:spPr>
          <a:xfrm>
            <a:off x="5716078" y="4213971"/>
            <a:ext cx="2197011" cy="2518918"/>
          </a:xfrm>
          <a:prstGeom prst="rect">
            <a:avLst/>
          </a:prstGeom>
        </p:spPr>
      </p:pic>
      <p:graphicFrame>
        <p:nvGraphicFramePr>
          <p:cNvPr id="7" name="Tabel 3">
            <a:extLst>
              <a:ext uri="{FF2B5EF4-FFF2-40B4-BE49-F238E27FC236}">
                <a16:creationId xmlns:a16="http://schemas.microsoft.com/office/drawing/2014/main" id="{8DD03D81-BD60-4258-B878-DCB8556AA8DC}"/>
              </a:ext>
            </a:extLst>
          </p:cNvPr>
          <p:cNvGraphicFramePr>
            <a:graphicFrameLocks noGrp="1"/>
          </p:cNvGraphicFramePr>
          <p:nvPr>
            <p:extLst>
              <p:ext uri="{D42A27DB-BD31-4B8C-83A1-F6EECF244321}">
                <p14:modId xmlns:p14="http://schemas.microsoft.com/office/powerpoint/2010/main" val="1733400852"/>
              </p:ext>
            </p:extLst>
          </p:nvPr>
        </p:nvGraphicFramePr>
        <p:xfrm>
          <a:off x="798574" y="4803442"/>
          <a:ext cx="4802124" cy="915988"/>
        </p:xfrm>
        <a:graphic>
          <a:graphicData uri="http://schemas.openxmlformats.org/drawingml/2006/table">
            <a:tbl>
              <a:tblPr firstRow="1" bandRow="1">
                <a:tableStyleId>{9DCAF9ED-07DC-4A11-8D7F-57B35C25682E}</a:tableStyleId>
              </a:tblPr>
              <a:tblGrid>
                <a:gridCol w="400177">
                  <a:extLst>
                    <a:ext uri="{9D8B030D-6E8A-4147-A177-3AD203B41FA5}">
                      <a16:colId xmlns:a16="http://schemas.microsoft.com/office/drawing/2014/main" val="1882468942"/>
                    </a:ext>
                  </a:extLst>
                </a:gridCol>
                <a:gridCol w="400177">
                  <a:extLst>
                    <a:ext uri="{9D8B030D-6E8A-4147-A177-3AD203B41FA5}">
                      <a16:colId xmlns:a16="http://schemas.microsoft.com/office/drawing/2014/main" val="3204640079"/>
                    </a:ext>
                  </a:extLst>
                </a:gridCol>
                <a:gridCol w="400177">
                  <a:extLst>
                    <a:ext uri="{9D8B030D-6E8A-4147-A177-3AD203B41FA5}">
                      <a16:colId xmlns:a16="http://schemas.microsoft.com/office/drawing/2014/main" val="3643200633"/>
                    </a:ext>
                  </a:extLst>
                </a:gridCol>
                <a:gridCol w="400177">
                  <a:extLst>
                    <a:ext uri="{9D8B030D-6E8A-4147-A177-3AD203B41FA5}">
                      <a16:colId xmlns:a16="http://schemas.microsoft.com/office/drawing/2014/main" val="1505062925"/>
                    </a:ext>
                  </a:extLst>
                </a:gridCol>
                <a:gridCol w="400177">
                  <a:extLst>
                    <a:ext uri="{9D8B030D-6E8A-4147-A177-3AD203B41FA5}">
                      <a16:colId xmlns:a16="http://schemas.microsoft.com/office/drawing/2014/main" val="423217185"/>
                    </a:ext>
                  </a:extLst>
                </a:gridCol>
                <a:gridCol w="400177">
                  <a:extLst>
                    <a:ext uri="{9D8B030D-6E8A-4147-A177-3AD203B41FA5}">
                      <a16:colId xmlns:a16="http://schemas.microsoft.com/office/drawing/2014/main" val="408368961"/>
                    </a:ext>
                  </a:extLst>
                </a:gridCol>
                <a:gridCol w="400177">
                  <a:extLst>
                    <a:ext uri="{9D8B030D-6E8A-4147-A177-3AD203B41FA5}">
                      <a16:colId xmlns:a16="http://schemas.microsoft.com/office/drawing/2014/main" val="1698889654"/>
                    </a:ext>
                  </a:extLst>
                </a:gridCol>
                <a:gridCol w="400177">
                  <a:extLst>
                    <a:ext uri="{9D8B030D-6E8A-4147-A177-3AD203B41FA5}">
                      <a16:colId xmlns:a16="http://schemas.microsoft.com/office/drawing/2014/main" val="1899980758"/>
                    </a:ext>
                  </a:extLst>
                </a:gridCol>
                <a:gridCol w="400177">
                  <a:extLst>
                    <a:ext uri="{9D8B030D-6E8A-4147-A177-3AD203B41FA5}">
                      <a16:colId xmlns:a16="http://schemas.microsoft.com/office/drawing/2014/main" val="1803690970"/>
                    </a:ext>
                  </a:extLst>
                </a:gridCol>
                <a:gridCol w="400177">
                  <a:extLst>
                    <a:ext uri="{9D8B030D-6E8A-4147-A177-3AD203B41FA5}">
                      <a16:colId xmlns:a16="http://schemas.microsoft.com/office/drawing/2014/main" val="806722948"/>
                    </a:ext>
                  </a:extLst>
                </a:gridCol>
                <a:gridCol w="400177">
                  <a:extLst>
                    <a:ext uri="{9D8B030D-6E8A-4147-A177-3AD203B41FA5}">
                      <a16:colId xmlns:a16="http://schemas.microsoft.com/office/drawing/2014/main" val="3116862354"/>
                    </a:ext>
                  </a:extLst>
                </a:gridCol>
                <a:gridCol w="400177">
                  <a:extLst>
                    <a:ext uri="{9D8B030D-6E8A-4147-A177-3AD203B41FA5}">
                      <a16:colId xmlns:a16="http://schemas.microsoft.com/office/drawing/2014/main" val="2323640568"/>
                    </a:ext>
                  </a:extLst>
                </a:gridCol>
              </a:tblGrid>
              <a:tr h="156075">
                <a:tc rowSpan="2">
                  <a:txBody>
                    <a:bodyPr/>
                    <a:lstStyle/>
                    <a:p>
                      <a:r>
                        <a:rPr lang="ro-RO" sz="900" dirty="0"/>
                        <a:t>Grade</a:t>
                      </a:r>
                    </a:p>
                  </a:txBody>
                  <a:tcPr/>
                </a:tc>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en-US" sz="900" b="1" dirty="0">
                          <a:effectLst/>
                        </a:rPr>
                        <a:t>C≤</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Mn</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P≤</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S≤</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Cu</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Ni</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1" dirty="0">
                          <a:effectLst/>
                        </a:rPr>
                        <a:t>Mo</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V</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Nb</a:t>
                      </a:r>
                      <a:endParaRPr lang="ro-RO" sz="9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1" dirty="0">
                          <a:effectLst/>
                        </a:rPr>
                        <a:t>Cr</a:t>
                      </a:r>
                      <a:endParaRPr lang="ro-RO" sz="9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8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effectLst/>
                        </a:rPr>
                        <a:t>S355J2</a:t>
                      </a:r>
                      <a:endParaRPr lang="ro-RO" sz="900" dirty="0">
                        <a:effectLst/>
                      </a:endParaRPr>
                    </a:p>
                    <a:p>
                      <a:endParaRPr lang="ro-RO" sz="900" b="0" dirty="0"/>
                    </a:p>
                  </a:txBody>
                  <a:tcPr/>
                </a:tc>
                <a:tc>
                  <a:txBody>
                    <a:bodyPr/>
                    <a:lstStyle/>
                    <a:p>
                      <a:pPr algn="just">
                        <a:lnSpc>
                          <a:spcPct val="150000"/>
                        </a:lnSpc>
                        <a:spcAft>
                          <a:spcPts val="0"/>
                        </a:spcAft>
                      </a:pPr>
                      <a:r>
                        <a:rPr lang="en-US" sz="900" dirty="0">
                          <a:effectLst/>
                        </a:rPr>
                        <a:t>0,20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0,50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0,90-</a:t>
                      </a:r>
                      <a:endParaRPr lang="ro-RO" sz="900" dirty="0">
                        <a:effectLst/>
                      </a:endParaRPr>
                    </a:p>
                    <a:p>
                      <a:pPr algn="just">
                        <a:lnSpc>
                          <a:spcPct val="150000"/>
                        </a:lnSpc>
                        <a:spcAft>
                          <a:spcPts val="0"/>
                        </a:spcAft>
                      </a:pPr>
                      <a:r>
                        <a:rPr lang="en-US" sz="900" dirty="0">
                          <a:effectLst/>
                        </a:rPr>
                        <a:t>1,55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0,035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0,030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0</a:t>
                      </a:r>
                      <a:r>
                        <a:rPr lang="ro-RO" sz="900" dirty="0">
                          <a:effectLst/>
                        </a:rPr>
                        <a:t>.35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0.50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0.10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0.12</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0.05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0.03</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spTree>
    <p:extLst>
      <p:ext uri="{BB962C8B-B14F-4D97-AF65-F5344CB8AC3E}">
        <p14:creationId xmlns:p14="http://schemas.microsoft.com/office/powerpoint/2010/main" val="80730782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D39AE743-069B-4B35-B41B-350A437AE759}"/>
              </a:ext>
            </a:extLst>
          </p:cNvPr>
          <p:cNvSpPr txBox="1"/>
          <p:nvPr/>
        </p:nvSpPr>
        <p:spPr>
          <a:xfrm>
            <a:off x="927651" y="982317"/>
            <a:ext cx="7501973"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STIFFENING TWO PARALEL GIRDERS</a:t>
            </a:r>
            <a:r>
              <a:rPr lang="ro-RO" sz="1200" b="1" dirty="0">
                <a:latin typeface="Dosis" panose="02010503020202060003" pitchFamily="2" charset="0"/>
              </a:rPr>
              <a:t> – WPS WELD (</a:t>
            </a:r>
            <a:r>
              <a:rPr lang="ro-RO" sz="1200" b="1" dirty="0" err="1">
                <a:latin typeface="Dosis" panose="02010503020202060003" pitchFamily="2" charset="0"/>
              </a:rPr>
              <a:t>fillet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transverse</a:t>
            </a:r>
            <a:r>
              <a:rPr lang="ro-RO" sz="1200" b="1" dirty="0">
                <a:latin typeface="Dosis" panose="02010503020202060003" pitchFamily="2" charset="0"/>
              </a:rPr>
              <a:t> element </a:t>
            </a:r>
            <a:r>
              <a:rPr lang="ro-RO" sz="1200" b="1" dirty="0" err="1">
                <a:latin typeface="Dosis" panose="02010503020202060003" pitchFamily="2" charset="0"/>
              </a:rPr>
              <a:t>with</a:t>
            </a:r>
            <a:r>
              <a:rPr lang="ro-RO" sz="1200" b="1" dirty="0">
                <a:latin typeface="Dosis" panose="02010503020202060003" pitchFamily="2" charset="0"/>
              </a:rPr>
              <a:t>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girders</a:t>
            </a:r>
            <a:r>
              <a:rPr lang="ro-RO" sz="1200" b="1" dirty="0">
                <a:latin typeface="Dosis" panose="02010503020202060003" pitchFamily="2" charset="0"/>
              </a:rPr>
              <a:t>)</a:t>
            </a:r>
            <a:endParaRPr lang="en-US" sz="1200" b="1" dirty="0">
              <a:latin typeface="Dosis" panose="02010503020202060003" pitchFamily="2" charset="0"/>
            </a:endParaRPr>
          </a:p>
        </p:txBody>
      </p:sp>
      <p:graphicFrame>
        <p:nvGraphicFramePr>
          <p:cNvPr id="5" name="Tabel 4">
            <a:extLst>
              <a:ext uri="{FF2B5EF4-FFF2-40B4-BE49-F238E27FC236}">
                <a16:creationId xmlns:a16="http://schemas.microsoft.com/office/drawing/2014/main" id="{E4DEDF5A-6009-4271-9011-346997FCF56E}"/>
              </a:ext>
            </a:extLst>
          </p:cNvPr>
          <p:cNvGraphicFramePr>
            <a:graphicFrameLocks noGrp="1"/>
          </p:cNvGraphicFramePr>
          <p:nvPr>
            <p:extLst>
              <p:ext uri="{D42A27DB-BD31-4B8C-83A1-F6EECF244321}">
                <p14:modId xmlns:p14="http://schemas.microsoft.com/office/powerpoint/2010/main" val="1675263959"/>
              </p:ext>
            </p:extLst>
          </p:nvPr>
        </p:nvGraphicFramePr>
        <p:xfrm>
          <a:off x="168584" y="1449175"/>
          <a:ext cx="6999132" cy="342900"/>
        </p:xfrm>
        <a:graphic>
          <a:graphicData uri="http://schemas.openxmlformats.org/drawingml/2006/table">
            <a:tbl>
              <a:tblPr firstRow="1" firstCol="1" bandRow="1">
                <a:tableStyleId>{21E4AEA4-8DFA-4A89-87EB-49C32662AFE0}</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20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6" name="Tabel 5">
            <a:extLst>
              <a:ext uri="{FF2B5EF4-FFF2-40B4-BE49-F238E27FC236}">
                <a16:creationId xmlns:a16="http://schemas.microsoft.com/office/drawing/2014/main" id="{13F933B5-7161-4FB3-8654-6DF1FCCD0622}"/>
              </a:ext>
            </a:extLst>
          </p:cNvPr>
          <p:cNvGraphicFramePr>
            <a:graphicFrameLocks noGrp="1"/>
          </p:cNvGraphicFramePr>
          <p:nvPr>
            <p:extLst>
              <p:ext uri="{D42A27DB-BD31-4B8C-83A1-F6EECF244321}">
                <p14:modId xmlns:p14="http://schemas.microsoft.com/office/powerpoint/2010/main" val="2297376487"/>
              </p:ext>
            </p:extLst>
          </p:nvPr>
        </p:nvGraphicFramePr>
        <p:xfrm>
          <a:off x="164984" y="1880117"/>
          <a:ext cx="7002732" cy="1767080"/>
        </p:xfrm>
        <a:graphic>
          <a:graphicData uri="http://schemas.openxmlformats.org/drawingml/2006/table">
            <a:tbl>
              <a:tblPr firstRow="1" firstCol="1" bandRow="1">
                <a:tableStyleId>{21E4AEA4-8DFA-4A89-87EB-49C32662AFE0}</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ALPHA CONSTRUCT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Drobeta</a:t>
                      </a:r>
                      <a:endParaRPr lang="ro-RO"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kern="1200" dirty="0">
                          <a:effectLst/>
                        </a:rPr>
                        <a:t>S355</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Laminated</a:t>
                      </a:r>
                      <a:r>
                        <a:rPr lang="ro-RO" sz="900" dirty="0">
                          <a:effectLst/>
                        </a:rPr>
                        <a:t> </a:t>
                      </a:r>
                      <a:r>
                        <a:rPr lang="ro-RO" sz="900" dirty="0" err="1">
                          <a:effectLst/>
                        </a:rPr>
                        <a:t>profiles</a:t>
                      </a:r>
                      <a:r>
                        <a:rPr lang="ro-RO" sz="900" dirty="0">
                          <a:effectLst/>
                        </a:rPr>
                        <a:t> – U on L</a:t>
                      </a:r>
                      <a:r>
                        <a:rPr lang="en-US" sz="900" dirty="0">
                          <a:effectLst/>
                        </a:rPr>
                        <a:t>: </a:t>
                      </a:r>
                      <a:r>
                        <a:rPr lang="ro-RO" sz="900" dirty="0">
                          <a:effectLst/>
                        </a:rPr>
                        <a:t>6</a:t>
                      </a:r>
                      <a:r>
                        <a:rPr lang="en-US" sz="900" dirty="0">
                          <a:effectLst/>
                        </a:rPr>
                        <a:t> to </a:t>
                      </a:r>
                      <a:r>
                        <a:rPr lang="ro-RO" sz="900" dirty="0">
                          <a:effectLst/>
                        </a:rPr>
                        <a:t>8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PF</a:t>
                      </a:r>
                      <a:r>
                        <a:rPr lang="en-US" sz="900" dirty="0">
                          <a:effectLst/>
                        </a:rPr>
                        <a:t> (</a:t>
                      </a:r>
                      <a:r>
                        <a:rPr lang="ro-RO" sz="900" dirty="0" err="1">
                          <a:effectLst/>
                        </a:rPr>
                        <a:t>vertic</a:t>
                      </a:r>
                      <a:r>
                        <a:rPr lang="en-US" sz="900" dirty="0">
                          <a:effectLst/>
                        </a:rPr>
                        <a:t>al</a:t>
                      </a:r>
                      <a:r>
                        <a:rPr lang="ro-RO" sz="900" dirty="0">
                          <a:effectLst/>
                        </a:rPr>
                        <a:t> </a:t>
                      </a:r>
                      <a:r>
                        <a:rPr lang="ro-RO" sz="900" dirty="0" err="1">
                          <a:effectLst/>
                        </a:rPr>
                        <a:t>up</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7" name="Tabel 6">
            <a:extLst>
              <a:ext uri="{FF2B5EF4-FFF2-40B4-BE49-F238E27FC236}">
                <a16:creationId xmlns:a16="http://schemas.microsoft.com/office/drawing/2014/main" id="{91A026C4-00F0-40C3-BAF2-35B926816F4A}"/>
              </a:ext>
            </a:extLst>
          </p:cNvPr>
          <p:cNvGraphicFramePr>
            <a:graphicFrameLocks noGrp="1"/>
          </p:cNvGraphicFramePr>
          <p:nvPr>
            <p:extLst>
              <p:ext uri="{D42A27DB-BD31-4B8C-83A1-F6EECF244321}">
                <p14:modId xmlns:p14="http://schemas.microsoft.com/office/powerpoint/2010/main" val="3585406875"/>
              </p:ext>
            </p:extLst>
          </p:nvPr>
        </p:nvGraphicFramePr>
        <p:xfrm>
          <a:off x="164984" y="3836976"/>
          <a:ext cx="6999133" cy="786765"/>
        </p:xfrm>
        <a:graphic>
          <a:graphicData uri="http://schemas.openxmlformats.org/drawingml/2006/table">
            <a:tbl>
              <a:tblPr firstRow="1" firstCol="1" bandRow="1">
                <a:tableStyleId>{21E4AEA4-8DFA-4A89-87EB-49C32662AFE0}</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73227">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132357">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190-200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21-22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rPr>
                        <a:t>7</a:t>
                      </a:r>
                      <a:endParaRPr lang="ro-RO" sz="1000" b="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35</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7200</a:t>
                      </a:r>
                    </a:p>
                  </a:txBody>
                  <a:tcPr marL="68580" marR="68580" marT="0" marB="0"/>
                </a:tc>
                <a:extLst>
                  <a:ext uri="{0D108BD9-81ED-4DB2-BD59-A6C34878D82A}">
                    <a16:rowId xmlns:a16="http://schemas.microsoft.com/office/drawing/2014/main" val="1644836321"/>
                  </a:ext>
                </a:extLst>
              </a:tr>
              <a:tr h="0">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7052372"/>
                  </a:ext>
                </a:extLst>
              </a:tr>
            </a:tbl>
          </a:graphicData>
        </a:graphic>
      </p:graphicFrame>
      <p:graphicFrame>
        <p:nvGraphicFramePr>
          <p:cNvPr id="8" name="Tabel 7">
            <a:extLst>
              <a:ext uri="{FF2B5EF4-FFF2-40B4-BE49-F238E27FC236}">
                <a16:creationId xmlns:a16="http://schemas.microsoft.com/office/drawing/2014/main" id="{9C019491-7F54-4686-A066-C6D124E9EB77}"/>
              </a:ext>
            </a:extLst>
          </p:cNvPr>
          <p:cNvGraphicFramePr>
            <a:graphicFrameLocks noGrp="1"/>
          </p:cNvGraphicFramePr>
          <p:nvPr>
            <p:extLst>
              <p:ext uri="{D42A27DB-BD31-4B8C-83A1-F6EECF244321}">
                <p14:modId xmlns:p14="http://schemas.microsoft.com/office/powerpoint/2010/main" val="3391915896"/>
              </p:ext>
            </p:extLst>
          </p:nvPr>
        </p:nvGraphicFramePr>
        <p:xfrm>
          <a:off x="164611" y="4812492"/>
          <a:ext cx="6999134" cy="1707663"/>
        </p:xfrm>
        <a:graphic>
          <a:graphicData uri="http://schemas.openxmlformats.org/drawingml/2006/table">
            <a:tbl>
              <a:tblPr firstRow="1" firstCol="1" bandRow="1">
                <a:tableStyleId>{21E4AEA4-8DFA-4A89-87EB-49C32662AFE0}</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000" b="0" kern="1200" dirty="0">
                          <a:solidFill>
                            <a:schemeClr val="tx1"/>
                          </a:solidFill>
                          <a:effectLst/>
                        </a:rPr>
                        <a:t>NO</a:t>
                      </a:r>
                      <a:endParaRPr lang="ro-RO" sz="1000" b="0" dirty="0">
                        <a:solidFill>
                          <a:schemeClr val="tx1"/>
                        </a:solidFill>
                        <a:effectLst/>
                      </a:endParaRPr>
                    </a:p>
                    <a:p>
                      <a:pPr>
                        <a:lnSpc>
                          <a:spcPct val="107000"/>
                        </a:lnSpc>
                        <a:spcAft>
                          <a:spcPts val="0"/>
                        </a:spcAft>
                      </a:pPr>
                      <a:r>
                        <a:rPr lang="en-US" sz="600" dirty="0">
                          <a:effectLst/>
                        </a:rPr>
                        <a:t> </a:t>
                      </a:r>
                      <a:r>
                        <a:rPr lang="ro-RO" sz="1000" dirty="0" err="1">
                          <a:effectLst/>
                        </a:rPr>
                        <a:t>Stick</a:t>
                      </a:r>
                      <a:r>
                        <a:rPr lang="ro-RO" sz="1000" dirty="0">
                          <a:effectLst/>
                        </a:rPr>
                        <a:t>-out: </a:t>
                      </a:r>
                      <a:r>
                        <a:rPr lang="ro-RO" sz="1000" b="0" dirty="0">
                          <a:solidFill>
                            <a:schemeClr val="tx1"/>
                          </a:solidFill>
                          <a:effectLst/>
                        </a:rPr>
                        <a:t>15-17 mm</a:t>
                      </a:r>
                      <a:endParaRPr lang="ro-RO" sz="1100" b="0" dirty="0">
                        <a:solidFill>
                          <a:schemeClr val="tx1"/>
                        </a:solidFill>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M21 - 18</a:t>
                      </a:r>
                      <a:r>
                        <a:rPr lang="en-US" sz="1000" dirty="0">
                          <a:effectLst/>
                        </a:rPr>
                        <a:t>%CO</a:t>
                      </a:r>
                      <a:r>
                        <a:rPr lang="en-US" sz="1000" baseline="-25000" dirty="0">
                          <a:effectLst/>
                        </a:rPr>
                        <a:t>2</a:t>
                      </a:r>
                      <a:r>
                        <a:rPr lang="en-US" sz="1000" dirty="0">
                          <a:effectLst/>
                        </a:rPr>
                        <a:t> </a:t>
                      </a:r>
                      <a:r>
                        <a:rPr lang="ro-RO" sz="1000" dirty="0">
                          <a:effectLst/>
                        </a:rPr>
                        <a:t>+ rest Ar</a:t>
                      </a: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9" name="CasetăText 8">
            <a:extLst>
              <a:ext uri="{FF2B5EF4-FFF2-40B4-BE49-F238E27FC236}">
                <a16:creationId xmlns:a16="http://schemas.microsoft.com/office/drawing/2014/main" id="{FE2948B7-1DBC-4597-A7ED-BBD36A2441BD}"/>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10" name="CasetăText 9">
            <a:extLst>
              <a:ext uri="{FF2B5EF4-FFF2-40B4-BE49-F238E27FC236}">
                <a16:creationId xmlns:a16="http://schemas.microsoft.com/office/drawing/2014/main" id="{AE991C01-5099-46BF-B71C-6AD858771177}"/>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pic>
        <p:nvPicPr>
          <p:cNvPr id="13" name="Imagine 12">
            <a:extLst>
              <a:ext uri="{FF2B5EF4-FFF2-40B4-BE49-F238E27FC236}">
                <a16:creationId xmlns:a16="http://schemas.microsoft.com/office/drawing/2014/main" id="{C8EC16D2-AE90-432B-9895-E84DD65C3B64}"/>
              </a:ext>
            </a:extLst>
          </p:cNvPr>
          <p:cNvPicPr>
            <a:picLocks noChangeAspect="1"/>
          </p:cNvPicPr>
          <p:nvPr/>
        </p:nvPicPr>
        <p:blipFill>
          <a:blip r:embed="rId2"/>
          <a:stretch>
            <a:fillRect/>
          </a:stretch>
        </p:blipFill>
        <p:spPr>
          <a:xfrm>
            <a:off x="7271705" y="1792075"/>
            <a:ext cx="1734532" cy="1758504"/>
          </a:xfrm>
          <a:prstGeom prst="rect">
            <a:avLst/>
          </a:prstGeom>
        </p:spPr>
      </p:pic>
      <p:pic>
        <p:nvPicPr>
          <p:cNvPr id="14" name="Imagine 13">
            <a:extLst>
              <a:ext uri="{FF2B5EF4-FFF2-40B4-BE49-F238E27FC236}">
                <a16:creationId xmlns:a16="http://schemas.microsoft.com/office/drawing/2014/main" id="{04557313-7214-4554-BEA0-54A6FB3CF53F}"/>
              </a:ext>
            </a:extLst>
          </p:cNvPr>
          <p:cNvPicPr>
            <a:picLocks noChangeAspect="1"/>
          </p:cNvPicPr>
          <p:nvPr/>
        </p:nvPicPr>
        <p:blipFill>
          <a:blip r:embed="rId3"/>
          <a:stretch>
            <a:fillRect/>
          </a:stretch>
        </p:blipFill>
        <p:spPr>
          <a:xfrm>
            <a:off x="7222486" y="4733164"/>
            <a:ext cx="1850393" cy="591792"/>
          </a:xfrm>
          <a:prstGeom prst="rect">
            <a:avLst/>
          </a:prstGeom>
        </p:spPr>
      </p:pic>
    </p:spTree>
    <p:extLst>
      <p:ext uri="{BB962C8B-B14F-4D97-AF65-F5344CB8AC3E}">
        <p14:creationId xmlns:p14="http://schemas.microsoft.com/office/powerpoint/2010/main" val="3229707201"/>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F73FC862-8189-4C2F-8A64-E36EFE42C34A}"/>
              </a:ext>
            </a:extLst>
          </p:cNvPr>
          <p:cNvSpPr txBox="1"/>
          <p:nvPr/>
        </p:nvSpPr>
        <p:spPr>
          <a:xfrm>
            <a:off x="927653" y="982317"/>
            <a:ext cx="3202388" cy="2492990"/>
          </a:xfrm>
          <a:prstGeom prst="rect">
            <a:avLst/>
          </a:prstGeom>
          <a:noFill/>
        </p:spPr>
        <p:txBody>
          <a:bodyPr wrap="square" rtlCol="0">
            <a:spAutoFit/>
          </a:bodyPr>
          <a:lstStyle/>
          <a:p>
            <a:endParaRPr lang="ro-RO" sz="1200" b="1" dirty="0">
              <a:solidFill>
                <a:srgbClr val="363346"/>
              </a:solidFill>
              <a:latin typeface="Dosis" panose="02010503020202060003" pitchFamily="2" charset="0"/>
            </a:endParaRPr>
          </a:p>
          <a:p>
            <a:endParaRPr lang="ro-RO"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Some elements of a civil constructions are designed to cross each other, and the joint to require extra stiffening. In such cases the welding is done between each element and the stiffening gusset. All three elements are made of metal sheets and the gusset has specific form to allow the welding of the two elements each other and to reduce the concentration of stresses in the node.</a:t>
            </a:r>
          </a:p>
          <a:p>
            <a:r>
              <a:rPr lang="en-US" sz="1200" dirty="0">
                <a:solidFill>
                  <a:srgbClr val="828282"/>
                </a:solidFill>
                <a:latin typeface="Calibri" panose="020F0502020204030204" pitchFamily="34" charset="0"/>
                <a:cs typeface="Helvetica Neue"/>
              </a:rPr>
              <a:t>Material: S235, S355</a:t>
            </a:r>
          </a:p>
        </p:txBody>
      </p:sp>
      <p:sp>
        <p:nvSpPr>
          <p:cNvPr id="5" name="TextBox 7">
            <a:extLst>
              <a:ext uri="{FF2B5EF4-FFF2-40B4-BE49-F238E27FC236}">
                <a16:creationId xmlns:a16="http://schemas.microsoft.com/office/drawing/2014/main" id="{C52EF280-36EE-4414-83EA-44E4AF3E169D}"/>
              </a:ext>
            </a:extLst>
          </p:cNvPr>
          <p:cNvSpPr txBox="1"/>
          <p:nvPr/>
        </p:nvSpPr>
        <p:spPr>
          <a:xfrm>
            <a:off x="927653" y="986952"/>
            <a:ext cx="4513027"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STIFFENING TWO ELEMENTS CROSSING BY GUSSET</a:t>
            </a:r>
            <a:r>
              <a:rPr lang="en-US" sz="1200" b="1" dirty="0">
                <a:solidFill>
                  <a:srgbClr val="363346"/>
                </a:solidFill>
                <a:latin typeface="Dosis" panose="02010503020202060003" pitchFamily="2" charset="0"/>
              </a:rPr>
              <a:t> - DESCRIPTION</a:t>
            </a:r>
          </a:p>
        </p:txBody>
      </p:sp>
      <p:graphicFrame>
        <p:nvGraphicFramePr>
          <p:cNvPr id="7" name="Tabel 3">
            <a:extLst>
              <a:ext uri="{FF2B5EF4-FFF2-40B4-BE49-F238E27FC236}">
                <a16:creationId xmlns:a16="http://schemas.microsoft.com/office/drawing/2014/main" id="{8DD03D81-BD60-4258-B878-DCB8556AA8DC}"/>
              </a:ext>
            </a:extLst>
          </p:cNvPr>
          <p:cNvGraphicFramePr>
            <a:graphicFrameLocks noGrp="1"/>
          </p:cNvGraphicFramePr>
          <p:nvPr>
            <p:extLst>
              <p:ext uri="{D42A27DB-BD31-4B8C-83A1-F6EECF244321}">
                <p14:modId xmlns:p14="http://schemas.microsoft.com/office/powerpoint/2010/main" val="1074347465"/>
              </p:ext>
            </p:extLst>
          </p:nvPr>
        </p:nvGraphicFramePr>
        <p:xfrm>
          <a:off x="798574" y="4803442"/>
          <a:ext cx="4395216" cy="885033"/>
        </p:xfrm>
        <a:graphic>
          <a:graphicData uri="http://schemas.openxmlformats.org/drawingml/2006/table">
            <a:tbl>
              <a:tblPr firstRow="1" bandRow="1">
                <a:tableStyleId>{9DCAF9ED-07DC-4A11-8D7F-57B35C25682E}</a:tableStyleId>
              </a:tblPr>
              <a:tblGrid>
                <a:gridCol w="366268">
                  <a:extLst>
                    <a:ext uri="{9D8B030D-6E8A-4147-A177-3AD203B41FA5}">
                      <a16:colId xmlns:a16="http://schemas.microsoft.com/office/drawing/2014/main" val="1882468942"/>
                    </a:ext>
                  </a:extLst>
                </a:gridCol>
                <a:gridCol w="366268">
                  <a:extLst>
                    <a:ext uri="{9D8B030D-6E8A-4147-A177-3AD203B41FA5}">
                      <a16:colId xmlns:a16="http://schemas.microsoft.com/office/drawing/2014/main" val="3204640079"/>
                    </a:ext>
                  </a:extLst>
                </a:gridCol>
                <a:gridCol w="366268">
                  <a:extLst>
                    <a:ext uri="{9D8B030D-6E8A-4147-A177-3AD203B41FA5}">
                      <a16:colId xmlns:a16="http://schemas.microsoft.com/office/drawing/2014/main" val="3643200633"/>
                    </a:ext>
                  </a:extLst>
                </a:gridCol>
                <a:gridCol w="366268">
                  <a:extLst>
                    <a:ext uri="{9D8B030D-6E8A-4147-A177-3AD203B41FA5}">
                      <a16:colId xmlns:a16="http://schemas.microsoft.com/office/drawing/2014/main" val="1505062925"/>
                    </a:ext>
                  </a:extLst>
                </a:gridCol>
                <a:gridCol w="366268">
                  <a:extLst>
                    <a:ext uri="{9D8B030D-6E8A-4147-A177-3AD203B41FA5}">
                      <a16:colId xmlns:a16="http://schemas.microsoft.com/office/drawing/2014/main" val="423217185"/>
                    </a:ext>
                  </a:extLst>
                </a:gridCol>
                <a:gridCol w="366268">
                  <a:extLst>
                    <a:ext uri="{9D8B030D-6E8A-4147-A177-3AD203B41FA5}">
                      <a16:colId xmlns:a16="http://schemas.microsoft.com/office/drawing/2014/main" val="408368961"/>
                    </a:ext>
                  </a:extLst>
                </a:gridCol>
                <a:gridCol w="366268">
                  <a:extLst>
                    <a:ext uri="{9D8B030D-6E8A-4147-A177-3AD203B41FA5}">
                      <a16:colId xmlns:a16="http://schemas.microsoft.com/office/drawing/2014/main" val="1698889654"/>
                    </a:ext>
                  </a:extLst>
                </a:gridCol>
                <a:gridCol w="366268">
                  <a:extLst>
                    <a:ext uri="{9D8B030D-6E8A-4147-A177-3AD203B41FA5}">
                      <a16:colId xmlns:a16="http://schemas.microsoft.com/office/drawing/2014/main" val="1899980758"/>
                    </a:ext>
                  </a:extLst>
                </a:gridCol>
                <a:gridCol w="366268">
                  <a:extLst>
                    <a:ext uri="{9D8B030D-6E8A-4147-A177-3AD203B41FA5}">
                      <a16:colId xmlns:a16="http://schemas.microsoft.com/office/drawing/2014/main" val="1803690970"/>
                    </a:ext>
                  </a:extLst>
                </a:gridCol>
                <a:gridCol w="366268">
                  <a:extLst>
                    <a:ext uri="{9D8B030D-6E8A-4147-A177-3AD203B41FA5}">
                      <a16:colId xmlns:a16="http://schemas.microsoft.com/office/drawing/2014/main" val="806722948"/>
                    </a:ext>
                  </a:extLst>
                </a:gridCol>
                <a:gridCol w="366268">
                  <a:extLst>
                    <a:ext uri="{9D8B030D-6E8A-4147-A177-3AD203B41FA5}">
                      <a16:colId xmlns:a16="http://schemas.microsoft.com/office/drawing/2014/main" val="3116862354"/>
                    </a:ext>
                  </a:extLst>
                </a:gridCol>
                <a:gridCol w="366268">
                  <a:extLst>
                    <a:ext uri="{9D8B030D-6E8A-4147-A177-3AD203B41FA5}">
                      <a16:colId xmlns:a16="http://schemas.microsoft.com/office/drawing/2014/main" val="2323640568"/>
                    </a:ext>
                  </a:extLst>
                </a:gridCol>
              </a:tblGrid>
              <a:tr h="156075">
                <a:tc rowSpan="2">
                  <a:txBody>
                    <a:bodyPr/>
                    <a:lstStyle/>
                    <a:p>
                      <a:r>
                        <a:rPr lang="ro-RO" sz="800" dirty="0"/>
                        <a:t>Grade</a:t>
                      </a:r>
                    </a:p>
                  </a:txBody>
                  <a:tcPr/>
                </a:tc>
                <a:tc grid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noProof="0" dirty="0">
                          <a:effectLst/>
                        </a:rPr>
                        <a:t>Chemical composition, %</a:t>
                      </a:r>
                      <a:endParaRPr lang="en-US" sz="8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181947">
                <a:tc vMerge="1">
                  <a:txBody>
                    <a:bodyPr/>
                    <a:lstStyle/>
                    <a:p>
                      <a:endParaRPr lang="ro-RO" dirty="0"/>
                    </a:p>
                  </a:txBody>
                  <a:tcPr/>
                </a:tc>
                <a:tc>
                  <a:txBody>
                    <a:bodyPr/>
                    <a:lstStyle/>
                    <a:p>
                      <a:pPr algn="just">
                        <a:lnSpc>
                          <a:spcPct val="150000"/>
                        </a:lnSpc>
                        <a:spcAft>
                          <a:spcPts val="0"/>
                        </a:spcAft>
                      </a:pPr>
                      <a:r>
                        <a:rPr lang="en-US" sz="800" b="1" dirty="0">
                          <a:effectLst/>
                        </a:rPr>
                        <a:t>C≤</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b="1" dirty="0">
                          <a:effectLst/>
                        </a:rPr>
                        <a:t>Si≤</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b="1" dirty="0">
                          <a:effectLst/>
                        </a:rPr>
                        <a:t>Mn</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b="1" dirty="0">
                          <a:effectLst/>
                        </a:rPr>
                        <a:t>P≤</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b="1" dirty="0">
                          <a:effectLst/>
                        </a:rPr>
                        <a:t>S≤</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b="1" dirty="0">
                          <a:effectLst/>
                        </a:rPr>
                        <a:t>Cu</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b="1" dirty="0">
                          <a:effectLst/>
                        </a:rPr>
                        <a:t>Ni</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b="1" dirty="0">
                          <a:effectLst/>
                        </a:rPr>
                        <a:t>Mo</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b="1" dirty="0">
                          <a:effectLst/>
                        </a:rPr>
                        <a:t>V</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b="1" dirty="0">
                          <a:effectLst/>
                        </a:rPr>
                        <a:t>Nb</a:t>
                      </a:r>
                      <a:endParaRPr lang="ro-RO" sz="800" b="1"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b="1" dirty="0">
                          <a:effectLst/>
                        </a:rPr>
                        <a:t>Cr</a:t>
                      </a:r>
                      <a:endParaRPr lang="ro-RO" sz="800" b="1"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48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effectLst/>
                        </a:rPr>
                        <a:t>S355J2</a:t>
                      </a:r>
                      <a:endParaRPr lang="ro-RO" sz="800" dirty="0">
                        <a:effectLst/>
                      </a:endParaRPr>
                    </a:p>
                    <a:p>
                      <a:endParaRPr lang="ro-RO" sz="800" b="0" dirty="0"/>
                    </a:p>
                  </a:txBody>
                  <a:tcPr/>
                </a:tc>
                <a:tc>
                  <a:txBody>
                    <a:bodyPr/>
                    <a:lstStyle/>
                    <a:p>
                      <a:pPr algn="just">
                        <a:lnSpc>
                          <a:spcPct val="150000"/>
                        </a:lnSpc>
                        <a:spcAft>
                          <a:spcPts val="0"/>
                        </a:spcAft>
                      </a:pPr>
                      <a:r>
                        <a:rPr lang="en-US" sz="800" dirty="0">
                          <a:effectLst/>
                        </a:rPr>
                        <a:t>0,20</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dirty="0">
                          <a:effectLst/>
                        </a:rPr>
                        <a:t>0,50</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dirty="0">
                          <a:effectLst/>
                        </a:rPr>
                        <a:t>0,90-</a:t>
                      </a:r>
                      <a:endParaRPr lang="ro-RO" sz="800" dirty="0">
                        <a:effectLst/>
                      </a:endParaRPr>
                    </a:p>
                    <a:p>
                      <a:pPr algn="just">
                        <a:lnSpc>
                          <a:spcPct val="150000"/>
                        </a:lnSpc>
                        <a:spcAft>
                          <a:spcPts val="0"/>
                        </a:spcAft>
                      </a:pPr>
                      <a:r>
                        <a:rPr lang="en-US" sz="800" dirty="0">
                          <a:effectLst/>
                        </a:rPr>
                        <a:t>1,55</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dirty="0">
                          <a:effectLst/>
                        </a:rPr>
                        <a:t>0,035</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dirty="0">
                          <a:effectLst/>
                        </a:rPr>
                        <a:t>0,030</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800" dirty="0">
                          <a:effectLst/>
                        </a:rPr>
                        <a:t>0</a:t>
                      </a:r>
                      <a:r>
                        <a:rPr lang="ro-RO" sz="800" dirty="0">
                          <a:effectLst/>
                        </a:rPr>
                        <a:t>.35</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dirty="0">
                          <a:effectLst/>
                        </a:rPr>
                        <a:t>0.50</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dirty="0">
                          <a:effectLst/>
                        </a:rPr>
                        <a:t>0.10</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dirty="0">
                          <a:effectLst/>
                        </a:rPr>
                        <a:t>0.12</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dirty="0">
                          <a:effectLst/>
                        </a:rPr>
                        <a:t>0.05</a:t>
                      </a:r>
                      <a:endParaRPr lang="ro-RO" sz="8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800" dirty="0">
                          <a:effectLst/>
                        </a:rPr>
                        <a:t>0.03</a:t>
                      </a:r>
                      <a:endParaRPr lang="ro-RO" sz="8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pic>
        <p:nvPicPr>
          <p:cNvPr id="10" name="Imagine 9">
            <a:extLst>
              <a:ext uri="{FF2B5EF4-FFF2-40B4-BE49-F238E27FC236}">
                <a16:creationId xmlns:a16="http://schemas.microsoft.com/office/drawing/2014/main" id="{6283016D-AEF4-40EA-8F38-788FACF0328D}"/>
              </a:ext>
            </a:extLst>
          </p:cNvPr>
          <p:cNvPicPr>
            <a:picLocks noChangeAspect="1"/>
          </p:cNvPicPr>
          <p:nvPr/>
        </p:nvPicPr>
        <p:blipFill>
          <a:blip r:embed="rId2"/>
          <a:stretch>
            <a:fillRect/>
          </a:stretch>
        </p:blipFill>
        <p:spPr>
          <a:xfrm>
            <a:off x="6441440" y="5308617"/>
            <a:ext cx="1740893" cy="1500282"/>
          </a:xfrm>
          <a:prstGeom prst="rect">
            <a:avLst/>
          </a:prstGeom>
        </p:spPr>
      </p:pic>
      <p:sp>
        <p:nvSpPr>
          <p:cNvPr id="11" name="Dreptunghi 10">
            <a:extLst>
              <a:ext uri="{FF2B5EF4-FFF2-40B4-BE49-F238E27FC236}">
                <a16:creationId xmlns:a16="http://schemas.microsoft.com/office/drawing/2014/main" id="{E02AAD3C-4168-4D70-883F-38CF1C6296C4}"/>
              </a:ext>
            </a:extLst>
          </p:cNvPr>
          <p:cNvSpPr/>
          <p:nvPr/>
        </p:nvSpPr>
        <p:spPr>
          <a:xfrm>
            <a:off x="5395959" y="5642878"/>
            <a:ext cx="1188720" cy="646331"/>
          </a:xfrm>
          <a:prstGeom prst="rect">
            <a:avLst/>
          </a:prstGeom>
        </p:spPr>
        <p:txBody>
          <a:bodyPr wrap="square">
            <a:spAutoFit/>
          </a:bodyPr>
          <a:lstStyle/>
          <a:p>
            <a:r>
              <a:rPr lang="en-US" sz="1200" dirty="0">
                <a:solidFill>
                  <a:srgbClr val="828282"/>
                </a:solidFill>
                <a:latin typeface="Calibri" panose="020F0502020204030204" pitchFamily="34" charset="0"/>
                <a:cs typeface="Helvetica Neue"/>
              </a:rPr>
              <a:t>reduce</a:t>
            </a:r>
            <a:r>
              <a:rPr lang="ro-RO" sz="1200" dirty="0">
                <a:solidFill>
                  <a:srgbClr val="828282"/>
                </a:solidFill>
                <a:latin typeface="Calibri" panose="020F0502020204030204" pitchFamily="34" charset="0"/>
                <a:cs typeface="Helvetica Neue"/>
              </a:rPr>
              <a:t>s</a:t>
            </a:r>
            <a:r>
              <a:rPr lang="en-US" sz="1200" dirty="0">
                <a:solidFill>
                  <a:srgbClr val="828282"/>
                </a:solidFill>
                <a:latin typeface="Calibri" panose="020F0502020204030204" pitchFamily="34" charset="0"/>
                <a:cs typeface="Helvetica Neue"/>
              </a:rPr>
              <a:t> the concentration of stresses</a:t>
            </a:r>
            <a:endParaRPr lang="ro-RO" sz="1200" dirty="0"/>
          </a:p>
        </p:txBody>
      </p:sp>
      <p:sp>
        <p:nvSpPr>
          <p:cNvPr id="12" name="Dreptunghi 11">
            <a:extLst>
              <a:ext uri="{FF2B5EF4-FFF2-40B4-BE49-F238E27FC236}">
                <a16:creationId xmlns:a16="http://schemas.microsoft.com/office/drawing/2014/main" id="{7515C2FF-5B50-4EE5-ADDF-1F51D1FDB0EB}"/>
              </a:ext>
            </a:extLst>
          </p:cNvPr>
          <p:cNvSpPr/>
          <p:nvPr/>
        </p:nvSpPr>
        <p:spPr>
          <a:xfrm>
            <a:off x="8182333" y="4926226"/>
            <a:ext cx="1055600" cy="1015663"/>
          </a:xfrm>
          <a:prstGeom prst="rect">
            <a:avLst/>
          </a:prstGeom>
        </p:spPr>
        <p:txBody>
          <a:bodyPr wrap="square">
            <a:spAutoFit/>
          </a:bodyPr>
          <a:lstStyle/>
          <a:p>
            <a:r>
              <a:rPr lang="en-US" sz="1200" dirty="0">
                <a:solidFill>
                  <a:srgbClr val="828282"/>
                </a:solidFill>
                <a:latin typeface="Calibri" panose="020F0502020204030204" pitchFamily="34" charset="0"/>
                <a:cs typeface="Helvetica Neue"/>
              </a:rPr>
              <a:t>allow</a:t>
            </a:r>
            <a:r>
              <a:rPr lang="ro-RO" sz="1200" dirty="0">
                <a:solidFill>
                  <a:srgbClr val="828282"/>
                </a:solidFill>
                <a:latin typeface="Calibri" panose="020F0502020204030204" pitchFamily="34" charset="0"/>
                <a:cs typeface="Helvetica Neue"/>
              </a:rPr>
              <a:t>s</a:t>
            </a:r>
            <a:r>
              <a:rPr lang="en-US" sz="1200" dirty="0">
                <a:solidFill>
                  <a:srgbClr val="828282"/>
                </a:solidFill>
                <a:latin typeface="Calibri" panose="020F0502020204030204" pitchFamily="34" charset="0"/>
                <a:cs typeface="Helvetica Neue"/>
              </a:rPr>
              <a:t> the welding of the two elements each other</a:t>
            </a:r>
            <a:endParaRPr lang="ro-RO" sz="1200" dirty="0"/>
          </a:p>
        </p:txBody>
      </p:sp>
      <p:cxnSp>
        <p:nvCxnSpPr>
          <p:cNvPr id="14" name="Conector drept cu săgeată 13">
            <a:extLst>
              <a:ext uri="{FF2B5EF4-FFF2-40B4-BE49-F238E27FC236}">
                <a16:creationId xmlns:a16="http://schemas.microsoft.com/office/drawing/2014/main" id="{773C52D3-8D73-454A-AE90-6E4CC3636F4B}"/>
              </a:ext>
            </a:extLst>
          </p:cNvPr>
          <p:cNvCxnSpPr>
            <a:cxnSpLocks/>
          </p:cNvCxnSpPr>
          <p:nvPr/>
        </p:nvCxnSpPr>
        <p:spPr>
          <a:xfrm flipV="1">
            <a:off x="6441440" y="5486400"/>
            <a:ext cx="203200" cy="4606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drept cu săgeată 15">
            <a:extLst>
              <a:ext uri="{FF2B5EF4-FFF2-40B4-BE49-F238E27FC236}">
                <a16:creationId xmlns:a16="http://schemas.microsoft.com/office/drawing/2014/main" id="{4EF8A35F-E526-4530-872E-36C65E92BD5D}"/>
              </a:ext>
            </a:extLst>
          </p:cNvPr>
          <p:cNvCxnSpPr>
            <a:cxnSpLocks/>
          </p:cNvCxnSpPr>
          <p:nvPr/>
        </p:nvCxnSpPr>
        <p:spPr>
          <a:xfrm>
            <a:off x="6441440" y="5947045"/>
            <a:ext cx="1380770" cy="6062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drept cu săgeată 17">
            <a:extLst>
              <a:ext uri="{FF2B5EF4-FFF2-40B4-BE49-F238E27FC236}">
                <a16:creationId xmlns:a16="http://schemas.microsoft.com/office/drawing/2014/main" id="{C529795B-582F-4AD0-B8F7-22F0A57CDCDC}"/>
              </a:ext>
            </a:extLst>
          </p:cNvPr>
          <p:cNvCxnSpPr>
            <a:cxnSpLocks/>
          </p:cNvCxnSpPr>
          <p:nvPr/>
        </p:nvCxnSpPr>
        <p:spPr>
          <a:xfrm flipH="1">
            <a:off x="7894321" y="5481244"/>
            <a:ext cx="288012" cy="762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Imagine 28">
            <a:extLst>
              <a:ext uri="{FF2B5EF4-FFF2-40B4-BE49-F238E27FC236}">
                <a16:creationId xmlns:a16="http://schemas.microsoft.com/office/drawing/2014/main" id="{CF98B542-C0DD-438C-87ED-5B64BC76A99E}"/>
              </a:ext>
            </a:extLst>
          </p:cNvPr>
          <p:cNvPicPr>
            <a:picLocks noChangeAspect="1"/>
          </p:cNvPicPr>
          <p:nvPr/>
        </p:nvPicPr>
        <p:blipFill rotWithShape="1">
          <a:blip r:embed="rId3"/>
          <a:srcRect t="20482"/>
          <a:stretch/>
        </p:blipFill>
        <p:spPr>
          <a:xfrm>
            <a:off x="4054928" y="1521865"/>
            <a:ext cx="5059502" cy="2930034"/>
          </a:xfrm>
          <a:prstGeom prst="rect">
            <a:avLst/>
          </a:prstGeom>
        </p:spPr>
      </p:pic>
      <p:cxnSp>
        <p:nvCxnSpPr>
          <p:cNvPr id="31" name="Conector drept cu săgeată 30">
            <a:extLst>
              <a:ext uri="{FF2B5EF4-FFF2-40B4-BE49-F238E27FC236}">
                <a16:creationId xmlns:a16="http://schemas.microsoft.com/office/drawing/2014/main" id="{288921F0-EE93-4BF3-A59A-DEF870D9A836}"/>
              </a:ext>
            </a:extLst>
          </p:cNvPr>
          <p:cNvCxnSpPr>
            <a:cxnSpLocks/>
          </p:cNvCxnSpPr>
          <p:nvPr/>
        </p:nvCxnSpPr>
        <p:spPr>
          <a:xfrm>
            <a:off x="4161618" y="4220300"/>
            <a:ext cx="2860616" cy="14638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Dreptunghi 33">
            <a:extLst>
              <a:ext uri="{FF2B5EF4-FFF2-40B4-BE49-F238E27FC236}">
                <a16:creationId xmlns:a16="http://schemas.microsoft.com/office/drawing/2014/main" id="{F3911C7D-A308-4917-9922-90C3C7A53777}"/>
              </a:ext>
            </a:extLst>
          </p:cNvPr>
          <p:cNvSpPr/>
          <p:nvPr/>
        </p:nvSpPr>
        <p:spPr>
          <a:xfrm>
            <a:off x="5729811" y="1270711"/>
            <a:ext cx="1829658" cy="276999"/>
          </a:xfrm>
          <a:prstGeom prst="rect">
            <a:avLst/>
          </a:prstGeom>
        </p:spPr>
        <p:txBody>
          <a:bodyPr wrap="square">
            <a:spAutoFit/>
          </a:bodyPr>
          <a:lstStyle/>
          <a:p>
            <a:r>
              <a:rPr lang="ro-RO" sz="1200" dirty="0">
                <a:solidFill>
                  <a:srgbClr val="828282"/>
                </a:solidFill>
                <a:latin typeface="Calibri" panose="020F0502020204030204" pitchFamily="34" charset="0"/>
                <a:cs typeface="Helvetica Neue"/>
              </a:rPr>
              <a:t>Industrial building </a:t>
            </a:r>
            <a:r>
              <a:rPr lang="ro-RO" sz="1200" dirty="0" err="1">
                <a:solidFill>
                  <a:srgbClr val="828282"/>
                </a:solidFill>
                <a:latin typeface="Calibri" panose="020F0502020204030204" pitchFamily="34" charset="0"/>
                <a:cs typeface="Helvetica Neue"/>
              </a:rPr>
              <a:t>frame</a:t>
            </a:r>
            <a:endParaRPr lang="ro-RO" sz="1200" dirty="0"/>
          </a:p>
        </p:txBody>
      </p:sp>
      <p:pic>
        <p:nvPicPr>
          <p:cNvPr id="20" name="Imagine 19">
            <a:extLst>
              <a:ext uri="{FF2B5EF4-FFF2-40B4-BE49-F238E27FC236}">
                <a16:creationId xmlns:a16="http://schemas.microsoft.com/office/drawing/2014/main" id="{FB284100-DDB4-4901-939E-6A1E8AD16F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03451" y="2892082"/>
            <a:ext cx="1892592" cy="1419444"/>
          </a:xfrm>
          <a:prstGeom prst="rect">
            <a:avLst/>
          </a:prstGeom>
        </p:spPr>
      </p:pic>
      <p:sp>
        <p:nvSpPr>
          <p:cNvPr id="35" name="Dreptunghi 34">
            <a:extLst>
              <a:ext uri="{FF2B5EF4-FFF2-40B4-BE49-F238E27FC236}">
                <a16:creationId xmlns:a16="http://schemas.microsoft.com/office/drawing/2014/main" id="{2326D529-3B53-435F-A90C-F17272E8D189}"/>
              </a:ext>
            </a:extLst>
          </p:cNvPr>
          <p:cNvSpPr/>
          <p:nvPr/>
        </p:nvSpPr>
        <p:spPr>
          <a:xfrm>
            <a:off x="5976373" y="2360702"/>
            <a:ext cx="1746748" cy="276999"/>
          </a:xfrm>
          <a:prstGeom prst="rect">
            <a:avLst/>
          </a:prstGeom>
        </p:spPr>
        <p:txBody>
          <a:bodyPr wrap="square">
            <a:spAutoFit/>
          </a:bodyPr>
          <a:lstStyle/>
          <a:p>
            <a:r>
              <a:rPr lang="ro-RO" sz="1200" dirty="0">
                <a:solidFill>
                  <a:srgbClr val="828282"/>
                </a:solidFill>
                <a:latin typeface="Calibri" panose="020F0502020204030204" pitchFamily="34" charset="0"/>
                <a:cs typeface="Helvetica Neue"/>
              </a:rPr>
              <a:t>Industrial building </a:t>
            </a:r>
            <a:r>
              <a:rPr lang="ro-RO" sz="1200" dirty="0" err="1">
                <a:solidFill>
                  <a:srgbClr val="828282"/>
                </a:solidFill>
                <a:latin typeface="Calibri" panose="020F0502020204030204" pitchFamily="34" charset="0"/>
                <a:cs typeface="Helvetica Neue"/>
              </a:rPr>
              <a:t>cabin</a:t>
            </a:r>
            <a:endParaRPr lang="ro-RO" sz="1200" dirty="0"/>
          </a:p>
        </p:txBody>
      </p:sp>
      <p:cxnSp>
        <p:nvCxnSpPr>
          <p:cNvPr id="21" name="Conector drept cu săgeată 20">
            <a:extLst>
              <a:ext uri="{FF2B5EF4-FFF2-40B4-BE49-F238E27FC236}">
                <a16:creationId xmlns:a16="http://schemas.microsoft.com/office/drawing/2014/main" id="{79E12EFE-6736-4E08-95E9-17E910140572}"/>
              </a:ext>
            </a:extLst>
          </p:cNvPr>
          <p:cNvCxnSpPr>
            <a:cxnSpLocks/>
          </p:cNvCxnSpPr>
          <p:nvPr/>
        </p:nvCxnSpPr>
        <p:spPr>
          <a:xfrm>
            <a:off x="7235219" y="2799441"/>
            <a:ext cx="612262" cy="33582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5072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D39AE743-069B-4B35-B41B-350A437AE759}"/>
              </a:ext>
            </a:extLst>
          </p:cNvPr>
          <p:cNvSpPr txBox="1"/>
          <p:nvPr/>
        </p:nvSpPr>
        <p:spPr>
          <a:xfrm>
            <a:off x="927652" y="982317"/>
            <a:ext cx="7416248" cy="276999"/>
          </a:xfrm>
          <a:prstGeom prst="rect">
            <a:avLst/>
          </a:prstGeom>
          <a:noFill/>
        </p:spPr>
        <p:txBody>
          <a:bodyPr wrap="square" rtlCol="0">
            <a:spAutoFit/>
          </a:bodyPr>
          <a:lstStyle/>
          <a:p>
            <a:r>
              <a:rPr lang="ro-RO" sz="1200" b="1" dirty="0">
                <a:solidFill>
                  <a:srgbClr val="363346"/>
                </a:solidFill>
                <a:latin typeface="Dosis" panose="02010503020202060003" pitchFamily="2" charset="0"/>
              </a:rPr>
              <a:t>STIFFENING TWO ELEMENTS CROSSING BY GUSSET</a:t>
            </a:r>
            <a:r>
              <a:rPr lang="ro-RO" sz="1200" b="1" dirty="0">
                <a:latin typeface="Dosis" panose="02010503020202060003" pitchFamily="2" charset="0"/>
              </a:rPr>
              <a:t> – WPS WELD (</a:t>
            </a:r>
            <a:r>
              <a:rPr lang="ro-RO" sz="1200" b="1" dirty="0" err="1">
                <a:latin typeface="Dosis" panose="02010503020202060003" pitchFamily="2" charset="0"/>
              </a:rPr>
              <a:t>fillet</a:t>
            </a:r>
            <a:r>
              <a:rPr lang="ro-RO" sz="1200" b="1" dirty="0">
                <a:latin typeface="Dosis" panose="02010503020202060003" pitchFamily="2" charset="0"/>
              </a:rPr>
              <a:t> </a:t>
            </a:r>
            <a:r>
              <a:rPr lang="ro-RO" sz="1200" b="1" dirty="0" err="1">
                <a:latin typeface="Dosis" panose="02010503020202060003" pitchFamily="2" charset="0"/>
              </a:rPr>
              <a:t>welds</a:t>
            </a:r>
            <a:r>
              <a:rPr lang="ro-RO" sz="1200" b="1" dirty="0">
                <a:latin typeface="Dosis" panose="02010503020202060003" pitchFamily="2" charset="0"/>
              </a:rPr>
              <a:t> of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gusset</a:t>
            </a:r>
            <a:r>
              <a:rPr lang="ro-RO" sz="1200" b="1" dirty="0">
                <a:latin typeface="Dosis" panose="02010503020202060003" pitchFamily="2" charset="0"/>
              </a:rPr>
              <a:t> </a:t>
            </a:r>
            <a:r>
              <a:rPr lang="ro-RO" sz="1200" b="1" dirty="0" err="1">
                <a:latin typeface="Dosis" panose="02010503020202060003" pitchFamily="2" charset="0"/>
              </a:rPr>
              <a:t>and</a:t>
            </a:r>
            <a:r>
              <a:rPr lang="ro-RO" sz="1200" b="1" dirty="0">
                <a:latin typeface="Dosis" panose="02010503020202060003" pitchFamily="2" charset="0"/>
              </a:rPr>
              <a:t> </a:t>
            </a:r>
            <a:r>
              <a:rPr lang="ro-RO" sz="1200" b="1" dirty="0" err="1">
                <a:latin typeface="Dosis" panose="02010503020202060003" pitchFamily="2" charset="0"/>
              </a:rPr>
              <a:t>the</a:t>
            </a:r>
            <a:r>
              <a:rPr lang="ro-RO" sz="1200" b="1" dirty="0">
                <a:latin typeface="Dosis" panose="02010503020202060003" pitchFamily="2" charset="0"/>
              </a:rPr>
              <a:t> </a:t>
            </a:r>
            <a:r>
              <a:rPr lang="ro-RO" sz="1200" b="1" dirty="0" err="1">
                <a:latin typeface="Dosis" panose="02010503020202060003" pitchFamily="2" charset="0"/>
              </a:rPr>
              <a:t>plates</a:t>
            </a:r>
            <a:r>
              <a:rPr lang="ro-RO" sz="1200" b="1" dirty="0">
                <a:latin typeface="Dosis" panose="02010503020202060003" pitchFamily="2" charset="0"/>
              </a:rPr>
              <a:t>)</a:t>
            </a:r>
            <a:endParaRPr lang="en-US" sz="1200" b="1" dirty="0">
              <a:latin typeface="Dosis" panose="02010503020202060003" pitchFamily="2" charset="0"/>
            </a:endParaRPr>
          </a:p>
        </p:txBody>
      </p:sp>
      <p:graphicFrame>
        <p:nvGraphicFramePr>
          <p:cNvPr id="5" name="Tabel 4">
            <a:extLst>
              <a:ext uri="{FF2B5EF4-FFF2-40B4-BE49-F238E27FC236}">
                <a16:creationId xmlns:a16="http://schemas.microsoft.com/office/drawing/2014/main" id="{E4DEDF5A-6009-4271-9011-346997FCF56E}"/>
              </a:ext>
            </a:extLst>
          </p:cNvPr>
          <p:cNvGraphicFramePr>
            <a:graphicFrameLocks noGrp="1"/>
          </p:cNvGraphicFramePr>
          <p:nvPr>
            <p:extLst>
              <p:ext uri="{D42A27DB-BD31-4B8C-83A1-F6EECF244321}">
                <p14:modId xmlns:p14="http://schemas.microsoft.com/office/powerpoint/2010/main" val="791090256"/>
              </p:ext>
            </p:extLst>
          </p:nvPr>
        </p:nvGraphicFramePr>
        <p:xfrm>
          <a:off x="168584" y="1449175"/>
          <a:ext cx="6999132" cy="342900"/>
        </p:xfrm>
        <a:graphic>
          <a:graphicData uri="http://schemas.openxmlformats.org/drawingml/2006/table">
            <a:tbl>
              <a:tblPr firstRow="1" firstCol="1" bandRow="1">
                <a:tableStyleId>{21E4AEA4-8DFA-4A89-87EB-49C32662AFE0}</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2</a:t>
                      </a:r>
                      <a:r>
                        <a:rPr lang="en-US" sz="1100" dirty="0">
                          <a:effectLst/>
                        </a:rPr>
                        <a:t>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6" name="Tabel 5">
            <a:extLst>
              <a:ext uri="{FF2B5EF4-FFF2-40B4-BE49-F238E27FC236}">
                <a16:creationId xmlns:a16="http://schemas.microsoft.com/office/drawing/2014/main" id="{13F933B5-7161-4FB3-8654-6DF1FCCD0622}"/>
              </a:ext>
            </a:extLst>
          </p:cNvPr>
          <p:cNvGraphicFramePr>
            <a:graphicFrameLocks noGrp="1"/>
          </p:cNvGraphicFramePr>
          <p:nvPr>
            <p:extLst>
              <p:ext uri="{D42A27DB-BD31-4B8C-83A1-F6EECF244321}">
                <p14:modId xmlns:p14="http://schemas.microsoft.com/office/powerpoint/2010/main" val="2284206521"/>
              </p:ext>
            </p:extLst>
          </p:nvPr>
        </p:nvGraphicFramePr>
        <p:xfrm>
          <a:off x="164984" y="1880117"/>
          <a:ext cx="7002732" cy="1767080"/>
        </p:xfrm>
        <a:graphic>
          <a:graphicData uri="http://schemas.openxmlformats.org/drawingml/2006/table">
            <a:tbl>
              <a:tblPr firstRow="1" firstCol="1" bandRow="1">
                <a:tableStyleId>{21E4AEA4-8DFA-4A89-87EB-49C32662AFE0}</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ALPHA CONSTRUCT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Drobeta</a:t>
                      </a:r>
                      <a:endParaRPr lang="ro-RO"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kern="1200" dirty="0">
                          <a:effectLst/>
                        </a:rPr>
                        <a:t>S355</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Plates</a:t>
                      </a:r>
                      <a:r>
                        <a:rPr lang="en-US" sz="900" dirty="0">
                          <a:effectLst/>
                        </a:rPr>
                        <a:t>: </a:t>
                      </a:r>
                      <a:r>
                        <a:rPr lang="ro-RO" sz="900" dirty="0">
                          <a:effectLst/>
                        </a:rPr>
                        <a:t>7</a:t>
                      </a:r>
                      <a:r>
                        <a:rPr lang="en-US" sz="900" dirty="0">
                          <a:effectLst/>
                        </a:rPr>
                        <a:t> to </a:t>
                      </a:r>
                      <a:r>
                        <a:rPr lang="ro-RO" sz="900" dirty="0">
                          <a:effectLst/>
                        </a:rPr>
                        <a:t>10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PE</a:t>
                      </a:r>
                      <a:r>
                        <a:rPr lang="en-US" sz="900" dirty="0">
                          <a:effectLst/>
                        </a:rPr>
                        <a:t> (</a:t>
                      </a:r>
                      <a:r>
                        <a:rPr lang="ro-RO" sz="900" dirty="0" err="1">
                          <a:effectLst/>
                        </a:rPr>
                        <a:t>overhead</a:t>
                      </a:r>
                      <a:r>
                        <a:rPr lang="ro-RO" sz="900" dirty="0">
                          <a:effectLst/>
                        </a:rPr>
                        <a:t>) </a:t>
                      </a:r>
                      <a:r>
                        <a:rPr lang="ro-RO" sz="900" dirty="0" err="1">
                          <a:effectLst/>
                        </a:rPr>
                        <a:t>and</a:t>
                      </a:r>
                      <a:r>
                        <a:rPr lang="ro-RO" sz="900" dirty="0">
                          <a:effectLst/>
                        </a:rPr>
                        <a:t> PF (vertical </a:t>
                      </a:r>
                      <a:r>
                        <a:rPr lang="ro-RO" sz="900" dirty="0" err="1">
                          <a:effectLst/>
                        </a:rPr>
                        <a:t>up</a:t>
                      </a: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7" name="Tabel 6">
            <a:extLst>
              <a:ext uri="{FF2B5EF4-FFF2-40B4-BE49-F238E27FC236}">
                <a16:creationId xmlns:a16="http://schemas.microsoft.com/office/drawing/2014/main" id="{91A026C4-00F0-40C3-BAF2-35B926816F4A}"/>
              </a:ext>
            </a:extLst>
          </p:cNvPr>
          <p:cNvGraphicFramePr>
            <a:graphicFrameLocks noGrp="1"/>
          </p:cNvGraphicFramePr>
          <p:nvPr>
            <p:extLst>
              <p:ext uri="{D42A27DB-BD31-4B8C-83A1-F6EECF244321}">
                <p14:modId xmlns:p14="http://schemas.microsoft.com/office/powerpoint/2010/main" val="3012479871"/>
              </p:ext>
            </p:extLst>
          </p:nvPr>
        </p:nvGraphicFramePr>
        <p:xfrm>
          <a:off x="164984" y="3836976"/>
          <a:ext cx="6999133" cy="786765"/>
        </p:xfrm>
        <a:graphic>
          <a:graphicData uri="http://schemas.openxmlformats.org/drawingml/2006/table">
            <a:tbl>
              <a:tblPr firstRow="1" firstCol="1" bandRow="1">
                <a:tableStyleId>{21E4AEA4-8DFA-4A89-87EB-49C32662AFE0}</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228825">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132357">
                <a:tc>
                  <a:txBody>
                    <a:bodyPr/>
                    <a:lstStyle/>
                    <a:p>
                      <a:pPr algn="ctr">
                        <a:spcAft>
                          <a:spcPts val="0"/>
                        </a:spcAft>
                      </a:pPr>
                      <a:r>
                        <a:rPr lang="ro-RO" sz="900" dirty="0">
                          <a:effectLst/>
                        </a:rPr>
                        <a:t>PE</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220-230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22-23</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35</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8700</a:t>
                      </a:r>
                    </a:p>
                  </a:txBody>
                  <a:tcPr marL="68580" marR="68580" marT="0" marB="0"/>
                </a:tc>
                <a:extLst>
                  <a:ext uri="{0D108BD9-81ED-4DB2-BD59-A6C34878D82A}">
                    <a16:rowId xmlns:a16="http://schemas.microsoft.com/office/drawing/2014/main" val="1644836321"/>
                  </a:ext>
                </a:extLst>
              </a:tr>
              <a:tr h="0">
                <a:tc>
                  <a:txBody>
                    <a:bodyPr/>
                    <a:lstStyle/>
                    <a:p>
                      <a:pPr algn="ctr">
                        <a:spcAft>
                          <a:spcPts val="0"/>
                        </a:spcAft>
                      </a:pPr>
                      <a:r>
                        <a:rPr lang="ro-RO" sz="900" dirty="0">
                          <a:effectLst/>
                          <a:latin typeface="+mn-lt"/>
                          <a:ea typeface="Times New Roman" panose="02020603050405020304" pitchFamily="18" charset="0"/>
                        </a:rPr>
                        <a:t>PF</a:t>
                      </a: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210-220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22-23</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20</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13860</a:t>
                      </a:r>
                    </a:p>
                  </a:txBody>
                  <a:tcPr marL="68580" marR="68580" marT="0" marB="0"/>
                </a:tc>
                <a:extLst>
                  <a:ext uri="{0D108BD9-81ED-4DB2-BD59-A6C34878D82A}">
                    <a16:rowId xmlns:a16="http://schemas.microsoft.com/office/drawing/2014/main" val="2307052372"/>
                  </a:ext>
                </a:extLst>
              </a:tr>
            </a:tbl>
          </a:graphicData>
        </a:graphic>
      </p:graphicFrame>
      <p:graphicFrame>
        <p:nvGraphicFramePr>
          <p:cNvPr id="8" name="Tabel 7">
            <a:extLst>
              <a:ext uri="{FF2B5EF4-FFF2-40B4-BE49-F238E27FC236}">
                <a16:creationId xmlns:a16="http://schemas.microsoft.com/office/drawing/2014/main" id="{9C019491-7F54-4686-A066-C6D124E9EB77}"/>
              </a:ext>
            </a:extLst>
          </p:cNvPr>
          <p:cNvGraphicFramePr>
            <a:graphicFrameLocks noGrp="1"/>
          </p:cNvGraphicFramePr>
          <p:nvPr/>
        </p:nvGraphicFramePr>
        <p:xfrm>
          <a:off x="164611" y="4812492"/>
          <a:ext cx="6999134" cy="1707663"/>
        </p:xfrm>
        <a:graphic>
          <a:graphicData uri="http://schemas.openxmlformats.org/drawingml/2006/table">
            <a:tbl>
              <a:tblPr firstRow="1" firstCol="1" bandRow="1">
                <a:tableStyleId>{21E4AEA4-8DFA-4A89-87EB-49C32662AFE0}</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000" b="0" kern="1200" dirty="0">
                          <a:solidFill>
                            <a:schemeClr val="tx1"/>
                          </a:solidFill>
                          <a:effectLst/>
                        </a:rPr>
                        <a:t>NO</a:t>
                      </a:r>
                      <a:endParaRPr lang="ro-RO" sz="1000" b="0" dirty="0">
                        <a:solidFill>
                          <a:schemeClr val="tx1"/>
                        </a:solidFill>
                        <a:effectLst/>
                      </a:endParaRPr>
                    </a:p>
                    <a:p>
                      <a:pPr>
                        <a:lnSpc>
                          <a:spcPct val="107000"/>
                        </a:lnSpc>
                        <a:spcAft>
                          <a:spcPts val="0"/>
                        </a:spcAft>
                      </a:pPr>
                      <a:r>
                        <a:rPr lang="en-US" sz="600" dirty="0">
                          <a:effectLst/>
                        </a:rPr>
                        <a:t> </a:t>
                      </a:r>
                      <a:r>
                        <a:rPr lang="ro-RO" sz="1000" dirty="0" err="1">
                          <a:effectLst/>
                        </a:rPr>
                        <a:t>Stick</a:t>
                      </a:r>
                      <a:r>
                        <a:rPr lang="ro-RO" sz="1000" dirty="0">
                          <a:effectLst/>
                        </a:rPr>
                        <a:t>-out: </a:t>
                      </a:r>
                      <a:r>
                        <a:rPr lang="ro-RO" sz="1000" b="0" dirty="0">
                          <a:solidFill>
                            <a:schemeClr val="tx1"/>
                          </a:solidFill>
                          <a:effectLst/>
                        </a:rPr>
                        <a:t>15-17 mm</a:t>
                      </a:r>
                      <a:endParaRPr lang="ro-RO" sz="1100" b="0" dirty="0">
                        <a:solidFill>
                          <a:schemeClr val="tx1"/>
                        </a:solidFill>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M21 - 18</a:t>
                      </a:r>
                      <a:r>
                        <a:rPr lang="en-US" sz="1000" dirty="0">
                          <a:effectLst/>
                        </a:rPr>
                        <a:t>%CO</a:t>
                      </a:r>
                      <a:r>
                        <a:rPr lang="en-US" sz="1000" baseline="-25000" dirty="0">
                          <a:effectLst/>
                        </a:rPr>
                        <a:t>2</a:t>
                      </a:r>
                      <a:r>
                        <a:rPr lang="en-US" sz="1000" dirty="0">
                          <a:effectLst/>
                        </a:rPr>
                        <a:t> </a:t>
                      </a:r>
                      <a:r>
                        <a:rPr lang="ro-RO" sz="1000" dirty="0">
                          <a:effectLst/>
                        </a:rPr>
                        <a:t>+ rest Ar</a:t>
                      </a: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9" name="CasetăText 8">
            <a:extLst>
              <a:ext uri="{FF2B5EF4-FFF2-40B4-BE49-F238E27FC236}">
                <a16:creationId xmlns:a16="http://schemas.microsoft.com/office/drawing/2014/main" id="{FE2948B7-1DBC-4597-A7ED-BBD36A2441BD}"/>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10" name="CasetăText 9">
            <a:extLst>
              <a:ext uri="{FF2B5EF4-FFF2-40B4-BE49-F238E27FC236}">
                <a16:creationId xmlns:a16="http://schemas.microsoft.com/office/drawing/2014/main" id="{AE991C01-5099-46BF-B71C-6AD858771177}"/>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pic>
        <p:nvPicPr>
          <p:cNvPr id="12" name="Imagine 11">
            <a:extLst>
              <a:ext uri="{FF2B5EF4-FFF2-40B4-BE49-F238E27FC236}">
                <a16:creationId xmlns:a16="http://schemas.microsoft.com/office/drawing/2014/main" id="{2616AFE7-794C-43A9-B154-7895AEA0834F}"/>
              </a:ext>
            </a:extLst>
          </p:cNvPr>
          <p:cNvPicPr>
            <a:picLocks noChangeAspect="1"/>
          </p:cNvPicPr>
          <p:nvPr/>
        </p:nvPicPr>
        <p:blipFill>
          <a:blip r:embed="rId2"/>
          <a:stretch>
            <a:fillRect/>
          </a:stretch>
        </p:blipFill>
        <p:spPr>
          <a:xfrm>
            <a:off x="7329059" y="2134704"/>
            <a:ext cx="1653822" cy="1294296"/>
          </a:xfrm>
          <a:prstGeom prst="rect">
            <a:avLst/>
          </a:prstGeom>
        </p:spPr>
      </p:pic>
      <p:pic>
        <p:nvPicPr>
          <p:cNvPr id="15" name="Imagine 14">
            <a:extLst>
              <a:ext uri="{FF2B5EF4-FFF2-40B4-BE49-F238E27FC236}">
                <a16:creationId xmlns:a16="http://schemas.microsoft.com/office/drawing/2014/main" id="{5309CA61-89BC-405C-A802-667FF97503A4}"/>
              </a:ext>
            </a:extLst>
          </p:cNvPr>
          <p:cNvPicPr>
            <a:picLocks noChangeAspect="1"/>
          </p:cNvPicPr>
          <p:nvPr/>
        </p:nvPicPr>
        <p:blipFill>
          <a:blip r:embed="rId3"/>
          <a:stretch>
            <a:fillRect/>
          </a:stretch>
        </p:blipFill>
        <p:spPr>
          <a:xfrm>
            <a:off x="7163745" y="4187915"/>
            <a:ext cx="1985861" cy="1341162"/>
          </a:xfrm>
          <a:prstGeom prst="rect">
            <a:avLst/>
          </a:prstGeom>
        </p:spPr>
      </p:pic>
    </p:spTree>
    <p:extLst>
      <p:ext uri="{BB962C8B-B14F-4D97-AF65-F5344CB8AC3E}">
        <p14:creationId xmlns:p14="http://schemas.microsoft.com/office/powerpoint/2010/main" val="131637651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F73FC862-8189-4C2F-8A64-E36EFE42C34A}"/>
              </a:ext>
            </a:extLst>
          </p:cNvPr>
          <p:cNvSpPr txBox="1"/>
          <p:nvPr/>
        </p:nvSpPr>
        <p:spPr>
          <a:xfrm>
            <a:off x="927653" y="982317"/>
            <a:ext cx="3202388" cy="1938992"/>
          </a:xfrm>
          <a:prstGeom prst="rect">
            <a:avLst/>
          </a:prstGeom>
          <a:noFill/>
        </p:spPr>
        <p:txBody>
          <a:bodyPr wrap="square" rtlCol="0">
            <a:spAutoFit/>
          </a:bodyPr>
          <a:lstStyle/>
          <a:p>
            <a:endParaRPr lang="ro-RO" sz="1200" b="1" dirty="0">
              <a:solidFill>
                <a:srgbClr val="363346"/>
              </a:solidFill>
              <a:latin typeface="Dosis" panose="02010503020202060003" pitchFamily="2" charset="0"/>
            </a:endParaRPr>
          </a:p>
          <a:p>
            <a:endParaRPr lang="ro-RO"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In some nodes beams are welded together even if their dimensions differ very much. Such nodes are classic structural nodes. The largest beam is cut to allow the passage of the smallest beam, after which the two are welded to each other, through fillet weld.</a:t>
            </a:r>
          </a:p>
          <a:p>
            <a:pPr algn="just"/>
            <a:r>
              <a:rPr lang="en-US" sz="1200" dirty="0">
                <a:solidFill>
                  <a:srgbClr val="828282"/>
                </a:solidFill>
                <a:latin typeface="Calibri" panose="020F0502020204030204" pitchFamily="34" charset="0"/>
                <a:cs typeface="Helvetica Neue"/>
              </a:rPr>
              <a:t>Material: S235, S355</a:t>
            </a:r>
          </a:p>
        </p:txBody>
      </p:sp>
      <p:sp>
        <p:nvSpPr>
          <p:cNvPr id="5" name="TextBox 7">
            <a:extLst>
              <a:ext uri="{FF2B5EF4-FFF2-40B4-BE49-F238E27FC236}">
                <a16:creationId xmlns:a16="http://schemas.microsoft.com/office/drawing/2014/main" id="{C52EF280-36EE-4414-83EA-44E4AF3E169D}"/>
              </a:ext>
            </a:extLst>
          </p:cNvPr>
          <p:cNvSpPr txBox="1"/>
          <p:nvPr/>
        </p:nvSpPr>
        <p:spPr>
          <a:xfrm>
            <a:off x="927653" y="986952"/>
            <a:ext cx="4513027" cy="276999"/>
          </a:xfrm>
          <a:prstGeom prst="rect">
            <a:avLst/>
          </a:prstGeom>
          <a:noFill/>
        </p:spPr>
        <p:txBody>
          <a:bodyPr wrap="square" rtlCol="0">
            <a:spAutoFit/>
          </a:bodyPr>
          <a:lstStyle/>
          <a:p>
            <a:r>
              <a:rPr lang="ro-RO" sz="1200" b="1" dirty="0">
                <a:latin typeface="Dosis" panose="02010503020202060003" pitchFamily="2" charset="0"/>
              </a:rPr>
              <a:t>INTERSECTION OF I BEAMS</a:t>
            </a:r>
            <a:r>
              <a:rPr lang="en-US" sz="1200" b="1" dirty="0">
                <a:solidFill>
                  <a:srgbClr val="363346"/>
                </a:solidFill>
                <a:latin typeface="Dosis" panose="02010503020202060003" pitchFamily="2" charset="0"/>
              </a:rPr>
              <a:t> - DESCRIPTION</a:t>
            </a:r>
          </a:p>
        </p:txBody>
      </p:sp>
      <p:graphicFrame>
        <p:nvGraphicFramePr>
          <p:cNvPr id="7" name="Tabel 3">
            <a:extLst>
              <a:ext uri="{FF2B5EF4-FFF2-40B4-BE49-F238E27FC236}">
                <a16:creationId xmlns:a16="http://schemas.microsoft.com/office/drawing/2014/main" id="{8DD03D81-BD60-4258-B878-DCB8556AA8DC}"/>
              </a:ext>
            </a:extLst>
          </p:cNvPr>
          <p:cNvGraphicFramePr>
            <a:graphicFrameLocks noGrp="1"/>
          </p:cNvGraphicFramePr>
          <p:nvPr>
            <p:extLst>
              <p:ext uri="{D42A27DB-BD31-4B8C-83A1-F6EECF244321}">
                <p14:modId xmlns:p14="http://schemas.microsoft.com/office/powerpoint/2010/main" val="2818534949"/>
              </p:ext>
            </p:extLst>
          </p:nvPr>
        </p:nvGraphicFramePr>
        <p:xfrm>
          <a:off x="798574" y="4803443"/>
          <a:ext cx="4140000" cy="884638"/>
        </p:xfrm>
        <a:graphic>
          <a:graphicData uri="http://schemas.openxmlformats.org/drawingml/2006/table">
            <a:tbl>
              <a:tblPr firstRow="1" bandRow="1">
                <a:tableStyleId>{9DCAF9ED-07DC-4A11-8D7F-57B35C25682E}</a:tableStyleId>
              </a:tblPr>
              <a:tblGrid>
                <a:gridCol w="690000">
                  <a:extLst>
                    <a:ext uri="{9D8B030D-6E8A-4147-A177-3AD203B41FA5}">
                      <a16:colId xmlns:a16="http://schemas.microsoft.com/office/drawing/2014/main" val="1882468942"/>
                    </a:ext>
                  </a:extLst>
                </a:gridCol>
                <a:gridCol w="690000">
                  <a:extLst>
                    <a:ext uri="{9D8B030D-6E8A-4147-A177-3AD203B41FA5}">
                      <a16:colId xmlns:a16="http://schemas.microsoft.com/office/drawing/2014/main" val="3204640079"/>
                    </a:ext>
                  </a:extLst>
                </a:gridCol>
                <a:gridCol w="690000">
                  <a:extLst>
                    <a:ext uri="{9D8B030D-6E8A-4147-A177-3AD203B41FA5}">
                      <a16:colId xmlns:a16="http://schemas.microsoft.com/office/drawing/2014/main" val="3643200633"/>
                    </a:ext>
                  </a:extLst>
                </a:gridCol>
                <a:gridCol w="690000">
                  <a:extLst>
                    <a:ext uri="{9D8B030D-6E8A-4147-A177-3AD203B41FA5}">
                      <a16:colId xmlns:a16="http://schemas.microsoft.com/office/drawing/2014/main" val="1505062925"/>
                    </a:ext>
                  </a:extLst>
                </a:gridCol>
                <a:gridCol w="690000">
                  <a:extLst>
                    <a:ext uri="{9D8B030D-6E8A-4147-A177-3AD203B41FA5}">
                      <a16:colId xmlns:a16="http://schemas.microsoft.com/office/drawing/2014/main" val="423217185"/>
                    </a:ext>
                  </a:extLst>
                </a:gridCol>
                <a:gridCol w="690000">
                  <a:extLst>
                    <a:ext uri="{9D8B030D-6E8A-4147-A177-3AD203B41FA5}">
                      <a16:colId xmlns:a16="http://schemas.microsoft.com/office/drawing/2014/main" val="408368961"/>
                    </a:ext>
                  </a:extLst>
                </a:gridCol>
              </a:tblGrid>
              <a:tr h="179320">
                <a:tc rowSpan="2">
                  <a:txBody>
                    <a:bodyPr/>
                    <a:lstStyle/>
                    <a:p>
                      <a:r>
                        <a:rPr lang="ro-RO" sz="900" dirty="0"/>
                        <a:t>Grade</a:t>
                      </a: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291021">
                <a:tc vMerge="1">
                  <a:txBody>
                    <a:bodyPr/>
                    <a:lstStyle/>
                    <a:p>
                      <a:endParaRPr lang="ro-RO" dirty="0"/>
                    </a:p>
                  </a:txBody>
                  <a:tcPr/>
                </a:tc>
                <a:tc>
                  <a:txBody>
                    <a:bodyPr/>
                    <a:lstStyle/>
                    <a:p>
                      <a:pPr algn="ctr">
                        <a:lnSpc>
                          <a:spcPct val="150000"/>
                        </a:lnSpc>
                        <a:spcAft>
                          <a:spcPts val="0"/>
                        </a:spcAft>
                        <a:tabLst>
                          <a:tab pos="2743200" algn="ctr"/>
                          <a:tab pos="5486400" algn="r"/>
                        </a:tabLst>
                      </a:pPr>
                      <a:r>
                        <a:rPr lang="ro-RO" sz="900" b="1" dirty="0">
                          <a:effectLst/>
                        </a:rPr>
                        <a:t>C</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Mn</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Si</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P</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365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effectLst/>
                        </a:rPr>
                        <a:t>S</a:t>
                      </a:r>
                      <a:r>
                        <a:rPr lang="ro-RO" sz="900" kern="1200" dirty="0">
                          <a:effectLst/>
                        </a:rPr>
                        <a:t>23</a:t>
                      </a:r>
                      <a:r>
                        <a:rPr lang="en-US" sz="900" kern="1200" dirty="0">
                          <a:effectLst/>
                        </a:rPr>
                        <a:t>5J2</a:t>
                      </a:r>
                      <a:endParaRPr lang="ro-RO" sz="900" dirty="0">
                        <a:effectLst/>
                      </a:endParaRPr>
                    </a:p>
                  </a:txBody>
                  <a:tcPr/>
                </a:tc>
                <a:tc>
                  <a:txBody>
                    <a:bodyPr/>
                    <a:lstStyle/>
                    <a:p>
                      <a:pPr algn="ctr">
                        <a:lnSpc>
                          <a:spcPct val="150000"/>
                        </a:lnSpc>
                        <a:spcAft>
                          <a:spcPts val="0"/>
                        </a:spcAft>
                        <a:tabLst>
                          <a:tab pos="2743200" algn="ctr"/>
                          <a:tab pos="5486400" algn="r"/>
                        </a:tabLst>
                      </a:pPr>
                      <a:r>
                        <a:rPr lang="ro-RO" sz="900" b="0" dirty="0">
                          <a:effectLst/>
                        </a:rPr>
                        <a:t>0.17</a:t>
                      </a:r>
                      <a:endParaRPr lang="ro-RO" sz="9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1.40</a:t>
                      </a:r>
                      <a:endParaRPr lang="ro-RO" sz="9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a:t>
                      </a:r>
                      <a:endParaRPr lang="ro-RO" sz="9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0.040</a:t>
                      </a:r>
                      <a:endParaRPr lang="ro-RO" sz="9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0.040</a:t>
                      </a:r>
                      <a:endParaRPr lang="ro-RO" sz="900" b="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pic>
        <p:nvPicPr>
          <p:cNvPr id="19" name="Picture 23" descr="Imagini pentru metallic structure building">
            <a:extLst>
              <a:ext uri="{FF2B5EF4-FFF2-40B4-BE49-F238E27FC236}">
                <a16:creationId xmlns:a16="http://schemas.microsoft.com/office/drawing/2014/main" id="{7500D991-2192-40DA-87D3-D65CC16553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53"/>
          <a:stretch/>
        </p:blipFill>
        <p:spPr bwMode="auto">
          <a:xfrm>
            <a:off x="5440680" y="1664076"/>
            <a:ext cx="3411704" cy="2276658"/>
          </a:xfrm>
          <a:prstGeom prst="rect">
            <a:avLst/>
          </a:prstGeom>
          <a:noFill/>
          <a:extLst>
            <a:ext uri="{909E8E84-426E-40DD-AFC4-6F175D3DCCD1}">
              <a14:hiddenFill xmlns:a14="http://schemas.microsoft.com/office/drawing/2010/main">
                <a:solidFill>
                  <a:srgbClr val="FFFFFF"/>
                </a:solidFill>
              </a14:hiddenFill>
            </a:ext>
          </a:extLst>
        </p:spPr>
      </p:pic>
      <p:sp>
        <p:nvSpPr>
          <p:cNvPr id="43" name="Dreptunghi 42">
            <a:extLst>
              <a:ext uri="{FF2B5EF4-FFF2-40B4-BE49-F238E27FC236}">
                <a16:creationId xmlns:a16="http://schemas.microsoft.com/office/drawing/2014/main" id="{1398D423-033F-47C4-8B85-7F291B8E892A}"/>
              </a:ext>
            </a:extLst>
          </p:cNvPr>
          <p:cNvSpPr/>
          <p:nvPr/>
        </p:nvSpPr>
        <p:spPr>
          <a:xfrm>
            <a:off x="5610225" y="4474019"/>
            <a:ext cx="3188550" cy="16002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4" name="Dreptunghi 43">
            <a:extLst>
              <a:ext uri="{FF2B5EF4-FFF2-40B4-BE49-F238E27FC236}">
                <a16:creationId xmlns:a16="http://schemas.microsoft.com/office/drawing/2014/main" id="{FC11BD77-18FE-4915-8C03-4CCC0630E518}"/>
              </a:ext>
            </a:extLst>
          </p:cNvPr>
          <p:cNvSpPr/>
          <p:nvPr/>
        </p:nvSpPr>
        <p:spPr>
          <a:xfrm rot="5400000">
            <a:off x="7097522" y="2708086"/>
            <a:ext cx="144000" cy="341170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5" name="Dreptunghi 44">
            <a:extLst>
              <a:ext uri="{FF2B5EF4-FFF2-40B4-BE49-F238E27FC236}">
                <a16:creationId xmlns:a16="http://schemas.microsoft.com/office/drawing/2014/main" id="{91C65DBE-4E68-4E87-9AF4-D8318D720A22}"/>
              </a:ext>
            </a:extLst>
          </p:cNvPr>
          <p:cNvSpPr/>
          <p:nvPr/>
        </p:nvSpPr>
        <p:spPr>
          <a:xfrm rot="5400000">
            <a:off x="7120381" y="4446207"/>
            <a:ext cx="144000" cy="341170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46" name="Grupare 45">
            <a:extLst>
              <a:ext uri="{FF2B5EF4-FFF2-40B4-BE49-F238E27FC236}">
                <a16:creationId xmlns:a16="http://schemas.microsoft.com/office/drawing/2014/main" id="{20C96B34-93A9-4672-89A0-91FC4D7F905B}"/>
              </a:ext>
            </a:extLst>
          </p:cNvPr>
          <p:cNvGrpSpPr/>
          <p:nvPr/>
        </p:nvGrpSpPr>
        <p:grpSpPr>
          <a:xfrm>
            <a:off x="6623302" y="4340859"/>
            <a:ext cx="591240" cy="993520"/>
            <a:chOff x="1217240" y="2209800"/>
            <a:chExt cx="591240" cy="993520"/>
          </a:xfrm>
        </p:grpSpPr>
        <p:sp>
          <p:nvSpPr>
            <p:cNvPr id="47" name="Dreptunghi 46">
              <a:extLst>
                <a:ext uri="{FF2B5EF4-FFF2-40B4-BE49-F238E27FC236}">
                  <a16:creationId xmlns:a16="http://schemas.microsoft.com/office/drawing/2014/main" id="{A34194C8-F69D-4E9F-8E39-7D8A7997C868}"/>
                </a:ext>
              </a:extLst>
            </p:cNvPr>
            <p:cNvSpPr/>
            <p:nvPr/>
          </p:nvSpPr>
          <p:spPr>
            <a:xfrm>
              <a:off x="1442720" y="2275840"/>
              <a:ext cx="132080"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8" name="Dreptunghi 47">
              <a:extLst>
                <a:ext uri="{FF2B5EF4-FFF2-40B4-BE49-F238E27FC236}">
                  <a16:creationId xmlns:a16="http://schemas.microsoft.com/office/drawing/2014/main" id="{E0ACC12E-A9F3-4F23-81A1-C4B73384EA2A}"/>
                </a:ext>
              </a:extLst>
            </p:cNvPr>
            <p:cNvSpPr/>
            <p:nvPr/>
          </p:nvSpPr>
          <p:spPr>
            <a:xfrm rot="5400000">
              <a:off x="1439200" y="1987840"/>
              <a:ext cx="13208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9" name="Dreptunghi 48">
              <a:extLst>
                <a:ext uri="{FF2B5EF4-FFF2-40B4-BE49-F238E27FC236}">
                  <a16:creationId xmlns:a16="http://schemas.microsoft.com/office/drawing/2014/main" id="{D23205B5-07F9-438A-AC33-2A8748A1AE77}"/>
                </a:ext>
              </a:extLst>
            </p:cNvPr>
            <p:cNvSpPr/>
            <p:nvPr/>
          </p:nvSpPr>
          <p:spPr>
            <a:xfrm rot="5400000">
              <a:off x="1454440" y="2849280"/>
              <a:ext cx="13208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cxnSp>
        <p:nvCxnSpPr>
          <p:cNvPr id="50" name="Conector drept cu săgeată 49">
            <a:extLst>
              <a:ext uri="{FF2B5EF4-FFF2-40B4-BE49-F238E27FC236}">
                <a16:creationId xmlns:a16="http://schemas.microsoft.com/office/drawing/2014/main" id="{BF75DD3A-2BAF-4497-A151-B88A604475F6}"/>
              </a:ext>
            </a:extLst>
          </p:cNvPr>
          <p:cNvCxnSpPr>
            <a:cxnSpLocks/>
          </p:cNvCxnSpPr>
          <p:nvPr/>
        </p:nvCxnSpPr>
        <p:spPr>
          <a:xfrm flipH="1" flipV="1">
            <a:off x="6984672" y="4822189"/>
            <a:ext cx="589608" cy="27794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drept 50">
            <a:extLst>
              <a:ext uri="{FF2B5EF4-FFF2-40B4-BE49-F238E27FC236}">
                <a16:creationId xmlns:a16="http://schemas.microsoft.com/office/drawing/2014/main" id="{4F1D3010-B1BE-4F3A-A0C8-01790E3A08C4}"/>
              </a:ext>
            </a:extLst>
          </p:cNvPr>
          <p:cNvCxnSpPr/>
          <p:nvPr/>
        </p:nvCxnSpPr>
        <p:spPr>
          <a:xfrm>
            <a:off x="7575964" y="5101589"/>
            <a:ext cx="764126"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riunghi dreptunghic 51">
            <a:extLst>
              <a:ext uri="{FF2B5EF4-FFF2-40B4-BE49-F238E27FC236}">
                <a16:creationId xmlns:a16="http://schemas.microsoft.com/office/drawing/2014/main" id="{EA1CEBDF-5437-4042-BC93-8FFC94C4114B}"/>
              </a:ext>
            </a:extLst>
          </p:cNvPr>
          <p:cNvSpPr/>
          <p:nvPr/>
        </p:nvSpPr>
        <p:spPr>
          <a:xfrm>
            <a:off x="7795260" y="4909629"/>
            <a:ext cx="182880" cy="18669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3" name="CasetăText 52">
            <a:extLst>
              <a:ext uri="{FF2B5EF4-FFF2-40B4-BE49-F238E27FC236}">
                <a16:creationId xmlns:a16="http://schemas.microsoft.com/office/drawing/2014/main" id="{E4A1882E-83DD-4114-B4B7-F3E463836826}"/>
              </a:ext>
            </a:extLst>
          </p:cNvPr>
          <p:cNvSpPr txBox="1"/>
          <p:nvPr/>
        </p:nvSpPr>
        <p:spPr>
          <a:xfrm>
            <a:off x="7536179" y="4794045"/>
            <a:ext cx="301686" cy="369332"/>
          </a:xfrm>
          <a:prstGeom prst="rect">
            <a:avLst/>
          </a:prstGeom>
          <a:noFill/>
        </p:spPr>
        <p:txBody>
          <a:bodyPr wrap="none" rtlCol="0">
            <a:spAutoFit/>
          </a:bodyPr>
          <a:lstStyle/>
          <a:p>
            <a:r>
              <a:rPr lang="ro-RO" dirty="0"/>
              <a:t>4</a:t>
            </a:r>
          </a:p>
        </p:txBody>
      </p:sp>
    </p:spTree>
    <p:extLst>
      <p:ext uri="{BB962C8B-B14F-4D97-AF65-F5344CB8AC3E}">
        <p14:creationId xmlns:p14="http://schemas.microsoft.com/office/powerpoint/2010/main" val="421784205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D39AE743-069B-4B35-B41B-350A437AE759}"/>
              </a:ext>
            </a:extLst>
          </p:cNvPr>
          <p:cNvSpPr txBox="1"/>
          <p:nvPr/>
        </p:nvSpPr>
        <p:spPr>
          <a:xfrm>
            <a:off x="927652" y="982317"/>
            <a:ext cx="6433730" cy="276999"/>
          </a:xfrm>
          <a:prstGeom prst="rect">
            <a:avLst/>
          </a:prstGeom>
          <a:noFill/>
        </p:spPr>
        <p:txBody>
          <a:bodyPr wrap="square" rtlCol="0">
            <a:spAutoFit/>
          </a:bodyPr>
          <a:lstStyle/>
          <a:p>
            <a:r>
              <a:rPr lang="ro-RO" sz="1200" b="1" dirty="0">
                <a:latin typeface="Dosis" panose="02010503020202060003" pitchFamily="2" charset="0"/>
              </a:rPr>
              <a:t>INTERSECTION OF I BEAMS – WPS WELD (</a:t>
            </a:r>
            <a:r>
              <a:rPr lang="ro-RO" sz="1200" b="1" dirty="0" err="1">
                <a:latin typeface="Dosis" panose="02010503020202060003" pitchFamily="2" charset="0"/>
              </a:rPr>
              <a:t>fillet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a:t>
            </a:r>
            <a:endParaRPr lang="en-US" sz="1200" b="1" dirty="0">
              <a:latin typeface="Dosis" panose="02010503020202060003" pitchFamily="2" charset="0"/>
            </a:endParaRPr>
          </a:p>
        </p:txBody>
      </p:sp>
      <p:graphicFrame>
        <p:nvGraphicFramePr>
          <p:cNvPr id="5" name="Tabel 4">
            <a:extLst>
              <a:ext uri="{FF2B5EF4-FFF2-40B4-BE49-F238E27FC236}">
                <a16:creationId xmlns:a16="http://schemas.microsoft.com/office/drawing/2014/main" id="{E4DEDF5A-6009-4271-9011-346997FCF56E}"/>
              </a:ext>
            </a:extLst>
          </p:cNvPr>
          <p:cNvGraphicFramePr>
            <a:graphicFrameLocks noGrp="1"/>
          </p:cNvGraphicFramePr>
          <p:nvPr>
            <p:extLst>
              <p:ext uri="{D42A27DB-BD31-4B8C-83A1-F6EECF244321}">
                <p14:modId xmlns:p14="http://schemas.microsoft.com/office/powerpoint/2010/main" val="521919489"/>
              </p:ext>
            </p:extLst>
          </p:nvPr>
        </p:nvGraphicFramePr>
        <p:xfrm>
          <a:off x="168584" y="1449175"/>
          <a:ext cx="6999132" cy="342900"/>
        </p:xfrm>
        <a:graphic>
          <a:graphicData uri="http://schemas.openxmlformats.org/drawingml/2006/table">
            <a:tbl>
              <a:tblPr firstRow="1" firstCol="1" bandRow="1">
                <a:tableStyleId>{21E4AEA4-8DFA-4A89-87EB-49C32662AFE0}</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22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6" name="Tabel 5">
            <a:extLst>
              <a:ext uri="{FF2B5EF4-FFF2-40B4-BE49-F238E27FC236}">
                <a16:creationId xmlns:a16="http://schemas.microsoft.com/office/drawing/2014/main" id="{13F933B5-7161-4FB3-8654-6DF1FCCD0622}"/>
              </a:ext>
            </a:extLst>
          </p:cNvPr>
          <p:cNvGraphicFramePr>
            <a:graphicFrameLocks noGrp="1"/>
          </p:cNvGraphicFramePr>
          <p:nvPr>
            <p:extLst>
              <p:ext uri="{D42A27DB-BD31-4B8C-83A1-F6EECF244321}">
                <p14:modId xmlns:p14="http://schemas.microsoft.com/office/powerpoint/2010/main" val="2983509658"/>
              </p:ext>
            </p:extLst>
          </p:nvPr>
        </p:nvGraphicFramePr>
        <p:xfrm>
          <a:off x="164984" y="1880117"/>
          <a:ext cx="7002732" cy="1767080"/>
        </p:xfrm>
        <a:graphic>
          <a:graphicData uri="http://schemas.openxmlformats.org/drawingml/2006/table">
            <a:tbl>
              <a:tblPr firstRow="1" firstCol="1" bandRow="1">
                <a:tableStyleId>{21E4AEA4-8DFA-4A89-87EB-49C32662AFE0}</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b="0" dirty="0">
                          <a:effectLst/>
                          <a:latin typeface="Calibri" panose="020F0502020204030204" pitchFamily="34" charset="0"/>
                          <a:ea typeface="Calibri" panose="020F0502020204030204" pitchFamily="34" charset="0"/>
                          <a:cs typeface="Times New Roman" panose="02020603050405020304" pitchFamily="18" charset="0"/>
                        </a:rPr>
                        <a:t>Madrid</a:t>
                      </a: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kern="1200" dirty="0">
                          <a:effectLst/>
                        </a:rPr>
                        <a:t>S235</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Plates</a:t>
                      </a:r>
                      <a:r>
                        <a:rPr lang="en-US" sz="900" dirty="0">
                          <a:effectLst/>
                        </a:rPr>
                        <a:t>: </a:t>
                      </a:r>
                      <a:r>
                        <a:rPr lang="ro-RO" sz="900" dirty="0">
                          <a:effectLst/>
                        </a:rPr>
                        <a:t>8</a:t>
                      </a:r>
                      <a:r>
                        <a:rPr lang="en-US" sz="900" dirty="0">
                          <a:effectLst/>
                        </a:rPr>
                        <a:t> to </a:t>
                      </a:r>
                      <a:r>
                        <a:rPr lang="ro-RO" sz="900" dirty="0">
                          <a:effectLst/>
                        </a:rPr>
                        <a:t>10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PF (vertical </a:t>
                      </a:r>
                      <a:r>
                        <a:rPr lang="ro-RO" sz="900" dirty="0" err="1">
                          <a:effectLst/>
                        </a:rPr>
                        <a:t>up</a:t>
                      </a: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7" name="Tabel 6">
            <a:extLst>
              <a:ext uri="{FF2B5EF4-FFF2-40B4-BE49-F238E27FC236}">
                <a16:creationId xmlns:a16="http://schemas.microsoft.com/office/drawing/2014/main" id="{91A026C4-00F0-40C3-BAF2-35B926816F4A}"/>
              </a:ext>
            </a:extLst>
          </p:cNvPr>
          <p:cNvGraphicFramePr>
            <a:graphicFrameLocks noGrp="1"/>
          </p:cNvGraphicFramePr>
          <p:nvPr>
            <p:extLst>
              <p:ext uri="{D42A27DB-BD31-4B8C-83A1-F6EECF244321}">
                <p14:modId xmlns:p14="http://schemas.microsoft.com/office/powerpoint/2010/main" val="675921542"/>
              </p:ext>
            </p:extLst>
          </p:nvPr>
        </p:nvGraphicFramePr>
        <p:xfrm>
          <a:off x="164984" y="3836976"/>
          <a:ext cx="6999133" cy="786765"/>
        </p:xfrm>
        <a:graphic>
          <a:graphicData uri="http://schemas.openxmlformats.org/drawingml/2006/table">
            <a:tbl>
              <a:tblPr firstRow="1" firstCol="1" bandRow="1">
                <a:tableStyleId>{21E4AEA4-8DFA-4A89-87EB-49C32662AFE0}</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128166">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71091">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160-180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22-23</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8</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15-16</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14000</a:t>
                      </a:r>
                    </a:p>
                  </a:txBody>
                  <a:tcPr marL="68580" marR="68580" marT="0" marB="0"/>
                </a:tc>
                <a:extLst>
                  <a:ext uri="{0D108BD9-81ED-4DB2-BD59-A6C34878D82A}">
                    <a16:rowId xmlns:a16="http://schemas.microsoft.com/office/drawing/2014/main" val="1644836321"/>
                  </a:ext>
                </a:extLst>
              </a:tr>
              <a:tr h="0">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7052372"/>
                  </a:ext>
                </a:extLst>
              </a:tr>
            </a:tbl>
          </a:graphicData>
        </a:graphic>
      </p:graphicFrame>
      <p:graphicFrame>
        <p:nvGraphicFramePr>
          <p:cNvPr id="8" name="Tabel 7">
            <a:extLst>
              <a:ext uri="{FF2B5EF4-FFF2-40B4-BE49-F238E27FC236}">
                <a16:creationId xmlns:a16="http://schemas.microsoft.com/office/drawing/2014/main" id="{9C019491-7F54-4686-A066-C6D124E9EB77}"/>
              </a:ext>
            </a:extLst>
          </p:cNvPr>
          <p:cNvGraphicFramePr>
            <a:graphicFrameLocks noGrp="1"/>
          </p:cNvGraphicFramePr>
          <p:nvPr>
            <p:extLst>
              <p:ext uri="{D42A27DB-BD31-4B8C-83A1-F6EECF244321}">
                <p14:modId xmlns:p14="http://schemas.microsoft.com/office/powerpoint/2010/main" val="168790477"/>
              </p:ext>
            </p:extLst>
          </p:nvPr>
        </p:nvGraphicFramePr>
        <p:xfrm>
          <a:off x="164611" y="4812492"/>
          <a:ext cx="6999134" cy="1707663"/>
        </p:xfrm>
        <a:graphic>
          <a:graphicData uri="http://schemas.openxmlformats.org/drawingml/2006/table">
            <a:tbl>
              <a:tblPr firstRow="1" firstCol="1" bandRow="1">
                <a:tableStyleId>{21E4AEA4-8DFA-4A89-87EB-49C32662AFE0}</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000" b="0" kern="1200" dirty="0">
                          <a:solidFill>
                            <a:schemeClr val="tx1"/>
                          </a:solidFill>
                          <a:effectLst/>
                        </a:rPr>
                        <a:t>NO</a:t>
                      </a:r>
                      <a:endParaRPr lang="ro-RO" sz="1000" b="0" dirty="0">
                        <a:solidFill>
                          <a:schemeClr val="tx1"/>
                        </a:solidFill>
                        <a:effectLst/>
                      </a:endParaRPr>
                    </a:p>
                    <a:p>
                      <a:pPr>
                        <a:lnSpc>
                          <a:spcPct val="107000"/>
                        </a:lnSpc>
                        <a:spcAft>
                          <a:spcPts val="0"/>
                        </a:spcAft>
                      </a:pPr>
                      <a:r>
                        <a:rPr lang="en-US" sz="600" dirty="0">
                          <a:effectLst/>
                        </a:rPr>
                        <a:t> </a:t>
                      </a:r>
                      <a:r>
                        <a:rPr lang="ro-RO" sz="1000" dirty="0" err="1">
                          <a:effectLst/>
                        </a:rPr>
                        <a:t>Stick</a:t>
                      </a:r>
                      <a:r>
                        <a:rPr lang="ro-RO" sz="1000" dirty="0">
                          <a:effectLst/>
                        </a:rPr>
                        <a:t>-out: </a:t>
                      </a:r>
                      <a:r>
                        <a:rPr lang="ro-RO" sz="1000" b="0" dirty="0">
                          <a:solidFill>
                            <a:schemeClr val="tx1"/>
                          </a:solidFill>
                          <a:effectLst/>
                        </a:rPr>
                        <a:t>15-17 mm</a:t>
                      </a:r>
                      <a:endParaRPr lang="ro-RO" sz="1100" b="0" dirty="0">
                        <a:solidFill>
                          <a:schemeClr val="tx1"/>
                        </a:solidFill>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C1 - 100</a:t>
                      </a:r>
                      <a:r>
                        <a:rPr lang="en-US" sz="1000" dirty="0">
                          <a:effectLst/>
                        </a:rPr>
                        <a:t>%CO</a:t>
                      </a:r>
                      <a:r>
                        <a:rPr lang="en-US" sz="1000" baseline="-25000" dirty="0">
                          <a:effectLst/>
                        </a:rPr>
                        <a:t>2</a:t>
                      </a:r>
                      <a:endParaRPr lang="ro-RO" sz="1000" dirty="0">
                        <a:effectLst/>
                      </a:endParaRP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9" name="CasetăText 8">
            <a:extLst>
              <a:ext uri="{FF2B5EF4-FFF2-40B4-BE49-F238E27FC236}">
                <a16:creationId xmlns:a16="http://schemas.microsoft.com/office/drawing/2014/main" id="{FE2948B7-1DBC-4597-A7ED-BBD36A2441BD}"/>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10" name="CasetăText 9">
            <a:extLst>
              <a:ext uri="{FF2B5EF4-FFF2-40B4-BE49-F238E27FC236}">
                <a16:creationId xmlns:a16="http://schemas.microsoft.com/office/drawing/2014/main" id="{AE991C01-5099-46BF-B71C-6AD858771177}"/>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pSp>
        <p:nvGrpSpPr>
          <p:cNvPr id="29" name="Grupare 28">
            <a:extLst>
              <a:ext uri="{FF2B5EF4-FFF2-40B4-BE49-F238E27FC236}">
                <a16:creationId xmlns:a16="http://schemas.microsoft.com/office/drawing/2014/main" id="{37B2AC1E-F362-48F8-BC73-A3A6022586DB}"/>
              </a:ext>
            </a:extLst>
          </p:cNvPr>
          <p:cNvGrpSpPr/>
          <p:nvPr/>
        </p:nvGrpSpPr>
        <p:grpSpPr>
          <a:xfrm>
            <a:off x="7329058" y="4060162"/>
            <a:ext cx="1655281" cy="1360622"/>
            <a:chOff x="2622512" y="4752720"/>
            <a:chExt cx="1327840" cy="947800"/>
          </a:xfrm>
        </p:grpSpPr>
        <p:grpSp>
          <p:nvGrpSpPr>
            <p:cNvPr id="30" name="Grupare 29">
              <a:extLst>
                <a:ext uri="{FF2B5EF4-FFF2-40B4-BE49-F238E27FC236}">
                  <a16:creationId xmlns:a16="http://schemas.microsoft.com/office/drawing/2014/main" id="{190C6F00-2F62-4D0E-A5A4-0802D03F3AFA}"/>
                </a:ext>
              </a:extLst>
            </p:cNvPr>
            <p:cNvGrpSpPr/>
            <p:nvPr/>
          </p:nvGrpSpPr>
          <p:grpSpPr>
            <a:xfrm>
              <a:off x="2622512" y="4752720"/>
              <a:ext cx="1327840" cy="947800"/>
              <a:chOff x="1232480" y="2255520"/>
              <a:chExt cx="1327840" cy="947800"/>
            </a:xfrm>
          </p:grpSpPr>
          <p:sp>
            <p:nvSpPr>
              <p:cNvPr id="33" name="Dreptunghi 32">
                <a:extLst>
                  <a:ext uri="{FF2B5EF4-FFF2-40B4-BE49-F238E27FC236}">
                    <a16:creationId xmlns:a16="http://schemas.microsoft.com/office/drawing/2014/main" id="{FF3AB059-F667-432F-AA50-EE74007BE6E3}"/>
                  </a:ext>
                </a:extLst>
              </p:cNvPr>
              <p:cNvSpPr/>
              <p:nvPr/>
            </p:nvSpPr>
            <p:spPr>
              <a:xfrm>
                <a:off x="1859280" y="2255520"/>
                <a:ext cx="132080" cy="822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4" name="Dreptunghi 33">
                <a:extLst>
                  <a:ext uri="{FF2B5EF4-FFF2-40B4-BE49-F238E27FC236}">
                    <a16:creationId xmlns:a16="http://schemas.microsoft.com/office/drawing/2014/main" id="{0EF64D76-E47D-4A65-878D-AB41F7C2FF16}"/>
                  </a:ext>
                </a:extLst>
              </p:cNvPr>
              <p:cNvSpPr/>
              <p:nvPr/>
            </p:nvSpPr>
            <p:spPr>
              <a:xfrm rot="5400000">
                <a:off x="1830360" y="2473360"/>
                <a:ext cx="132080" cy="13278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31" name="Oval 30">
              <a:extLst>
                <a:ext uri="{FF2B5EF4-FFF2-40B4-BE49-F238E27FC236}">
                  <a16:creationId xmlns:a16="http://schemas.microsoft.com/office/drawing/2014/main" id="{E9D74854-052D-40EE-AB69-6C6B71CE23C2}"/>
                </a:ext>
              </a:extLst>
            </p:cNvPr>
            <p:cNvSpPr/>
            <p:nvPr/>
          </p:nvSpPr>
          <p:spPr>
            <a:xfrm rot="19621836">
              <a:off x="3095202" y="5455829"/>
              <a:ext cx="210240" cy="132080"/>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2" name="Oval 31">
              <a:extLst>
                <a:ext uri="{FF2B5EF4-FFF2-40B4-BE49-F238E27FC236}">
                  <a16:creationId xmlns:a16="http://schemas.microsoft.com/office/drawing/2014/main" id="{7E736E07-B3F7-4B4E-B537-6F405EB02665}"/>
                </a:ext>
              </a:extLst>
            </p:cNvPr>
            <p:cNvSpPr/>
            <p:nvPr/>
          </p:nvSpPr>
          <p:spPr>
            <a:xfrm rot="1978164" flipH="1">
              <a:off x="3327694" y="5455828"/>
              <a:ext cx="210240" cy="132080"/>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36" name="Grupare 35">
            <a:extLst>
              <a:ext uri="{FF2B5EF4-FFF2-40B4-BE49-F238E27FC236}">
                <a16:creationId xmlns:a16="http://schemas.microsoft.com/office/drawing/2014/main" id="{870AAFBD-AC9F-406F-8348-88FA8B5E164B}"/>
              </a:ext>
            </a:extLst>
          </p:cNvPr>
          <p:cNvGrpSpPr/>
          <p:nvPr/>
        </p:nvGrpSpPr>
        <p:grpSpPr>
          <a:xfrm>
            <a:off x="7466217" y="2139973"/>
            <a:ext cx="1475852" cy="1265451"/>
            <a:chOff x="1232479" y="2229123"/>
            <a:chExt cx="1127003" cy="974198"/>
          </a:xfrm>
        </p:grpSpPr>
        <p:sp>
          <p:nvSpPr>
            <p:cNvPr id="39" name="Dreptunghi 38">
              <a:extLst>
                <a:ext uri="{FF2B5EF4-FFF2-40B4-BE49-F238E27FC236}">
                  <a16:creationId xmlns:a16="http://schemas.microsoft.com/office/drawing/2014/main" id="{E9198A70-88BC-43D6-90AD-1828340B542D}"/>
                </a:ext>
              </a:extLst>
            </p:cNvPr>
            <p:cNvSpPr/>
            <p:nvPr/>
          </p:nvSpPr>
          <p:spPr>
            <a:xfrm>
              <a:off x="1859280" y="2229123"/>
              <a:ext cx="132080" cy="822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0" name="Dreptunghi 39">
              <a:extLst>
                <a:ext uri="{FF2B5EF4-FFF2-40B4-BE49-F238E27FC236}">
                  <a16:creationId xmlns:a16="http://schemas.microsoft.com/office/drawing/2014/main" id="{9F6C8A94-1C78-4A7F-978A-FCFF5FDEDC52}"/>
                </a:ext>
              </a:extLst>
            </p:cNvPr>
            <p:cNvSpPr/>
            <p:nvPr/>
          </p:nvSpPr>
          <p:spPr>
            <a:xfrm rot="5400000">
              <a:off x="1729941" y="2573779"/>
              <a:ext cx="132080" cy="112700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cxnSp>
        <p:nvCxnSpPr>
          <p:cNvPr id="41" name="Conector drept cu săgeată 40">
            <a:extLst>
              <a:ext uri="{FF2B5EF4-FFF2-40B4-BE49-F238E27FC236}">
                <a16:creationId xmlns:a16="http://schemas.microsoft.com/office/drawing/2014/main" id="{A80EA075-30D3-4840-84B8-18666219AAF5}"/>
              </a:ext>
            </a:extLst>
          </p:cNvPr>
          <p:cNvCxnSpPr>
            <a:cxnSpLocks/>
          </p:cNvCxnSpPr>
          <p:nvPr/>
        </p:nvCxnSpPr>
        <p:spPr>
          <a:xfrm flipV="1">
            <a:off x="8045492" y="3261127"/>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Conector drept cu săgeată 41">
            <a:extLst>
              <a:ext uri="{FF2B5EF4-FFF2-40B4-BE49-F238E27FC236}">
                <a16:creationId xmlns:a16="http://schemas.microsoft.com/office/drawing/2014/main" id="{AEBE2373-5F35-40E9-BA1C-A2C09BB4B1D7}"/>
              </a:ext>
            </a:extLst>
          </p:cNvPr>
          <p:cNvCxnSpPr>
            <a:cxnSpLocks/>
          </p:cNvCxnSpPr>
          <p:nvPr/>
        </p:nvCxnSpPr>
        <p:spPr>
          <a:xfrm>
            <a:off x="8040936" y="3048020"/>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 name="Conector drept 42">
            <a:extLst>
              <a:ext uri="{FF2B5EF4-FFF2-40B4-BE49-F238E27FC236}">
                <a16:creationId xmlns:a16="http://schemas.microsoft.com/office/drawing/2014/main" id="{BA1D811C-5C96-4E62-B985-3C4EF7271168}"/>
              </a:ext>
            </a:extLst>
          </p:cNvPr>
          <p:cNvCxnSpPr>
            <a:cxnSpLocks/>
          </p:cNvCxnSpPr>
          <p:nvPr/>
        </p:nvCxnSpPr>
        <p:spPr>
          <a:xfrm flipH="1">
            <a:off x="7967980" y="3208779"/>
            <a:ext cx="34403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asetăText 43">
            <a:extLst>
              <a:ext uri="{FF2B5EF4-FFF2-40B4-BE49-F238E27FC236}">
                <a16:creationId xmlns:a16="http://schemas.microsoft.com/office/drawing/2014/main" id="{0CD9F26F-32F8-400A-A631-49F6405216A4}"/>
              </a:ext>
            </a:extLst>
          </p:cNvPr>
          <p:cNvSpPr txBox="1"/>
          <p:nvPr/>
        </p:nvSpPr>
        <p:spPr>
          <a:xfrm rot="16200000">
            <a:off x="7847932" y="2965210"/>
            <a:ext cx="315096" cy="194925"/>
          </a:xfrm>
          <a:prstGeom prst="rect">
            <a:avLst/>
          </a:prstGeom>
          <a:noFill/>
        </p:spPr>
        <p:txBody>
          <a:bodyPr wrap="square" rtlCol="0">
            <a:spAutoFit/>
          </a:bodyPr>
          <a:lstStyle/>
          <a:p>
            <a:r>
              <a:rPr lang="ro-RO" sz="1000" baseline="30000" dirty="0"/>
              <a:t>0-1</a:t>
            </a:r>
          </a:p>
        </p:txBody>
      </p:sp>
      <p:sp>
        <p:nvSpPr>
          <p:cNvPr id="45" name="CasetăText 44">
            <a:extLst>
              <a:ext uri="{FF2B5EF4-FFF2-40B4-BE49-F238E27FC236}">
                <a16:creationId xmlns:a16="http://schemas.microsoft.com/office/drawing/2014/main" id="{A38DC2BE-ABE3-45EA-87E0-C06DFF3804E3}"/>
              </a:ext>
            </a:extLst>
          </p:cNvPr>
          <p:cNvSpPr txBox="1"/>
          <p:nvPr/>
        </p:nvSpPr>
        <p:spPr>
          <a:xfrm>
            <a:off x="8249217" y="2320237"/>
            <a:ext cx="331236" cy="194925"/>
          </a:xfrm>
          <a:prstGeom prst="rect">
            <a:avLst/>
          </a:prstGeom>
          <a:noFill/>
        </p:spPr>
        <p:txBody>
          <a:bodyPr wrap="square" rtlCol="0">
            <a:spAutoFit/>
          </a:bodyPr>
          <a:lstStyle/>
          <a:p>
            <a:r>
              <a:rPr lang="ro-RO" sz="1000" baseline="30000" dirty="0"/>
              <a:t>8</a:t>
            </a:r>
          </a:p>
        </p:txBody>
      </p:sp>
      <p:sp>
        <p:nvSpPr>
          <p:cNvPr id="46" name="CasetăText 45">
            <a:extLst>
              <a:ext uri="{FF2B5EF4-FFF2-40B4-BE49-F238E27FC236}">
                <a16:creationId xmlns:a16="http://schemas.microsoft.com/office/drawing/2014/main" id="{2CEC225B-FFED-4263-BC42-F00AA4917177}"/>
              </a:ext>
            </a:extLst>
          </p:cNvPr>
          <p:cNvSpPr txBox="1"/>
          <p:nvPr/>
        </p:nvSpPr>
        <p:spPr>
          <a:xfrm rot="16200000">
            <a:off x="7618930" y="3217511"/>
            <a:ext cx="278679" cy="194925"/>
          </a:xfrm>
          <a:prstGeom prst="rect">
            <a:avLst/>
          </a:prstGeom>
          <a:noFill/>
        </p:spPr>
        <p:txBody>
          <a:bodyPr wrap="square" rtlCol="0">
            <a:spAutoFit/>
          </a:bodyPr>
          <a:lstStyle/>
          <a:p>
            <a:r>
              <a:rPr lang="ro-RO" sz="1000" baseline="30000" dirty="0"/>
              <a:t>10</a:t>
            </a:r>
          </a:p>
        </p:txBody>
      </p:sp>
    </p:spTree>
    <p:extLst>
      <p:ext uri="{BB962C8B-B14F-4D97-AF65-F5344CB8AC3E}">
        <p14:creationId xmlns:p14="http://schemas.microsoft.com/office/powerpoint/2010/main" val="2034002862"/>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F73FC862-8189-4C2F-8A64-E36EFE42C34A}"/>
              </a:ext>
            </a:extLst>
          </p:cNvPr>
          <p:cNvSpPr txBox="1"/>
          <p:nvPr/>
        </p:nvSpPr>
        <p:spPr>
          <a:xfrm>
            <a:off x="927653" y="982317"/>
            <a:ext cx="3202388" cy="1754326"/>
          </a:xfrm>
          <a:prstGeom prst="rect">
            <a:avLst/>
          </a:prstGeom>
          <a:noFill/>
        </p:spPr>
        <p:txBody>
          <a:bodyPr wrap="square" rtlCol="0">
            <a:spAutoFit/>
          </a:bodyPr>
          <a:lstStyle/>
          <a:p>
            <a:endParaRPr lang="ro-RO" sz="1200" b="1" dirty="0">
              <a:solidFill>
                <a:srgbClr val="363346"/>
              </a:solidFill>
              <a:latin typeface="Dosis" panose="02010503020202060003" pitchFamily="2" charset="0"/>
            </a:endParaRPr>
          </a:p>
          <a:p>
            <a:endParaRPr lang="ro-RO"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Two or more beams could met in a node by using gussets as support. The beams are not </a:t>
            </a:r>
            <a:r>
              <a:rPr lang="en-US" sz="1200" dirty="0" err="1">
                <a:solidFill>
                  <a:srgbClr val="828282"/>
                </a:solidFill>
                <a:latin typeface="Calibri" panose="020F0502020204030204" pitchFamily="34" charset="0"/>
                <a:cs typeface="Helvetica Neue"/>
              </a:rPr>
              <a:t>weled</a:t>
            </a:r>
            <a:r>
              <a:rPr lang="en-US" sz="1200" dirty="0">
                <a:solidFill>
                  <a:srgbClr val="828282"/>
                </a:solidFill>
                <a:latin typeface="Calibri" panose="020F0502020204030204" pitchFamily="34" charset="0"/>
                <a:cs typeface="Helvetica Neue"/>
              </a:rPr>
              <a:t> each other, but each is welded to the gusset. So, in a node there are several shorts fillet weld, actually overlapping joints.</a:t>
            </a:r>
          </a:p>
          <a:p>
            <a:pPr algn="just"/>
            <a:r>
              <a:rPr lang="en-US" sz="1200" dirty="0">
                <a:solidFill>
                  <a:srgbClr val="828282"/>
                </a:solidFill>
                <a:latin typeface="Calibri" panose="020F0502020204030204" pitchFamily="34" charset="0"/>
                <a:cs typeface="Helvetica Neue"/>
              </a:rPr>
              <a:t>Material: S235, S355</a:t>
            </a:r>
          </a:p>
        </p:txBody>
      </p:sp>
      <p:sp>
        <p:nvSpPr>
          <p:cNvPr id="5" name="TextBox 7">
            <a:extLst>
              <a:ext uri="{FF2B5EF4-FFF2-40B4-BE49-F238E27FC236}">
                <a16:creationId xmlns:a16="http://schemas.microsoft.com/office/drawing/2014/main" id="{C52EF280-36EE-4414-83EA-44E4AF3E169D}"/>
              </a:ext>
            </a:extLst>
          </p:cNvPr>
          <p:cNvSpPr txBox="1"/>
          <p:nvPr/>
        </p:nvSpPr>
        <p:spPr>
          <a:xfrm>
            <a:off x="927653" y="986952"/>
            <a:ext cx="4513027" cy="276999"/>
          </a:xfrm>
          <a:prstGeom prst="rect">
            <a:avLst/>
          </a:prstGeom>
          <a:noFill/>
        </p:spPr>
        <p:txBody>
          <a:bodyPr wrap="square" rtlCol="0">
            <a:spAutoFit/>
          </a:bodyPr>
          <a:lstStyle/>
          <a:p>
            <a:r>
              <a:rPr lang="ro-RO" sz="1200" b="1" dirty="0">
                <a:latin typeface="Dosis" panose="02010503020202060003" pitchFamily="2" charset="0"/>
              </a:rPr>
              <a:t>NODE OF TWO ELEMENTS OF A BRIDGE</a:t>
            </a:r>
            <a:r>
              <a:rPr lang="en-US" sz="1200" b="1" dirty="0">
                <a:solidFill>
                  <a:srgbClr val="363346"/>
                </a:solidFill>
                <a:latin typeface="Dosis" panose="02010503020202060003" pitchFamily="2" charset="0"/>
              </a:rPr>
              <a:t> - DESCRIPTION</a:t>
            </a:r>
          </a:p>
        </p:txBody>
      </p:sp>
      <p:graphicFrame>
        <p:nvGraphicFramePr>
          <p:cNvPr id="7" name="Tabel 3">
            <a:extLst>
              <a:ext uri="{FF2B5EF4-FFF2-40B4-BE49-F238E27FC236}">
                <a16:creationId xmlns:a16="http://schemas.microsoft.com/office/drawing/2014/main" id="{8DD03D81-BD60-4258-B878-DCB8556AA8DC}"/>
              </a:ext>
            </a:extLst>
          </p:cNvPr>
          <p:cNvGraphicFramePr>
            <a:graphicFrameLocks noGrp="1"/>
          </p:cNvGraphicFramePr>
          <p:nvPr>
            <p:extLst>
              <p:ext uri="{D42A27DB-BD31-4B8C-83A1-F6EECF244321}">
                <p14:modId xmlns:p14="http://schemas.microsoft.com/office/powerpoint/2010/main" val="2755514339"/>
              </p:ext>
            </p:extLst>
          </p:nvPr>
        </p:nvGraphicFramePr>
        <p:xfrm>
          <a:off x="798574" y="4803443"/>
          <a:ext cx="4140000" cy="884638"/>
        </p:xfrm>
        <a:graphic>
          <a:graphicData uri="http://schemas.openxmlformats.org/drawingml/2006/table">
            <a:tbl>
              <a:tblPr firstRow="1" bandRow="1">
                <a:tableStyleId>{9DCAF9ED-07DC-4A11-8D7F-57B35C25682E}</a:tableStyleId>
              </a:tblPr>
              <a:tblGrid>
                <a:gridCol w="690000">
                  <a:extLst>
                    <a:ext uri="{9D8B030D-6E8A-4147-A177-3AD203B41FA5}">
                      <a16:colId xmlns:a16="http://schemas.microsoft.com/office/drawing/2014/main" val="1882468942"/>
                    </a:ext>
                  </a:extLst>
                </a:gridCol>
                <a:gridCol w="690000">
                  <a:extLst>
                    <a:ext uri="{9D8B030D-6E8A-4147-A177-3AD203B41FA5}">
                      <a16:colId xmlns:a16="http://schemas.microsoft.com/office/drawing/2014/main" val="3204640079"/>
                    </a:ext>
                  </a:extLst>
                </a:gridCol>
                <a:gridCol w="690000">
                  <a:extLst>
                    <a:ext uri="{9D8B030D-6E8A-4147-A177-3AD203B41FA5}">
                      <a16:colId xmlns:a16="http://schemas.microsoft.com/office/drawing/2014/main" val="3643200633"/>
                    </a:ext>
                  </a:extLst>
                </a:gridCol>
                <a:gridCol w="690000">
                  <a:extLst>
                    <a:ext uri="{9D8B030D-6E8A-4147-A177-3AD203B41FA5}">
                      <a16:colId xmlns:a16="http://schemas.microsoft.com/office/drawing/2014/main" val="1505062925"/>
                    </a:ext>
                  </a:extLst>
                </a:gridCol>
                <a:gridCol w="690000">
                  <a:extLst>
                    <a:ext uri="{9D8B030D-6E8A-4147-A177-3AD203B41FA5}">
                      <a16:colId xmlns:a16="http://schemas.microsoft.com/office/drawing/2014/main" val="423217185"/>
                    </a:ext>
                  </a:extLst>
                </a:gridCol>
                <a:gridCol w="690000">
                  <a:extLst>
                    <a:ext uri="{9D8B030D-6E8A-4147-A177-3AD203B41FA5}">
                      <a16:colId xmlns:a16="http://schemas.microsoft.com/office/drawing/2014/main" val="408368961"/>
                    </a:ext>
                  </a:extLst>
                </a:gridCol>
              </a:tblGrid>
              <a:tr h="179320">
                <a:tc rowSpan="2">
                  <a:txBody>
                    <a:bodyPr/>
                    <a:lstStyle/>
                    <a:p>
                      <a:r>
                        <a:rPr lang="ro-RO" sz="900" dirty="0"/>
                        <a:t>Grade</a:t>
                      </a: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291021">
                <a:tc vMerge="1">
                  <a:txBody>
                    <a:bodyPr/>
                    <a:lstStyle/>
                    <a:p>
                      <a:endParaRPr lang="ro-RO" dirty="0"/>
                    </a:p>
                  </a:txBody>
                  <a:tcPr/>
                </a:tc>
                <a:tc>
                  <a:txBody>
                    <a:bodyPr/>
                    <a:lstStyle/>
                    <a:p>
                      <a:pPr algn="ctr">
                        <a:lnSpc>
                          <a:spcPct val="150000"/>
                        </a:lnSpc>
                        <a:spcAft>
                          <a:spcPts val="0"/>
                        </a:spcAft>
                        <a:tabLst>
                          <a:tab pos="2743200" algn="ctr"/>
                          <a:tab pos="5486400" algn="r"/>
                        </a:tabLst>
                      </a:pPr>
                      <a:r>
                        <a:rPr lang="ro-RO" sz="900" b="1" dirty="0">
                          <a:effectLst/>
                        </a:rPr>
                        <a:t>C</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Mn</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Si</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P</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365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effectLst/>
                        </a:rPr>
                        <a:t>S</a:t>
                      </a:r>
                      <a:r>
                        <a:rPr lang="ro-RO" sz="900" kern="1200" dirty="0">
                          <a:effectLst/>
                        </a:rPr>
                        <a:t>23</a:t>
                      </a:r>
                      <a:r>
                        <a:rPr lang="en-US" sz="900" kern="1200" dirty="0">
                          <a:effectLst/>
                        </a:rPr>
                        <a:t>5J2</a:t>
                      </a:r>
                      <a:endParaRPr lang="ro-RO" sz="900" dirty="0">
                        <a:effectLst/>
                      </a:endParaRPr>
                    </a:p>
                  </a:txBody>
                  <a:tcPr/>
                </a:tc>
                <a:tc>
                  <a:txBody>
                    <a:bodyPr/>
                    <a:lstStyle/>
                    <a:p>
                      <a:pPr algn="ctr">
                        <a:lnSpc>
                          <a:spcPct val="150000"/>
                        </a:lnSpc>
                        <a:spcAft>
                          <a:spcPts val="0"/>
                        </a:spcAft>
                        <a:tabLst>
                          <a:tab pos="2743200" algn="ctr"/>
                          <a:tab pos="5486400" algn="r"/>
                        </a:tabLst>
                      </a:pPr>
                      <a:r>
                        <a:rPr lang="ro-RO" sz="900" b="0" dirty="0">
                          <a:effectLst/>
                        </a:rPr>
                        <a:t>0.17</a:t>
                      </a:r>
                      <a:endParaRPr lang="ro-RO" sz="9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1.40</a:t>
                      </a:r>
                      <a:endParaRPr lang="ro-RO" sz="9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a:t>
                      </a:r>
                      <a:endParaRPr lang="ro-RO" sz="9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0.040</a:t>
                      </a:r>
                      <a:endParaRPr lang="ro-RO" sz="9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ro-RO" sz="900" b="0" dirty="0">
                          <a:effectLst/>
                        </a:rPr>
                        <a:t>0.040</a:t>
                      </a:r>
                      <a:endParaRPr lang="ro-RO" sz="900" b="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pic>
        <p:nvPicPr>
          <p:cNvPr id="6" name="Imagine 5">
            <a:extLst>
              <a:ext uri="{FF2B5EF4-FFF2-40B4-BE49-F238E27FC236}">
                <a16:creationId xmlns:a16="http://schemas.microsoft.com/office/drawing/2014/main" id="{96117780-532D-48FC-A872-DF2C399462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455"/>
          <a:stretch/>
        </p:blipFill>
        <p:spPr>
          <a:xfrm>
            <a:off x="4880878" y="1125451"/>
            <a:ext cx="4219629" cy="2764085"/>
          </a:xfrm>
          <a:prstGeom prst="rect">
            <a:avLst/>
          </a:prstGeom>
        </p:spPr>
      </p:pic>
      <p:pic>
        <p:nvPicPr>
          <p:cNvPr id="12" name="Imagine 11">
            <a:extLst>
              <a:ext uri="{FF2B5EF4-FFF2-40B4-BE49-F238E27FC236}">
                <a16:creationId xmlns:a16="http://schemas.microsoft.com/office/drawing/2014/main" id="{0E3778E5-1A23-4CD6-9B35-3CC7E314D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878" y="3957096"/>
            <a:ext cx="4217670" cy="2120359"/>
          </a:xfrm>
          <a:prstGeom prst="rect">
            <a:avLst/>
          </a:prstGeom>
        </p:spPr>
      </p:pic>
    </p:spTree>
    <p:extLst>
      <p:ext uri="{BB962C8B-B14F-4D97-AF65-F5344CB8AC3E}">
        <p14:creationId xmlns:p14="http://schemas.microsoft.com/office/powerpoint/2010/main" val="292962243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D39AE743-069B-4B35-B41B-350A437AE759}"/>
              </a:ext>
            </a:extLst>
          </p:cNvPr>
          <p:cNvSpPr txBox="1"/>
          <p:nvPr/>
        </p:nvSpPr>
        <p:spPr>
          <a:xfrm>
            <a:off x="927652" y="982317"/>
            <a:ext cx="6433730" cy="276999"/>
          </a:xfrm>
          <a:prstGeom prst="rect">
            <a:avLst/>
          </a:prstGeom>
          <a:noFill/>
        </p:spPr>
        <p:txBody>
          <a:bodyPr wrap="square" rtlCol="0">
            <a:spAutoFit/>
          </a:bodyPr>
          <a:lstStyle/>
          <a:p>
            <a:r>
              <a:rPr lang="ro-RO" sz="1200" b="1" dirty="0">
                <a:latin typeface="Dosis" panose="02010503020202060003" pitchFamily="2" charset="0"/>
              </a:rPr>
              <a:t>NODE OF TWO ELEMENTS OF A BRIDGE – WPS WELD (</a:t>
            </a:r>
            <a:r>
              <a:rPr lang="ro-RO" sz="1200" b="1" dirty="0" err="1">
                <a:latin typeface="Dosis" panose="02010503020202060003" pitchFamily="2" charset="0"/>
              </a:rPr>
              <a:t>fillet</a:t>
            </a:r>
            <a:r>
              <a:rPr lang="ro-RO" sz="1200" b="1" dirty="0">
                <a:latin typeface="Dosis" panose="02010503020202060003" pitchFamily="2" charset="0"/>
              </a:rPr>
              <a:t> / </a:t>
            </a:r>
            <a:r>
              <a:rPr lang="ro-RO" sz="1200" b="1" dirty="0" err="1">
                <a:latin typeface="Dosis" panose="02010503020202060003" pitchFamily="2" charset="0"/>
              </a:rPr>
              <a:t>overlapped</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a:t>
            </a:r>
            <a:endParaRPr lang="en-US" sz="1200" b="1" dirty="0">
              <a:latin typeface="Dosis" panose="02010503020202060003" pitchFamily="2" charset="0"/>
            </a:endParaRPr>
          </a:p>
        </p:txBody>
      </p:sp>
      <p:graphicFrame>
        <p:nvGraphicFramePr>
          <p:cNvPr id="5" name="Tabel 4">
            <a:extLst>
              <a:ext uri="{FF2B5EF4-FFF2-40B4-BE49-F238E27FC236}">
                <a16:creationId xmlns:a16="http://schemas.microsoft.com/office/drawing/2014/main" id="{E4DEDF5A-6009-4271-9011-346997FCF56E}"/>
              </a:ext>
            </a:extLst>
          </p:cNvPr>
          <p:cNvGraphicFramePr>
            <a:graphicFrameLocks noGrp="1"/>
          </p:cNvGraphicFramePr>
          <p:nvPr>
            <p:extLst>
              <p:ext uri="{D42A27DB-BD31-4B8C-83A1-F6EECF244321}">
                <p14:modId xmlns:p14="http://schemas.microsoft.com/office/powerpoint/2010/main" val="2918010650"/>
              </p:ext>
            </p:extLst>
          </p:nvPr>
        </p:nvGraphicFramePr>
        <p:xfrm>
          <a:off x="168584" y="1449175"/>
          <a:ext cx="6999132" cy="342900"/>
        </p:xfrm>
        <a:graphic>
          <a:graphicData uri="http://schemas.openxmlformats.org/drawingml/2006/table">
            <a:tbl>
              <a:tblPr firstRow="1" firstCol="1" bandRow="1">
                <a:tableStyleId>{21E4AEA4-8DFA-4A89-87EB-49C32662AFE0}</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23</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6" name="Tabel 5">
            <a:extLst>
              <a:ext uri="{FF2B5EF4-FFF2-40B4-BE49-F238E27FC236}">
                <a16:creationId xmlns:a16="http://schemas.microsoft.com/office/drawing/2014/main" id="{13F933B5-7161-4FB3-8654-6DF1FCCD0622}"/>
              </a:ext>
            </a:extLst>
          </p:cNvPr>
          <p:cNvGraphicFramePr>
            <a:graphicFrameLocks noGrp="1"/>
          </p:cNvGraphicFramePr>
          <p:nvPr/>
        </p:nvGraphicFramePr>
        <p:xfrm>
          <a:off x="164984" y="1880117"/>
          <a:ext cx="7002732" cy="1767080"/>
        </p:xfrm>
        <a:graphic>
          <a:graphicData uri="http://schemas.openxmlformats.org/drawingml/2006/table">
            <a:tbl>
              <a:tblPr firstRow="1" firstCol="1" bandRow="1">
                <a:tableStyleId>{21E4AEA4-8DFA-4A89-87EB-49C32662AFE0}</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b="0" dirty="0">
                          <a:effectLst/>
                          <a:latin typeface="Calibri" panose="020F0502020204030204" pitchFamily="34" charset="0"/>
                          <a:ea typeface="Calibri" panose="020F0502020204030204" pitchFamily="34" charset="0"/>
                          <a:cs typeface="Times New Roman" panose="02020603050405020304" pitchFamily="18" charset="0"/>
                        </a:rPr>
                        <a:t>Madrid</a:t>
                      </a: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kern="1200" dirty="0">
                          <a:effectLst/>
                        </a:rPr>
                        <a:t>S235</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Plates</a:t>
                      </a:r>
                      <a:r>
                        <a:rPr lang="en-US" sz="900" dirty="0">
                          <a:effectLst/>
                        </a:rPr>
                        <a:t>: </a:t>
                      </a:r>
                      <a:r>
                        <a:rPr lang="ro-RO" sz="900" dirty="0">
                          <a:effectLst/>
                        </a:rPr>
                        <a:t>8</a:t>
                      </a:r>
                      <a:r>
                        <a:rPr lang="en-US" sz="900" dirty="0">
                          <a:effectLst/>
                        </a:rPr>
                        <a:t> to </a:t>
                      </a:r>
                      <a:r>
                        <a:rPr lang="ro-RO" sz="900" dirty="0">
                          <a:effectLst/>
                        </a:rPr>
                        <a:t>10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PF (vertical </a:t>
                      </a:r>
                      <a:r>
                        <a:rPr lang="ro-RO" sz="900" dirty="0" err="1">
                          <a:effectLst/>
                        </a:rPr>
                        <a:t>up</a:t>
                      </a: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7" name="Tabel 6">
            <a:extLst>
              <a:ext uri="{FF2B5EF4-FFF2-40B4-BE49-F238E27FC236}">
                <a16:creationId xmlns:a16="http://schemas.microsoft.com/office/drawing/2014/main" id="{91A026C4-00F0-40C3-BAF2-35B926816F4A}"/>
              </a:ext>
            </a:extLst>
          </p:cNvPr>
          <p:cNvGraphicFramePr>
            <a:graphicFrameLocks noGrp="1"/>
          </p:cNvGraphicFramePr>
          <p:nvPr>
            <p:extLst>
              <p:ext uri="{D42A27DB-BD31-4B8C-83A1-F6EECF244321}">
                <p14:modId xmlns:p14="http://schemas.microsoft.com/office/powerpoint/2010/main" val="1456831150"/>
              </p:ext>
            </p:extLst>
          </p:nvPr>
        </p:nvGraphicFramePr>
        <p:xfrm>
          <a:off x="164984" y="3836976"/>
          <a:ext cx="6999133" cy="786765"/>
        </p:xfrm>
        <a:graphic>
          <a:graphicData uri="http://schemas.openxmlformats.org/drawingml/2006/table">
            <a:tbl>
              <a:tblPr firstRow="1" firstCol="1" bandRow="1">
                <a:tableStyleId>{21E4AEA4-8DFA-4A89-87EB-49C32662AFE0}</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128166">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71091">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1.2</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200-220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24-25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rPr>
                        <a:t>DC+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9</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16-17</a:t>
                      </a:r>
                    </a:p>
                  </a:txBody>
                  <a:tcPr marL="68580" marR="68580" marT="0" marB="0"/>
                </a:tc>
                <a:tc>
                  <a:txBody>
                    <a:bodyPr/>
                    <a:lstStyle/>
                    <a:p>
                      <a:pPr algn="ctr">
                        <a:spcAft>
                          <a:spcPts val="0"/>
                        </a:spcAft>
                      </a:pPr>
                      <a:r>
                        <a:rPr lang="ro-RO" sz="1000" b="0" dirty="0">
                          <a:effectLst/>
                          <a:latin typeface="+mn-lt"/>
                          <a:ea typeface="Times New Roman" panose="02020603050405020304" pitchFamily="18" charset="0"/>
                        </a:rPr>
                        <a:t>17800</a:t>
                      </a:r>
                    </a:p>
                  </a:txBody>
                  <a:tcPr marL="68580" marR="68580" marT="0" marB="0"/>
                </a:tc>
                <a:extLst>
                  <a:ext uri="{0D108BD9-81ED-4DB2-BD59-A6C34878D82A}">
                    <a16:rowId xmlns:a16="http://schemas.microsoft.com/office/drawing/2014/main" val="1644836321"/>
                  </a:ext>
                </a:extLst>
              </a:tr>
              <a:tr h="0">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nchor="ctr"/>
                </a:tc>
                <a:tc>
                  <a:txBody>
                    <a:bodyPr/>
                    <a:lstStyle/>
                    <a:p>
                      <a:pPr algn="ctr">
                        <a:spcAft>
                          <a:spcPts val="0"/>
                        </a:spcAft>
                      </a:pPr>
                      <a:endParaRPr lang="ro-RO" sz="10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7052372"/>
                  </a:ext>
                </a:extLst>
              </a:tr>
            </a:tbl>
          </a:graphicData>
        </a:graphic>
      </p:graphicFrame>
      <p:graphicFrame>
        <p:nvGraphicFramePr>
          <p:cNvPr id="8" name="Tabel 7">
            <a:extLst>
              <a:ext uri="{FF2B5EF4-FFF2-40B4-BE49-F238E27FC236}">
                <a16:creationId xmlns:a16="http://schemas.microsoft.com/office/drawing/2014/main" id="{9C019491-7F54-4686-A066-C6D124E9EB77}"/>
              </a:ext>
            </a:extLst>
          </p:cNvPr>
          <p:cNvGraphicFramePr>
            <a:graphicFrameLocks noGrp="1"/>
          </p:cNvGraphicFramePr>
          <p:nvPr>
            <p:extLst>
              <p:ext uri="{D42A27DB-BD31-4B8C-83A1-F6EECF244321}">
                <p14:modId xmlns:p14="http://schemas.microsoft.com/office/powerpoint/2010/main" val="1488564213"/>
              </p:ext>
            </p:extLst>
          </p:nvPr>
        </p:nvGraphicFramePr>
        <p:xfrm>
          <a:off x="164611" y="4812492"/>
          <a:ext cx="6999134" cy="1707663"/>
        </p:xfrm>
        <a:graphic>
          <a:graphicData uri="http://schemas.openxmlformats.org/drawingml/2006/table">
            <a:tbl>
              <a:tblPr firstRow="1" firstCol="1" bandRow="1">
                <a:tableStyleId>{21E4AEA4-8DFA-4A89-87EB-49C32662AFE0}</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000" b="0" kern="1200" dirty="0">
                          <a:solidFill>
                            <a:schemeClr val="tx1"/>
                          </a:solidFill>
                          <a:effectLst/>
                        </a:rPr>
                        <a:t>NO</a:t>
                      </a:r>
                      <a:endParaRPr lang="ro-RO" sz="1000" b="0" dirty="0">
                        <a:solidFill>
                          <a:schemeClr val="tx1"/>
                        </a:solidFill>
                        <a:effectLst/>
                      </a:endParaRPr>
                    </a:p>
                    <a:p>
                      <a:pPr>
                        <a:lnSpc>
                          <a:spcPct val="107000"/>
                        </a:lnSpc>
                        <a:spcAft>
                          <a:spcPts val="0"/>
                        </a:spcAft>
                      </a:pPr>
                      <a:r>
                        <a:rPr lang="en-US" sz="600" dirty="0">
                          <a:effectLst/>
                        </a:rPr>
                        <a:t> </a:t>
                      </a:r>
                      <a:r>
                        <a:rPr lang="ro-RO" sz="1000" dirty="0" err="1">
                          <a:effectLst/>
                        </a:rPr>
                        <a:t>Stick</a:t>
                      </a:r>
                      <a:r>
                        <a:rPr lang="ro-RO" sz="1000" dirty="0">
                          <a:effectLst/>
                        </a:rPr>
                        <a:t>-out: </a:t>
                      </a:r>
                      <a:r>
                        <a:rPr lang="ro-RO" sz="1000" b="0" dirty="0">
                          <a:solidFill>
                            <a:schemeClr val="tx1"/>
                          </a:solidFill>
                          <a:effectLst/>
                        </a:rPr>
                        <a:t>15-17 mm</a:t>
                      </a:r>
                      <a:endParaRPr lang="ro-RO" sz="1100" b="0" dirty="0">
                        <a:solidFill>
                          <a:schemeClr val="tx1"/>
                        </a:solidFill>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endParaRPr lang="ro-RO" sz="1000" dirty="0">
                        <a:effectLst/>
                      </a:endParaRPr>
                    </a:p>
                    <a:p>
                      <a:pPr>
                        <a:lnSpc>
                          <a:spcPct val="107000"/>
                        </a:lnSpc>
                        <a:spcAft>
                          <a:spcPts val="0"/>
                        </a:spcAft>
                      </a:pPr>
                      <a:r>
                        <a:rPr lang="ro-RO" sz="1000" dirty="0">
                          <a:effectLst/>
                        </a:rPr>
                        <a:t>M21 – 82%Ar+18</a:t>
                      </a:r>
                      <a:r>
                        <a:rPr lang="en-US" sz="1000" dirty="0">
                          <a:effectLst/>
                        </a:rPr>
                        <a:t>%CO</a:t>
                      </a:r>
                      <a:r>
                        <a:rPr lang="en-US" sz="1000" baseline="-25000" dirty="0">
                          <a:effectLst/>
                        </a:rPr>
                        <a:t>2</a:t>
                      </a:r>
                      <a:endParaRPr lang="ro-RO" sz="1000" dirty="0">
                        <a:effectLst/>
                      </a:endParaRP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9" name="CasetăText 8">
            <a:extLst>
              <a:ext uri="{FF2B5EF4-FFF2-40B4-BE49-F238E27FC236}">
                <a16:creationId xmlns:a16="http://schemas.microsoft.com/office/drawing/2014/main" id="{FE2948B7-1DBC-4597-A7ED-BBD36A2441BD}"/>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10" name="CasetăText 9">
            <a:extLst>
              <a:ext uri="{FF2B5EF4-FFF2-40B4-BE49-F238E27FC236}">
                <a16:creationId xmlns:a16="http://schemas.microsoft.com/office/drawing/2014/main" id="{AE991C01-5099-46BF-B71C-6AD858771177}"/>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pSp>
        <p:nvGrpSpPr>
          <p:cNvPr id="36" name="Grupare 35">
            <a:extLst>
              <a:ext uri="{FF2B5EF4-FFF2-40B4-BE49-F238E27FC236}">
                <a16:creationId xmlns:a16="http://schemas.microsoft.com/office/drawing/2014/main" id="{870AAFBD-AC9F-406F-8348-88FA8B5E164B}"/>
              </a:ext>
            </a:extLst>
          </p:cNvPr>
          <p:cNvGrpSpPr/>
          <p:nvPr/>
        </p:nvGrpSpPr>
        <p:grpSpPr>
          <a:xfrm>
            <a:off x="7481461" y="3014310"/>
            <a:ext cx="1475856" cy="391118"/>
            <a:chOff x="1232479" y="2902222"/>
            <a:chExt cx="1127003" cy="301099"/>
          </a:xfrm>
        </p:grpSpPr>
        <p:sp>
          <p:nvSpPr>
            <p:cNvPr id="39" name="Dreptunghi 38">
              <a:extLst>
                <a:ext uri="{FF2B5EF4-FFF2-40B4-BE49-F238E27FC236}">
                  <a16:creationId xmlns:a16="http://schemas.microsoft.com/office/drawing/2014/main" id="{E9198A70-88BC-43D6-90AD-1828340B542D}"/>
                </a:ext>
              </a:extLst>
            </p:cNvPr>
            <p:cNvSpPr/>
            <p:nvPr/>
          </p:nvSpPr>
          <p:spPr>
            <a:xfrm rot="5400000">
              <a:off x="1574060" y="2560642"/>
              <a:ext cx="133155" cy="8163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0" name="Dreptunghi 39">
              <a:extLst>
                <a:ext uri="{FF2B5EF4-FFF2-40B4-BE49-F238E27FC236}">
                  <a16:creationId xmlns:a16="http://schemas.microsoft.com/office/drawing/2014/main" id="{9F6C8A94-1C78-4A7F-978A-FCFF5FDEDC52}"/>
                </a:ext>
              </a:extLst>
            </p:cNvPr>
            <p:cNvSpPr/>
            <p:nvPr/>
          </p:nvSpPr>
          <p:spPr>
            <a:xfrm rot="5400000">
              <a:off x="1729941" y="2573779"/>
              <a:ext cx="132080" cy="112700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cxnSp>
        <p:nvCxnSpPr>
          <p:cNvPr id="41" name="Conector drept cu săgeată 40">
            <a:extLst>
              <a:ext uri="{FF2B5EF4-FFF2-40B4-BE49-F238E27FC236}">
                <a16:creationId xmlns:a16="http://schemas.microsoft.com/office/drawing/2014/main" id="{A80EA075-30D3-4840-84B8-18666219AAF5}"/>
              </a:ext>
            </a:extLst>
          </p:cNvPr>
          <p:cNvCxnSpPr>
            <a:cxnSpLocks/>
          </p:cNvCxnSpPr>
          <p:nvPr/>
        </p:nvCxnSpPr>
        <p:spPr>
          <a:xfrm flipV="1">
            <a:off x="8788442" y="3245890"/>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Conector drept cu săgeată 41">
            <a:extLst>
              <a:ext uri="{FF2B5EF4-FFF2-40B4-BE49-F238E27FC236}">
                <a16:creationId xmlns:a16="http://schemas.microsoft.com/office/drawing/2014/main" id="{AEBE2373-5F35-40E9-BA1C-A2C09BB4B1D7}"/>
              </a:ext>
            </a:extLst>
          </p:cNvPr>
          <p:cNvCxnSpPr>
            <a:cxnSpLocks/>
          </p:cNvCxnSpPr>
          <p:nvPr/>
        </p:nvCxnSpPr>
        <p:spPr>
          <a:xfrm>
            <a:off x="8783886" y="3032783"/>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 name="Conector drept 42">
            <a:extLst>
              <a:ext uri="{FF2B5EF4-FFF2-40B4-BE49-F238E27FC236}">
                <a16:creationId xmlns:a16="http://schemas.microsoft.com/office/drawing/2014/main" id="{BA1D811C-5C96-4E62-B985-3C4EF7271168}"/>
              </a:ext>
            </a:extLst>
          </p:cNvPr>
          <p:cNvCxnSpPr>
            <a:cxnSpLocks/>
          </p:cNvCxnSpPr>
          <p:nvPr/>
        </p:nvCxnSpPr>
        <p:spPr>
          <a:xfrm flipH="1">
            <a:off x="8518525" y="3193542"/>
            <a:ext cx="34403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asetăText 43">
            <a:extLst>
              <a:ext uri="{FF2B5EF4-FFF2-40B4-BE49-F238E27FC236}">
                <a16:creationId xmlns:a16="http://schemas.microsoft.com/office/drawing/2014/main" id="{0CD9F26F-32F8-400A-A631-49F6405216A4}"/>
              </a:ext>
            </a:extLst>
          </p:cNvPr>
          <p:cNvSpPr txBox="1"/>
          <p:nvPr/>
        </p:nvSpPr>
        <p:spPr>
          <a:xfrm rot="16200000">
            <a:off x="8602441" y="2966309"/>
            <a:ext cx="315096" cy="194925"/>
          </a:xfrm>
          <a:prstGeom prst="rect">
            <a:avLst/>
          </a:prstGeom>
          <a:noFill/>
        </p:spPr>
        <p:txBody>
          <a:bodyPr wrap="square" rtlCol="0">
            <a:spAutoFit/>
          </a:bodyPr>
          <a:lstStyle/>
          <a:p>
            <a:r>
              <a:rPr lang="ro-RO" sz="1000" baseline="30000" dirty="0"/>
              <a:t>0-1</a:t>
            </a:r>
          </a:p>
        </p:txBody>
      </p:sp>
      <p:sp>
        <p:nvSpPr>
          <p:cNvPr id="46" name="CasetăText 45">
            <a:extLst>
              <a:ext uri="{FF2B5EF4-FFF2-40B4-BE49-F238E27FC236}">
                <a16:creationId xmlns:a16="http://schemas.microsoft.com/office/drawing/2014/main" id="{2CEC225B-FFED-4263-BC42-F00AA4917177}"/>
              </a:ext>
            </a:extLst>
          </p:cNvPr>
          <p:cNvSpPr txBox="1"/>
          <p:nvPr/>
        </p:nvSpPr>
        <p:spPr>
          <a:xfrm rot="16200000">
            <a:off x="7476056" y="3074636"/>
            <a:ext cx="564428" cy="194925"/>
          </a:xfrm>
          <a:prstGeom prst="rect">
            <a:avLst/>
          </a:prstGeom>
          <a:noFill/>
        </p:spPr>
        <p:txBody>
          <a:bodyPr wrap="square" rtlCol="0">
            <a:spAutoFit/>
          </a:bodyPr>
          <a:lstStyle/>
          <a:p>
            <a:r>
              <a:rPr lang="ro-RO" sz="1000" baseline="30000" dirty="0"/>
              <a:t>10        8</a:t>
            </a:r>
          </a:p>
        </p:txBody>
      </p:sp>
      <p:cxnSp>
        <p:nvCxnSpPr>
          <p:cNvPr id="57" name="Conector drept cu săgeată 56">
            <a:extLst>
              <a:ext uri="{FF2B5EF4-FFF2-40B4-BE49-F238E27FC236}">
                <a16:creationId xmlns:a16="http://schemas.microsoft.com/office/drawing/2014/main" id="{B3592BFD-4B11-4CF6-A7D9-0565E4D9250F}"/>
              </a:ext>
            </a:extLst>
          </p:cNvPr>
          <p:cNvCxnSpPr>
            <a:cxnSpLocks/>
          </p:cNvCxnSpPr>
          <p:nvPr/>
        </p:nvCxnSpPr>
        <p:spPr>
          <a:xfrm flipH="1">
            <a:off x="8603115" y="2818267"/>
            <a:ext cx="81180" cy="22695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drept 57">
            <a:extLst>
              <a:ext uri="{FF2B5EF4-FFF2-40B4-BE49-F238E27FC236}">
                <a16:creationId xmlns:a16="http://schemas.microsoft.com/office/drawing/2014/main" id="{54F294B4-865F-4A8D-8AA1-A5D1E4A8C05F}"/>
              </a:ext>
            </a:extLst>
          </p:cNvPr>
          <p:cNvCxnSpPr>
            <a:cxnSpLocks/>
          </p:cNvCxnSpPr>
          <p:nvPr/>
        </p:nvCxnSpPr>
        <p:spPr>
          <a:xfrm flipV="1">
            <a:off x="8684216" y="2818267"/>
            <a:ext cx="453186" cy="367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9" name="Triunghi dreptunghic 58">
            <a:extLst>
              <a:ext uri="{FF2B5EF4-FFF2-40B4-BE49-F238E27FC236}">
                <a16:creationId xmlns:a16="http://schemas.microsoft.com/office/drawing/2014/main" id="{8AF327F7-469E-491E-B805-E8BA3CC54862}"/>
              </a:ext>
            </a:extLst>
          </p:cNvPr>
          <p:cNvSpPr/>
          <p:nvPr/>
        </p:nvSpPr>
        <p:spPr>
          <a:xfrm>
            <a:off x="8887576" y="2621914"/>
            <a:ext cx="182880" cy="186690"/>
          </a:xfrm>
          <a:prstGeom prst="r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000"/>
          </a:p>
        </p:txBody>
      </p:sp>
      <p:sp>
        <p:nvSpPr>
          <p:cNvPr id="60" name="CasetăText 59">
            <a:extLst>
              <a:ext uri="{FF2B5EF4-FFF2-40B4-BE49-F238E27FC236}">
                <a16:creationId xmlns:a16="http://schemas.microsoft.com/office/drawing/2014/main" id="{BBACCB0E-A679-439A-ADC1-BB1138C74128}"/>
              </a:ext>
            </a:extLst>
          </p:cNvPr>
          <p:cNvSpPr txBox="1"/>
          <p:nvPr/>
        </p:nvSpPr>
        <p:spPr>
          <a:xfrm>
            <a:off x="8599705" y="2601812"/>
            <a:ext cx="379311" cy="246221"/>
          </a:xfrm>
          <a:prstGeom prst="rect">
            <a:avLst/>
          </a:prstGeom>
          <a:noFill/>
        </p:spPr>
        <p:txBody>
          <a:bodyPr wrap="square" rtlCol="0">
            <a:spAutoFit/>
          </a:bodyPr>
          <a:lstStyle/>
          <a:p>
            <a:r>
              <a:rPr lang="ro-RO" sz="1000" dirty="0"/>
              <a:t>3.5</a:t>
            </a:r>
          </a:p>
        </p:txBody>
      </p:sp>
      <p:grpSp>
        <p:nvGrpSpPr>
          <p:cNvPr id="61" name="Grupare 60">
            <a:extLst>
              <a:ext uri="{FF2B5EF4-FFF2-40B4-BE49-F238E27FC236}">
                <a16:creationId xmlns:a16="http://schemas.microsoft.com/office/drawing/2014/main" id="{7FCAE166-8DCD-4846-A852-EF97EF19D24F}"/>
              </a:ext>
            </a:extLst>
          </p:cNvPr>
          <p:cNvGrpSpPr/>
          <p:nvPr/>
        </p:nvGrpSpPr>
        <p:grpSpPr>
          <a:xfrm>
            <a:off x="7361382" y="4801190"/>
            <a:ext cx="1655941" cy="651430"/>
            <a:chOff x="1249419" y="5946176"/>
            <a:chExt cx="1478580" cy="454624"/>
          </a:xfrm>
        </p:grpSpPr>
        <p:sp>
          <p:nvSpPr>
            <p:cNvPr id="62" name="Dreptunghi 61">
              <a:extLst>
                <a:ext uri="{FF2B5EF4-FFF2-40B4-BE49-F238E27FC236}">
                  <a16:creationId xmlns:a16="http://schemas.microsoft.com/office/drawing/2014/main" id="{FF498372-4FD3-4AEC-B116-091CA06D71F8}"/>
                </a:ext>
              </a:extLst>
            </p:cNvPr>
            <p:cNvSpPr/>
            <p:nvPr/>
          </p:nvSpPr>
          <p:spPr>
            <a:xfrm rot="16200000">
              <a:off x="1562832" y="5632763"/>
              <a:ext cx="202632" cy="82945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63" name="Dreptunghi 62">
              <a:extLst>
                <a:ext uri="{FF2B5EF4-FFF2-40B4-BE49-F238E27FC236}">
                  <a16:creationId xmlns:a16="http://schemas.microsoft.com/office/drawing/2014/main" id="{F5F3231D-6F48-4D10-BFCE-F99E5D5CD573}"/>
                </a:ext>
              </a:extLst>
            </p:cNvPr>
            <p:cNvSpPr/>
            <p:nvPr/>
          </p:nvSpPr>
          <p:spPr>
            <a:xfrm rot="5400000">
              <a:off x="1877326" y="5550128"/>
              <a:ext cx="222765" cy="147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4" name="Oval 63">
              <a:extLst>
                <a:ext uri="{FF2B5EF4-FFF2-40B4-BE49-F238E27FC236}">
                  <a16:creationId xmlns:a16="http://schemas.microsoft.com/office/drawing/2014/main" id="{7D165128-E214-4D23-A5F3-012B63CE9E34}"/>
                </a:ext>
              </a:extLst>
            </p:cNvPr>
            <p:cNvSpPr/>
            <p:nvPr/>
          </p:nvSpPr>
          <p:spPr>
            <a:xfrm rot="1978164" flipH="1">
              <a:off x="1889431" y="5974487"/>
              <a:ext cx="566389" cy="247630"/>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385417505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6433730" cy="276999"/>
          </a:xfrm>
          <a:prstGeom prst="rect">
            <a:avLst/>
          </a:prstGeom>
          <a:noFill/>
        </p:spPr>
        <p:txBody>
          <a:bodyPr wrap="square" rtlCol="0">
            <a:spAutoFit/>
          </a:bodyPr>
          <a:lstStyle/>
          <a:p>
            <a:r>
              <a:rPr lang="en-US" sz="1200" b="1" dirty="0">
                <a:solidFill>
                  <a:srgbClr val="363346"/>
                </a:solidFill>
                <a:latin typeface="Dosis" panose="02010503020202060003" pitchFamily="2" charset="0"/>
              </a:rPr>
              <a:t>BOARD OF BARGE</a:t>
            </a:r>
            <a:r>
              <a:rPr lang="ro-RO" sz="1200" b="1" dirty="0">
                <a:solidFill>
                  <a:srgbClr val="363346"/>
                </a:solidFill>
                <a:latin typeface="Dosis" panose="02010503020202060003" pitchFamily="2" charset="0"/>
              </a:rPr>
              <a:t> – WPS WELD 1 (interior or exterior board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bulb </a:t>
            </a:r>
            <a:r>
              <a:rPr lang="ro-RO" sz="1200" b="1" dirty="0" err="1">
                <a:solidFill>
                  <a:srgbClr val="363346"/>
                </a:solidFill>
                <a:latin typeface="Dosis" panose="02010503020202060003" pitchFamily="2" charset="0"/>
              </a:rPr>
              <a:t>stiffeners</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graphicFrame>
        <p:nvGraphicFramePr>
          <p:cNvPr id="104" name="Tabel 103">
            <a:extLst>
              <a:ext uri="{FF2B5EF4-FFF2-40B4-BE49-F238E27FC236}">
                <a16:creationId xmlns:a16="http://schemas.microsoft.com/office/drawing/2014/main" id="{73BE99E9-BFB2-4FC6-BFB0-DCB2F32FD0EB}"/>
              </a:ext>
            </a:extLst>
          </p:cNvPr>
          <p:cNvGraphicFramePr>
            <a:graphicFrameLocks noGrp="1"/>
          </p:cNvGraphicFramePr>
          <p:nvPr>
            <p:extLst>
              <p:ext uri="{D42A27DB-BD31-4B8C-83A1-F6EECF244321}">
                <p14:modId xmlns:p14="http://schemas.microsoft.com/office/powerpoint/2010/main" val="1732361975"/>
              </p:ext>
            </p:extLst>
          </p:nvPr>
        </p:nvGraphicFramePr>
        <p:xfrm>
          <a:off x="168584" y="1449175"/>
          <a:ext cx="7192798" cy="358776"/>
        </p:xfrm>
        <a:graphic>
          <a:graphicData uri="http://schemas.openxmlformats.org/drawingml/2006/table">
            <a:tbl>
              <a:tblPr firstRow="1" firstCol="1" bandRow="1">
                <a:tableStyleId>{7DF18680-E054-41AD-8BC1-D1AEF772440D}</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en-US" sz="1100" dirty="0">
                          <a:effectLst/>
                        </a:rPr>
                        <a:t>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105" name="Tabel 104">
            <a:extLst>
              <a:ext uri="{FF2B5EF4-FFF2-40B4-BE49-F238E27FC236}">
                <a16:creationId xmlns:a16="http://schemas.microsoft.com/office/drawing/2014/main" id="{E7B360EE-6C64-49C4-BE51-F654CE30B137}"/>
              </a:ext>
            </a:extLst>
          </p:cNvPr>
          <p:cNvGraphicFramePr>
            <a:graphicFrameLocks noGrp="1"/>
          </p:cNvGraphicFramePr>
          <p:nvPr>
            <p:extLst>
              <p:ext uri="{D42A27DB-BD31-4B8C-83A1-F6EECF244321}">
                <p14:modId xmlns:p14="http://schemas.microsoft.com/office/powerpoint/2010/main" val="448185359"/>
              </p:ext>
            </p:extLst>
          </p:nvPr>
        </p:nvGraphicFramePr>
        <p:xfrm>
          <a:off x="164984" y="1880117"/>
          <a:ext cx="7190302" cy="1767080"/>
        </p:xfrm>
        <a:graphic>
          <a:graphicData uri="http://schemas.openxmlformats.org/drawingml/2006/table">
            <a:tbl>
              <a:tblPr firstRow="1" firstCol="1" bandRow="1">
                <a:tableStyleId>{7DF18680-E054-41AD-8BC1-D1AEF772440D}</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Shipyard </a:t>
                      </a:r>
                      <a:r>
                        <a:rPr lang="ro-RO" sz="900" dirty="0" err="1">
                          <a:effectLst/>
                        </a:rPr>
                        <a:t>Orsova</a:t>
                      </a:r>
                      <a:r>
                        <a:rPr lang="ro-RO" sz="900" dirty="0">
                          <a:effectLst/>
                        </a:rPr>
                        <a:t> s.a.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Workshop, </a:t>
                      </a:r>
                      <a:r>
                        <a:rPr lang="ro-RO" sz="900" dirty="0" err="1">
                          <a:effectLst/>
                        </a:rPr>
                        <a:t>Orsova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A32 </a:t>
                      </a:r>
                      <a:r>
                        <a:rPr lang="en-US" sz="900" dirty="0">
                          <a:effectLst/>
                        </a:rPr>
                        <a:t>/ </a:t>
                      </a:r>
                      <a:r>
                        <a:rPr lang="ro-RO" sz="900" dirty="0">
                          <a:effectLst/>
                        </a:rPr>
                        <a:t>A32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8 to </a:t>
                      </a:r>
                      <a:r>
                        <a:rPr lang="ro-RO" sz="900" dirty="0">
                          <a:effectLst/>
                        </a:rPr>
                        <a:t>10</a:t>
                      </a:r>
                      <a:r>
                        <a:rPr lang="en-US" sz="900" dirty="0">
                          <a:effectLst/>
                        </a:rPr>
                        <a:t>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a:effectLst/>
                        </a:rPr>
                        <a:t> Joint Type:</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t>
                      </a:r>
                      <a:r>
                        <a:rPr lang="ro-RO" sz="900" dirty="0">
                          <a:effectLst/>
                        </a:rPr>
                        <a:t>F</a:t>
                      </a:r>
                      <a:r>
                        <a:rPr lang="en-US" sz="900" dirty="0">
                          <a:effectLst/>
                        </a:rPr>
                        <a:t> (</a:t>
                      </a:r>
                      <a:r>
                        <a:rPr lang="ro-RO" sz="900" dirty="0" err="1">
                          <a:effectLst/>
                        </a:rPr>
                        <a:t>vertic</a:t>
                      </a:r>
                      <a:r>
                        <a:rPr lang="en-US" sz="900" dirty="0">
                          <a:effectLst/>
                        </a:rPr>
                        <a:t>al)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dirty="0">
                          <a:effectLst/>
                        </a:rPr>
                        <a:t>Joint Design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sp>
        <p:nvSpPr>
          <p:cNvPr id="177" name="Rectangle 63">
            <a:extLst>
              <a:ext uri="{FF2B5EF4-FFF2-40B4-BE49-F238E27FC236}">
                <a16:creationId xmlns:a16="http://schemas.microsoft.com/office/drawing/2014/main" id="{BF06B8BE-B153-4ADD-BF91-261D286A24A4}"/>
              </a:ext>
            </a:extLst>
          </p:cNvPr>
          <p:cNvSpPr>
            <a:spLocks noChangeArrowheads="1"/>
          </p:cNvSpPr>
          <p:nvPr/>
        </p:nvSpPr>
        <p:spPr bwMode="auto">
          <a:xfrm>
            <a:off x="5403698" y="6607029"/>
            <a:ext cx="523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noAutofit/>
          </a:bodyPr>
          <a:lstStyle/>
          <a:p>
            <a:pPr>
              <a:lnSpc>
                <a:spcPct val="107000"/>
              </a:lnSpc>
              <a:spcAft>
                <a:spcPts val="800"/>
              </a:spcAft>
            </a:pPr>
            <a:r>
              <a:rPr lang="ro-RO" sz="800">
                <a:solidFill>
                  <a:srgbClr val="0000FF"/>
                </a:solidFill>
                <a:effectLst/>
                <a:latin typeface="Calibri" panose="020F0502020204030204" pitchFamily="34" charset="0"/>
                <a:ea typeface="Calibri" panose="020F0502020204030204" pitchFamily="34" charset="0"/>
                <a:cs typeface="Calibri" panose="020F0502020204030204" pitchFamily="34" charset="0"/>
              </a:rPr>
              <a:t>4</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8" name="Tabel 177">
            <a:extLst>
              <a:ext uri="{FF2B5EF4-FFF2-40B4-BE49-F238E27FC236}">
                <a16:creationId xmlns:a16="http://schemas.microsoft.com/office/drawing/2014/main" id="{D84FED61-71EE-4706-8E8C-F630B3C8E41A}"/>
              </a:ext>
            </a:extLst>
          </p:cNvPr>
          <p:cNvGraphicFramePr>
            <a:graphicFrameLocks noGrp="1"/>
          </p:cNvGraphicFramePr>
          <p:nvPr>
            <p:extLst>
              <p:ext uri="{D42A27DB-BD31-4B8C-83A1-F6EECF244321}">
                <p14:modId xmlns:p14="http://schemas.microsoft.com/office/powerpoint/2010/main" val="3162145801"/>
              </p:ext>
            </p:extLst>
          </p:nvPr>
        </p:nvGraphicFramePr>
        <p:xfrm>
          <a:off x="164983" y="3742996"/>
          <a:ext cx="7190303" cy="489204"/>
        </p:xfrm>
        <a:graphic>
          <a:graphicData uri="http://schemas.openxmlformats.org/drawingml/2006/table">
            <a:tbl>
              <a:tblPr firstRow="1" firstCol="1" bandRow="1">
                <a:tableStyleId>{7DF18680-E054-41AD-8BC1-D1AEF772440D}</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0">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1.2</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170</a:t>
                      </a:r>
                      <a:r>
                        <a:rPr lang="ro-RO" sz="1000" dirty="0">
                          <a:effectLst/>
                        </a:rPr>
                        <a:t>-180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5-26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8.0-8.5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17</a:t>
                      </a:r>
                      <a:r>
                        <a:rPr lang="ro-RO" sz="1000" dirty="0">
                          <a:effectLst/>
                        </a:rPr>
                        <a:t>-18</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15600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bl>
          </a:graphicData>
        </a:graphic>
      </p:graphicFrame>
      <p:graphicFrame>
        <p:nvGraphicFramePr>
          <p:cNvPr id="179" name="Tabel 178">
            <a:extLst>
              <a:ext uri="{FF2B5EF4-FFF2-40B4-BE49-F238E27FC236}">
                <a16:creationId xmlns:a16="http://schemas.microsoft.com/office/drawing/2014/main" id="{D09FDB81-6528-4F1B-A7B9-62B9EFA5DD4C}"/>
              </a:ext>
            </a:extLst>
          </p:cNvPr>
          <p:cNvGraphicFramePr>
            <a:graphicFrameLocks noGrp="1"/>
          </p:cNvGraphicFramePr>
          <p:nvPr>
            <p:extLst>
              <p:ext uri="{D42A27DB-BD31-4B8C-83A1-F6EECF244321}">
                <p14:modId xmlns:p14="http://schemas.microsoft.com/office/powerpoint/2010/main" val="3131313905"/>
              </p:ext>
            </p:extLst>
          </p:nvPr>
        </p:nvGraphicFramePr>
        <p:xfrm>
          <a:off x="164983" y="4318657"/>
          <a:ext cx="7190303" cy="1500251"/>
        </p:xfrm>
        <a:graphic>
          <a:graphicData uri="http://schemas.openxmlformats.org/drawingml/2006/table">
            <a:tbl>
              <a:tblPr firstRow="1" firstCol="1" bandRow="1">
                <a:tableStyleId>{7DF18680-E054-41AD-8BC1-D1AEF772440D}</a:tableStyleId>
              </a:tblPr>
              <a:tblGrid>
                <a:gridCol w="2480681">
                  <a:extLst>
                    <a:ext uri="{9D8B030D-6E8A-4147-A177-3AD203B41FA5}">
                      <a16:colId xmlns:a16="http://schemas.microsoft.com/office/drawing/2014/main" val="1560290216"/>
                    </a:ext>
                  </a:extLst>
                </a:gridCol>
                <a:gridCol w="1850136">
                  <a:extLst>
                    <a:ext uri="{9D8B030D-6E8A-4147-A177-3AD203B41FA5}">
                      <a16:colId xmlns:a16="http://schemas.microsoft.com/office/drawing/2014/main" val="1229687500"/>
                    </a:ext>
                  </a:extLst>
                </a:gridCol>
                <a:gridCol w="2859486">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fr-FR" sz="1000" b="0" dirty="0">
                          <a:solidFill>
                            <a:schemeClr val="tx1"/>
                          </a:solidFill>
                          <a:effectLst/>
                        </a:rPr>
                        <a:t>EN 758: T 46 2 P C 1 H</a:t>
                      </a:r>
                      <a:endParaRPr lang="ro-RO" sz="1000" b="0" dirty="0">
                        <a:solidFill>
                          <a:schemeClr val="tx1"/>
                        </a:solidFill>
                        <a:effectLst/>
                      </a:endParaRPr>
                    </a:p>
                    <a:p>
                      <a:pPr>
                        <a:lnSpc>
                          <a:spcPct val="107000"/>
                        </a:lnSpc>
                        <a:spcAft>
                          <a:spcPts val="0"/>
                        </a:spcAft>
                      </a:pPr>
                      <a:r>
                        <a:rPr lang="en-US" sz="1000" b="0" dirty="0">
                          <a:solidFill>
                            <a:schemeClr val="tx1"/>
                          </a:solidFill>
                          <a:effectLst/>
                        </a:rPr>
                        <a:t>AWS A5.20: E71T-1 H4</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W.Nr</a:t>
                      </a:r>
                      <a:r>
                        <a:rPr lang="en-US" sz="1000" b="0" dirty="0">
                          <a:solidFill>
                            <a:schemeClr val="tx1"/>
                          </a:solidFill>
                          <a:effectLst/>
                        </a:rPr>
                        <a:t>.: 1.4430</a:t>
                      </a:r>
                      <a:endParaRPr lang="ro-RO" sz="1000" b="0" dirty="0">
                        <a:solidFill>
                          <a:schemeClr val="tx1"/>
                        </a:solidFill>
                        <a:effectLst/>
                      </a:endParaRPr>
                    </a:p>
                    <a:p>
                      <a:pPr>
                        <a:lnSpc>
                          <a:spcPct val="107000"/>
                        </a:lnSpc>
                        <a:spcAft>
                          <a:spcPts val="0"/>
                        </a:spcAft>
                      </a:pPr>
                      <a:r>
                        <a:rPr lang="en-US" sz="1000" b="0" dirty="0">
                          <a:solidFill>
                            <a:schemeClr val="tx1"/>
                          </a:solidFill>
                          <a:effectLst/>
                        </a:rPr>
                        <a:t> 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000" dirty="0">
                        <a:effectLst/>
                      </a:endParaRPr>
                    </a:p>
                    <a:p>
                      <a:pPr>
                        <a:lnSpc>
                          <a:spcPct val="107000"/>
                        </a:lnSpc>
                        <a:spcAft>
                          <a:spcPts val="0"/>
                        </a:spcAft>
                      </a:pPr>
                      <a:r>
                        <a:rPr lang="en-US" sz="1000" b="0" dirty="0">
                          <a:solidFill>
                            <a:schemeClr val="tx1"/>
                          </a:solidFill>
                          <a:effectLst/>
                        </a:rPr>
                        <a:t>Weaving: max 2 mm width  </a:t>
                      </a:r>
                      <a:endParaRPr lang="ro-RO" sz="1000" b="0" dirty="0">
                        <a:solidFill>
                          <a:schemeClr val="tx1"/>
                        </a:solidFill>
                        <a:effectLst/>
                      </a:endParaRP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100</a:t>
                      </a:r>
                      <a:r>
                        <a:rPr lang="en-US" sz="1000" dirty="0">
                          <a:effectLst/>
                        </a:rPr>
                        <a:t>%CO</a:t>
                      </a:r>
                      <a:r>
                        <a:rPr lang="en-US" sz="1000" baseline="-25000" dirty="0">
                          <a:effectLst/>
                        </a:rPr>
                        <a:t>2</a:t>
                      </a:r>
                      <a:r>
                        <a:rPr lang="en-US" sz="1000" dirty="0">
                          <a:effectLst/>
                        </a:rPr>
                        <a:t> </a:t>
                      </a:r>
                      <a:endParaRPr lang="ro-RO" sz="1000" dirty="0">
                        <a:effectLst/>
                      </a:endParaRP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pic>
        <p:nvPicPr>
          <p:cNvPr id="19" name="Imagine 18">
            <a:extLst>
              <a:ext uri="{FF2B5EF4-FFF2-40B4-BE49-F238E27FC236}">
                <a16:creationId xmlns:a16="http://schemas.microsoft.com/office/drawing/2014/main" id="{0E8A1965-E6E3-4F40-AE0C-F9236C2553E7}"/>
              </a:ext>
            </a:extLst>
          </p:cNvPr>
          <p:cNvPicPr>
            <a:picLocks noChangeAspect="1"/>
          </p:cNvPicPr>
          <p:nvPr/>
        </p:nvPicPr>
        <p:blipFill>
          <a:blip r:embed="rId4"/>
          <a:stretch>
            <a:fillRect/>
          </a:stretch>
        </p:blipFill>
        <p:spPr>
          <a:xfrm>
            <a:off x="7581326" y="1449175"/>
            <a:ext cx="1397690" cy="1767080"/>
          </a:xfrm>
          <a:prstGeom prst="rect">
            <a:avLst/>
          </a:prstGeom>
        </p:spPr>
      </p:pic>
      <p:sp>
        <p:nvSpPr>
          <p:cNvPr id="18" name="CasetăText 17">
            <a:extLst>
              <a:ext uri="{FF2B5EF4-FFF2-40B4-BE49-F238E27FC236}">
                <a16:creationId xmlns:a16="http://schemas.microsoft.com/office/drawing/2014/main" id="{B16C227D-0AF0-4E89-8DD3-9E746A9467B6}"/>
              </a:ext>
            </a:extLst>
          </p:cNvPr>
          <p:cNvSpPr txBox="1"/>
          <p:nvPr/>
        </p:nvSpPr>
        <p:spPr>
          <a:xfrm>
            <a:off x="7965781" y="2738860"/>
            <a:ext cx="679994" cy="369332"/>
          </a:xfrm>
          <a:prstGeom prst="rect">
            <a:avLst/>
          </a:prstGeom>
          <a:noFill/>
        </p:spPr>
        <p:txBody>
          <a:bodyPr wrap="none" rtlCol="0">
            <a:spAutoFit/>
          </a:bodyPr>
          <a:lstStyle/>
          <a:p>
            <a:r>
              <a:rPr lang="ro-RO" dirty="0"/>
              <a:t>Fig. 1</a:t>
            </a:r>
          </a:p>
        </p:txBody>
      </p:sp>
      <p:pic>
        <p:nvPicPr>
          <p:cNvPr id="20" name="Imagine 19">
            <a:extLst>
              <a:ext uri="{FF2B5EF4-FFF2-40B4-BE49-F238E27FC236}">
                <a16:creationId xmlns:a16="http://schemas.microsoft.com/office/drawing/2014/main" id="{B4E774B1-8962-47B9-8B6E-3A5C48D138BB}"/>
              </a:ext>
            </a:extLst>
          </p:cNvPr>
          <p:cNvPicPr>
            <a:picLocks noChangeAspect="1"/>
          </p:cNvPicPr>
          <p:nvPr/>
        </p:nvPicPr>
        <p:blipFill>
          <a:blip r:embed="rId5"/>
          <a:stretch>
            <a:fillRect/>
          </a:stretch>
        </p:blipFill>
        <p:spPr>
          <a:xfrm>
            <a:off x="7581326" y="4953762"/>
            <a:ext cx="1397690" cy="1557426"/>
          </a:xfrm>
          <a:prstGeom prst="rect">
            <a:avLst/>
          </a:prstGeom>
        </p:spPr>
      </p:pic>
      <p:grpSp>
        <p:nvGrpSpPr>
          <p:cNvPr id="21" name="Group 2">
            <a:extLst>
              <a:ext uri="{FF2B5EF4-FFF2-40B4-BE49-F238E27FC236}">
                <a16:creationId xmlns:a16="http://schemas.microsoft.com/office/drawing/2014/main" id="{7F000508-F048-46D8-A78F-13DB2A348F02}"/>
              </a:ext>
            </a:extLst>
          </p:cNvPr>
          <p:cNvGrpSpPr>
            <a:grpSpLocks/>
          </p:cNvGrpSpPr>
          <p:nvPr/>
        </p:nvGrpSpPr>
        <p:grpSpPr bwMode="auto">
          <a:xfrm rot="16200000" flipH="1">
            <a:off x="7677460" y="3465608"/>
            <a:ext cx="1266575" cy="1336537"/>
            <a:chOff x="3527" y="9650"/>
            <a:chExt cx="922" cy="1193"/>
          </a:xfrm>
        </p:grpSpPr>
        <p:sp>
          <p:nvSpPr>
            <p:cNvPr id="22" name="Rectangle 3">
              <a:extLst>
                <a:ext uri="{FF2B5EF4-FFF2-40B4-BE49-F238E27FC236}">
                  <a16:creationId xmlns:a16="http://schemas.microsoft.com/office/drawing/2014/main" id="{D0DBEB3A-8026-439B-82D8-0D54D3FD16C0}"/>
                </a:ext>
              </a:extLst>
            </p:cNvPr>
            <p:cNvSpPr>
              <a:spLocks noChangeArrowheads="1"/>
            </p:cNvSpPr>
            <p:nvPr/>
          </p:nvSpPr>
          <p:spPr bwMode="auto">
            <a:xfrm>
              <a:off x="3742" y="9650"/>
              <a:ext cx="196" cy="8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23" name="Rectangle 4">
              <a:extLst>
                <a:ext uri="{FF2B5EF4-FFF2-40B4-BE49-F238E27FC236}">
                  <a16:creationId xmlns:a16="http://schemas.microsoft.com/office/drawing/2014/main" id="{E4E3F717-29E0-43AB-94E3-FFB4D76C1776}"/>
                </a:ext>
              </a:extLst>
            </p:cNvPr>
            <p:cNvSpPr>
              <a:spLocks noChangeArrowheads="1"/>
            </p:cNvSpPr>
            <p:nvPr/>
          </p:nvSpPr>
          <p:spPr bwMode="auto">
            <a:xfrm rot="5400000">
              <a:off x="3842" y="10236"/>
              <a:ext cx="292" cy="92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25" name="Freeform 5">
              <a:extLst>
                <a:ext uri="{FF2B5EF4-FFF2-40B4-BE49-F238E27FC236}">
                  <a16:creationId xmlns:a16="http://schemas.microsoft.com/office/drawing/2014/main" id="{DD9E4E8F-D78D-44CA-968B-DE9AAFC84FA9}"/>
                </a:ext>
              </a:extLst>
            </p:cNvPr>
            <p:cNvSpPr>
              <a:spLocks/>
            </p:cNvSpPr>
            <p:nvPr/>
          </p:nvSpPr>
          <p:spPr bwMode="auto">
            <a:xfrm>
              <a:off x="3938" y="10182"/>
              <a:ext cx="308" cy="364"/>
            </a:xfrm>
            <a:custGeom>
              <a:avLst/>
              <a:gdLst>
                <a:gd name="T0" fmla="*/ 0 w 308"/>
                <a:gd name="T1" fmla="*/ 0 h 364"/>
                <a:gd name="T2" fmla="*/ 168 w 308"/>
                <a:gd name="T3" fmla="*/ 140 h 364"/>
                <a:gd name="T4" fmla="*/ 308 w 308"/>
                <a:gd name="T5" fmla="*/ 364 h 364"/>
              </a:gdLst>
              <a:ahLst/>
              <a:cxnLst>
                <a:cxn ang="0">
                  <a:pos x="T0" y="T1"/>
                </a:cxn>
                <a:cxn ang="0">
                  <a:pos x="T2" y="T3"/>
                </a:cxn>
                <a:cxn ang="0">
                  <a:pos x="T4" y="T5"/>
                </a:cxn>
              </a:cxnLst>
              <a:rect l="0" t="0" r="r" b="b"/>
              <a:pathLst>
                <a:path w="308" h="364">
                  <a:moveTo>
                    <a:pt x="0" y="0"/>
                  </a:moveTo>
                  <a:cubicBezTo>
                    <a:pt x="58" y="39"/>
                    <a:pt x="117" y="79"/>
                    <a:pt x="168" y="140"/>
                  </a:cubicBezTo>
                  <a:cubicBezTo>
                    <a:pt x="219" y="201"/>
                    <a:pt x="263" y="282"/>
                    <a:pt x="308" y="364"/>
                  </a:cubicBezTo>
                </a:path>
              </a:pathLst>
            </a:cu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26" name="Freeform 6">
              <a:extLst>
                <a:ext uri="{FF2B5EF4-FFF2-40B4-BE49-F238E27FC236}">
                  <a16:creationId xmlns:a16="http://schemas.microsoft.com/office/drawing/2014/main" id="{2BEE0062-E663-45B7-84BF-8485D4B05443}"/>
                </a:ext>
              </a:extLst>
            </p:cNvPr>
            <p:cNvSpPr>
              <a:spLocks/>
            </p:cNvSpPr>
            <p:nvPr/>
          </p:nvSpPr>
          <p:spPr bwMode="auto">
            <a:xfrm>
              <a:off x="3835" y="10182"/>
              <a:ext cx="411" cy="443"/>
            </a:xfrm>
            <a:custGeom>
              <a:avLst/>
              <a:gdLst>
                <a:gd name="T0" fmla="*/ 103 w 411"/>
                <a:gd name="T1" fmla="*/ 0 h 443"/>
                <a:gd name="T2" fmla="*/ 47 w 411"/>
                <a:gd name="T3" fmla="*/ 280 h 443"/>
                <a:gd name="T4" fmla="*/ 47 w 411"/>
                <a:gd name="T5" fmla="*/ 420 h 443"/>
                <a:gd name="T6" fmla="*/ 327 w 411"/>
                <a:gd name="T7" fmla="*/ 420 h 443"/>
                <a:gd name="T8" fmla="*/ 411 w 411"/>
                <a:gd name="T9" fmla="*/ 364 h 443"/>
              </a:gdLst>
              <a:ahLst/>
              <a:cxnLst>
                <a:cxn ang="0">
                  <a:pos x="T0" y="T1"/>
                </a:cxn>
                <a:cxn ang="0">
                  <a:pos x="T2" y="T3"/>
                </a:cxn>
                <a:cxn ang="0">
                  <a:pos x="T4" y="T5"/>
                </a:cxn>
                <a:cxn ang="0">
                  <a:pos x="T6" y="T7"/>
                </a:cxn>
                <a:cxn ang="0">
                  <a:pos x="T8" y="T9"/>
                </a:cxn>
              </a:cxnLst>
              <a:rect l="0" t="0" r="r" b="b"/>
              <a:pathLst>
                <a:path w="411" h="443">
                  <a:moveTo>
                    <a:pt x="103" y="0"/>
                  </a:moveTo>
                  <a:cubicBezTo>
                    <a:pt x="79" y="105"/>
                    <a:pt x="56" y="210"/>
                    <a:pt x="47" y="280"/>
                  </a:cubicBezTo>
                  <a:cubicBezTo>
                    <a:pt x="38" y="350"/>
                    <a:pt x="0" y="397"/>
                    <a:pt x="47" y="420"/>
                  </a:cubicBezTo>
                  <a:cubicBezTo>
                    <a:pt x="94" y="443"/>
                    <a:pt x="266" y="429"/>
                    <a:pt x="327" y="420"/>
                  </a:cubicBezTo>
                  <a:cubicBezTo>
                    <a:pt x="388" y="411"/>
                    <a:pt x="399" y="387"/>
                    <a:pt x="411" y="364"/>
                  </a:cubicBezTo>
                </a:path>
              </a:pathLst>
            </a:cu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grpSp>
      <p:sp>
        <p:nvSpPr>
          <p:cNvPr id="27" name="CasetăText 26">
            <a:extLst>
              <a:ext uri="{FF2B5EF4-FFF2-40B4-BE49-F238E27FC236}">
                <a16:creationId xmlns:a16="http://schemas.microsoft.com/office/drawing/2014/main" id="{EFBDE7C0-0038-4E26-960E-3885C9B34E8F}"/>
              </a:ext>
            </a:extLst>
          </p:cNvPr>
          <p:cNvSpPr txBox="1"/>
          <p:nvPr/>
        </p:nvSpPr>
        <p:spPr>
          <a:xfrm>
            <a:off x="7965781" y="6201305"/>
            <a:ext cx="679994" cy="369332"/>
          </a:xfrm>
          <a:prstGeom prst="rect">
            <a:avLst/>
          </a:prstGeom>
          <a:noFill/>
        </p:spPr>
        <p:txBody>
          <a:bodyPr wrap="none" rtlCol="0">
            <a:spAutoFit/>
          </a:bodyPr>
          <a:lstStyle/>
          <a:p>
            <a:r>
              <a:rPr lang="ro-RO" dirty="0"/>
              <a:t>Fig. 2</a:t>
            </a:r>
          </a:p>
        </p:txBody>
      </p:sp>
    </p:spTree>
    <p:custDataLst>
      <p:tags r:id="rId1"/>
    </p:custDataLst>
    <p:extLst>
      <p:ext uri="{BB962C8B-B14F-4D97-AF65-F5344CB8AC3E}">
        <p14:creationId xmlns:p14="http://schemas.microsoft.com/office/powerpoint/2010/main" val="31572125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F73FC862-8189-4C2F-8A64-E36EFE42C34A}"/>
              </a:ext>
            </a:extLst>
          </p:cNvPr>
          <p:cNvSpPr txBox="1"/>
          <p:nvPr/>
        </p:nvSpPr>
        <p:spPr>
          <a:xfrm>
            <a:off x="927653" y="982317"/>
            <a:ext cx="3202388" cy="1938992"/>
          </a:xfrm>
          <a:prstGeom prst="rect">
            <a:avLst/>
          </a:prstGeom>
          <a:noFill/>
        </p:spPr>
        <p:txBody>
          <a:bodyPr wrap="square" rtlCol="0">
            <a:spAutoFit/>
          </a:bodyPr>
          <a:lstStyle/>
          <a:p>
            <a:endParaRPr lang="ro-RO" sz="1200" b="1" dirty="0">
              <a:solidFill>
                <a:srgbClr val="363346"/>
              </a:solidFill>
              <a:latin typeface="Dosis" panose="02010503020202060003" pitchFamily="2" charset="0"/>
            </a:endParaRPr>
          </a:p>
          <a:p>
            <a:endParaRPr lang="ro-RO"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The structural beams nodes are vital in structures. They create the network which assures the resistance and the mechanical </a:t>
            </a:r>
            <a:r>
              <a:rPr lang="en-US" sz="1200" dirty="0" err="1">
                <a:solidFill>
                  <a:srgbClr val="828282"/>
                </a:solidFill>
                <a:latin typeface="Calibri" panose="020F0502020204030204" pitchFamily="34" charset="0"/>
                <a:cs typeface="Helvetica Neue"/>
              </a:rPr>
              <a:t>behaviour</a:t>
            </a:r>
            <a:r>
              <a:rPr lang="en-US" sz="1200" dirty="0">
                <a:solidFill>
                  <a:srgbClr val="828282"/>
                </a:solidFill>
                <a:latin typeface="Calibri" panose="020F0502020204030204" pitchFamily="34" charset="0"/>
                <a:cs typeface="Helvetica Neue"/>
              </a:rPr>
              <a:t> of the structure. In a node can meet two or more ends of beams, welded directly each other or using linking elements.</a:t>
            </a:r>
          </a:p>
          <a:p>
            <a:pPr algn="just"/>
            <a:r>
              <a:rPr lang="en-US" sz="1200" dirty="0">
                <a:solidFill>
                  <a:srgbClr val="828282"/>
                </a:solidFill>
                <a:latin typeface="Calibri" panose="020F0502020204030204" pitchFamily="34" charset="0"/>
                <a:cs typeface="Helvetica Neue"/>
              </a:rPr>
              <a:t>Material: S235, S355</a:t>
            </a:r>
          </a:p>
        </p:txBody>
      </p:sp>
      <p:sp>
        <p:nvSpPr>
          <p:cNvPr id="5" name="TextBox 7">
            <a:extLst>
              <a:ext uri="{FF2B5EF4-FFF2-40B4-BE49-F238E27FC236}">
                <a16:creationId xmlns:a16="http://schemas.microsoft.com/office/drawing/2014/main" id="{C52EF280-36EE-4414-83EA-44E4AF3E169D}"/>
              </a:ext>
            </a:extLst>
          </p:cNvPr>
          <p:cNvSpPr txBox="1"/>
          <p:nvPr/>
        </p:nvSpPr>
        <p:spPr>
          <a:xfrm>
            <a:off x="927653" y="986952"/>
            <a:ext cx="4513027" cy="276999"/>
          </a:xfrm>
          <a:prstGeom prst="rect">
            <a:avLst/>
          </a:prstGeom>
          <a:noFill/>
        </p:spPr>
        <p:txBody>
          <a:bodyPr wrap="square" rtlCol="0">
            <a:spAutoFit/>
          </a:bodyPr>
          <a:lstStyle/>
          <a:p>
            <a:r>
              <a:rPr lang="ro-RO" sz="1200" b="1" dirty="0">
                <a:latin typeface="Dosis" panose="02010503020202060003" pitchFamily="2" charset="0"/>
              </a:rPr>
              <a:t>STRUCTURAL BEAMS NODE </a:t>
            </a:r>
            <a:r>
              <a:rPr lang="en-US" sz="1200" b="1" dirty="0">
                <a:solidFill>
                  <a:srgbClr val="363346"/>
                </a:solidFill>
                <a:latin typeface="Dosis" panose="02010503020202060003" pitchFamily="2" charset="0"/>
              </a:rPr>
              <a:t>- DESCRIPTION</a:t>
            </a:r>
          </a:p>
        </p:txBody>
      </p:sp>
      <p:graphicFrame>
        <p:nvGraphicFramePr>
          <p:cNvPr id="7" name="Tabel 3">
            <a:extLst>
              <a:ext uri="{FF2B5EF4-FFF2-40B4-BE49-F238E27FC236}">
                <a16:creationId xmlns:a16="http://schemas.microsoft.com/office/drawing/2014/main" id="{8DD03D81-BD60-4258-B878-DCB8556AA8DC}"/>
              </a:ext>
            </a:extLst>
          </p:cNvPr>
          <p:cNvGraphicFramePr>
            <a:graphicFrameLocks noGrp="1"/>
          </p:cNvGraphicFramePr>
          <p:nvPr>
            <p:extLst>
              <p:ext uri="{D42A27DB-BD31-4B8C-83A1-F6EECF244321}">
                <p14:modId xmlns:p14="http://schemas.microsoft.com/office/powerpoint/2010/main" val="2163323016"/>
              </p:ext>
            </p:extLst>
          </p:nvPr>
        </p:nvGraphicFramePr>
        <p:xfrm>
          <a:off x="798574" y="4803443"/>
          <a:ext cx="4140000" cy="884638"/>
        </p:xfrm>
        <a:graphic>
          <a:graphicData uri="http://schemas.openxmlformats.org/drawingml/2006/table">
            <a:tbl>
              <a:tblPr firstRow="1" bandRow="1">
                <a:tableStyleId>{9DCAF9ED-07DC-4A11-8D7F-57B35C25682E}</a:tableStyleId>
              </a:tblPr>
              <a:tblGrid>
                <a:gridCol w="690000">
                  <a:extLst>
                    <a:ext uri="{9D8B030D-6E8A-4147-A177-3AD203B41FA5}">
                      <a16:colId xmlns:a16="http://schemas.microsoft.com/office/drawing/2014/main" val="1882468942"/>
                    </a:ext>
                  </a:extLst>
                </a:gridCol>
                <a:gridCol w="690000">
                  <a:extLst>
                    <a:ext uri="{9D8B030D-6E8A-4147-A177-3AD203B41FA5}">
                      <a16:colId xmlns:a16="http://schemas.microsoft.com/office/drawing/2014/main" val="3204640079"/>
                    </a:ext>
                  </a:extLst>
                </a:gridCol>
                <a:gridCol w="690000">
                  <a:extLst>
                    <a:ext uri="{9D8B030D-6E8A-4147-A177-3AD203B41FA5}">
                      <a16:colId xmlns:a16="http://schemas.microsoft.com/office/drawing/2014/main" val="3643200633"/>
                    </a:ext>
                  </a:extLst>
                </a:gridCol>
                <a:gridCol w="690000">
                  <a:extLst>
                    <a:ext uri="{9D8B030D-6E8A-4147-A177-3AD203B41FA5}">
                      <a16:colId xmlns:a16="http://schemas.microsoft.com/office/drawing/2014/main" val="1505062925"/>
                    </a:ext>
                  </a:extLst>
                </a:gridCol>
                <a:gridCol w="690000">
                  <a:extLst>
                    <a:ext uri="{9D8B030D-6E8A-4147-A177-3AD203B41FA5}">
                      <a16:colId xmlns:a16="http://schemas.microsoft.com/office/drawing/2014/main" val="423217185"/>
                    </a:ext>
                  </a:extLst>
                </a:gridCol>
                <a:gridCol w="690000">
                  <a:extLst>
                    <a:ext uri="{9D8B030D-6E8A-4147-A177-3AD203B41FA5}">
                      <a16:colId xmlns:a16="http://schemas.microsoft.com/office/drawing/2014/main" val="408368961"/>
                    </a:ext>
                  </a:extLst>
                </a:gridCol>
              </a:tblGrid>
              <a:tr h="179320">
                <a:tc rowSpan="2">
                  <a:txBody>
                    <a:bodyPr/>
                    <a:lstStyle/>
                    <a:p>
                      <a:r>
                        <a:rPr lang="ro-RO" sz="900" dirty="0"/>
                        <a:t>Grade</a:t>
                      </a: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291021">
                <a:tc vMerge="1">
                  <a:txBody>
                    <a:bodyPr/>
                    <a:lstStyle/>
                    <a:p>
                      <a:endParaRPr lang="ro-RO" dirty="0"/>
                    </a:p>
                  </a:txBody>
                  <a:tcPr/>
                </a:tc>
                <a:tc>
                  <a:txBody>
                    <a:bodyPr/>
                    <a:lstStyle/>
                    <a:p>
                      <a:pPr algn="ctr">
                        <a:lnSpc>
                          <a:spcPct val="150000"/>
                        </a:lnSpc>
                        <a:spcAft>
                          <a:spcPts val="0"/>
                        </a:spcAft>
                        <a:tabLst>
                          <a:tab pos="2743200" algn="ctr"/>
                          <a:tab pos="5486400" algn="r"/>
                        </a:tabLst>
                      </a:pPr>
                      <a:r>
                        <a:rPr lang="ro-RO" sz="900" b="1" dirty="0">
                          <a:effectLst/>
                        </a:rPr>
                        <a:t>C</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Mn</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Si</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P</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365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effectLst/>
                        </a:rPr>
                        <a:t>S</a:t>
                      </a:r>
                      <a:r>
                        <a:rPr lang="ro-RO" sz="900" kern="1200" dirty="0">
                          <a:effectLst/>
                        </a:rPr>
                        <a:t>27</a:t>
                      </a:r>
                      <a:r>
                        <a:rPr lang="en-US" sz="900" kern="1200" dirty="0">
                          <a:effectLst/>
                        </a:rPr>
                        <a:t>5J</a:t>
                      </a:r>
                      <a:r>
                        <a:rPr lang="ro-RO" sz="900" kern="1200" dirty="0">
                          <a:effectLst/>
                        </a:rPr>
                        <a:t>R</a:t>
                      </a:r>
                      <a:endParaRPr lang="ro-RO" sz="900" dirty="0">
                        <a:effectLst/>
                      </a:endParaRPr>
                    </a:p>
                  </a:txBody>
                  <a:tcPr/>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S275 JR</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0,18</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1,5</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0,03</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0,035</a:t>
                      </a:r>
                      <a:endParaRPr lang="ro-RO" sz="9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pic>
        <p:nvPicPr>
          <p:cNvPr id="18" name="Imagen 8">
            <a:extLst>
              <a:ext uri="{FF2B5EF4-FFF2-40B4-BE49-F238E27FC236}">
                <a16:creationId xmlns:a16="http://schemas.microsoft.com/office/drawing/2014/main" id="{A227435D-4A6D-4673-8DA8-E5A4E3C5C2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15077" y="1764464"/>
            <a:ext cx="3354607" cy="1985664"/>
          </a:xfrm>
          <a:prstGeom prst="rect">
            <a:avLst/>
          </a:prstGeom>
          <a:noFill/>
          <a:ln>
            <a:noFill/>
          </a:ln>
        </p:spPr>
      </p:pic>
    </p:spTree>
    <p:extLst>
      <p:ext uri="{BB962C8B-B14F-4D97-AF65-F5344CB8AC3E}">
        <p14:creationId xmlns:p14="http://schemas.microsoft.com/office/powerpoint/2010/main" val="2717993184"/>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D39AE743-069B-4B35-B41B-350A437AE759}"/>
              </a:ext>
            </a:extLst>
          </p:cNvPr>
          <p:cNvSpPr txBox="1"/>
          <p:nvPr/>
        </p:nvSpPr>
        <p:spPr>
          <a:xfrm>
            <a:off x="927652" y="982317"/>
            <a:ext cx="6433730" cy="276999"/>
          </a:xfrm>
          <a:prstGeom prst="rect">
            <a:avLst/>
          </a:prstGeom>
          <a:noFill/>
        </p:spPr>
        <p:txBody>
          <a:bodyPr wrap="square" rtlCol="0">
            <a:spAutoFit/>
          </a:bodyPr>
          <a:lstStyle/>
          <a:p>
            <a:r>
              <a:rPr lang="ro-RO" sz="1200" b="1" dirty="0">
                <a:latin typeface="Dosis" panose="02010503020202060003" pitchFamily="2" charset="0"/>
              </a:rPr>
              <a:t>STRUCTURAL BEAMS NODE – WPS WELD (</a:t>
            </a:r>
            <a:r>
              <a:rPr lang="ro-RO" sz="1200" b="1" dirty="0" err="1">
                <a:latin typeface="Dosis" panose="02010503020202060003" pitchFamily="2" charset="0"/>
              </a:rPr>
              <a:t>fillet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a:t>
            </a:r>
            <a:endParaRPr lang="en-US" sz="1200" b="1" dirty="0">
              <a:latin typeface="Dosis" panose="02010503020202060003" pitchFamily="2" charset="0"/>
            </a:endParaRPr>
          </a:p>
        </p:txBody>
      </p:sp>
      <p:graphicFrame>
        <p:nvGraphicFramePr>
          <p:cNvPr id="5" name="Tabel 4">
            <a:extLst>
              <a:ext uri="{FF2B5EF4-FFF2-40B4-BE49-F238E27FC236}">
                <a16:creationId xmlns:a16="http://schemas.microsoft.com/office/drawing/2014/main" id="{E4DEDF5A-6009-4271-9011-346997FCF56E}"/>
              </a:ext>
            </a:extLst>
          </p:cNvPr>
          <p:cNvGraphicFramePr>
            <a:graphicFrameLocks noGrp="1"/>
          </p:cNvGraphicFramePr>
          <p:nvPr>
            <p:extLst>
              <p:ext uri="{D42A27DB-BD31-4B8C-83A1-F6EECF244321}">
                <p14:modId xmlns:p14="http://schemas.microsoft.com/office/powerpoint/2010/main" val="977976910"/>
              </p:ext>
            </p:extLst>
          </p:nvPr>
        </p:nvGraphicFramePr>
        <p:xfrm>
          <a:off x="168584" y="1449175"/>
          <a:ext cx="6999132" cy="342900"/>
        </p:xfrm>
        <a:graphic>
          <a:graphicData uri="http://schemas.openxmlformats.org/drawingml/2006/table">
            <a:tbl>
              <a:tblPr firstRow="1" firstCol="1" bandRow="1">
                <a:tableStyleId>{21E4AEA4-8DFA-4A89-87EB-49C32662AFE0}</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24</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6" name="Tabel 5">
            <a:extLst>
              <a:ext uri="{FF2B5EF4-FFF2-40B4-BE49-F238E27FC236}">
                <a16:creationId xmlns:a16="http://schemas.microsoft.com/office/drawing/2014/main" id="{13F933B5-7161-4FB3-8654-6DF1FCCD0622}"/>
              </a:ext>
            </a:extLst>
          </p:cNvPr>
          <p:cNvGraphicFramePr>
            <a:graphicFrameLocks noGrp="1"/>
          </p:cNvGraphicFramePr>
          <p:nvPr>
            <p:extLst>
              <p:ext uri="{D42A27DB-BD31-4B8C-83A1-F6EECF244321}">
                <p14:modId xmlns:p14="http://schemas.microsoft.com/office/powerpoint/2010/main" val="826459947"/>
              </p:ext>
            </p:extLst>
          </p:nvPr>
        </p:nvGraphicFramePr>
        <p:xfrm>
          <a:off x="164984" y="1895974"/>
          <a:ext cx="7002732" cy="1767080"/>
        </p:xfrm>
        <a:graphic>
          <a:graphicData uri="http://schemas.openxmlformats.org/drawingml/2006/table">
            <a:tbl>
              <a:tblPr firstRow="1" firstCol="1" bandRow="1">
                <a:tableStyleId>{21E4AEA4-8DFA-4A89-87EB-49C32662AFE0}</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b="0" dirty="0">
                          <a:effectLst/>
                          <a:latin typeface="Calibri" panose="020F0502020204030204" pitchFamily="34" charset="0"/>
                          <a:ea typeface="Calibri" panose="020F0502020204030204" pitchFamily="34" charset="0"/>
                          <a:cs typeface="Times New Roman" panose="02020603050405020304" pitchFamily="18" charset="0"/>
                        </a:rPr>
                        <a:t>Madrid</a:t>
                      </a: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kern="1200" dirty="0">
                          <a:effectLst/>
                        </a:rPr>
                        <a:t>S275</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111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Plates</a:t>
                      </a:r>
                      <a:r>
                        <a:rPr lang="en-US" sz="900" dirty="0">
                          <a:effectLst/>
                        </a:rPr>
                        <a:t>: </a:t>
                      </a:r>
                      <a:r>
                        <a:rPr lang="ro-RO" sz="900" dirty="0">
                          <a:effectLst/>
                        </a:rPr>
                        <a:t>8</a:t>
                      </a:r>
                      <a:r>
                        <a:rPr lang="en-US" sz="900" dirty="0">
                          <a:effectLst/>
                        </a:rPr>
                        <a:t> to </a:t>
                      </a:r>
                      <a:r>
                        <a:rPr lang="ro-RO" sz="900" dirty="0">
                          <a:effectLst/>
                        </a:rPr>
                        <a:t>10 </a:t>
                      </a:r>
                      <a:r>
                        <a:rPr lang="en-US" sz="900" dirty="0">
                          <a:effectLst/>
                        </a:rPr>
                        <a:t>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PF (vertical </a:t>
                      </a:r>
                      <a:r>
                        <a:rPr lang="ro-RO" sz="900" dirty="0" err="1">
                          <a:effectLst/>
                        </a:rPr>
                        <a:t>up</a:t>
                      </a: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7" name="Tabel 6">
            <a:extLst>
              <a:ext uri="{FF2B5EF4-FFF2-40B4-BE49-F238E27FC236}">
                <a16:creationId xmlns:a16="http://schemas.microsoft.com/office/drawing/2014/main" id="{91A026C4-00F0-40C3-BAF2-35B926816F4A}"/>
              </a:ext>
            </a:extLst>
          </p:cNvPr>
          <p:cNvGraphicFramePr>
            <a:graphicFrameLocks noGrp="1"/>
          </p:cNvGraphicFramePr>
          <p:nvPr>
            <p:extLst>
              <p:ext uri="{D42A27DB-BD31-4B8C-83A1-F6EECF244321}">
                <p14:modId xmlns:p14="http://schemas.microsoft.com/office/powerpoint/2010/main" val="2242756888"/>
              </p:ext>
            </p:extLst>
          </p:nvPr>
        </p:nvGraphicFramePr>
        <p:xfrm>
          <a:off x="164984" y="3836976"/>
          <a:ext cx="6999133" cy="756285"/>
        </p:xfrm>
        <a:graphic>
          <a:graphicData uri="http://schemas.openxmlformats.org/drawingml/2006/table">
            <a:tbl>
              <a:tblPr firstRow="1" firstCol="1" bandRow="1">
                <a:tableStyleId>{21E4AEA4-8DFA-4A89-87EB-49C32662AFE0}</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128166">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71091">
                <a:tc>
                  <a:txBody>
                    <a:bodyPr/>
                    <a:lstStyle/>
                    <a:p>
                      <a:pPr algn="ctr">
                        <a:spcAft>
                          <a:spcPts val="0"/>
                        </a:spcAft>
                      </a:pPr>
                      <a:r>
                        <a:rPr lang="ro-RO" sz="900" dirty="0">
                          <a:effectLst/>
                        </a:rPr>
                        <a:t>1</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900" dirty="0">
                          <a:effectLst/>
                          <a:latin typeface="+mn-lt"/>
                          <a:ea typeface="Times New Roman" panose="02020603050405020304" pitchFamily="18" charset="0"/>
                        </a:rPr>
                        <a:t>111</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900" dirty="0">
                          <a:effectLst/>
                          <a:latin typeface="+mn-lt"/>
                          <a:ea typeface="Times New Roman" panose="02020603050405020304" pitchFamily="18" charset="0"/>
                        </a:rPr>
                        <a:t>3,25</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900" dirty="0">
                          <a:effectLst/>
                          <a:latin typeface="+mn-lt"/>
                          <a:ea typeface="Times New Roman" panose="02020603050405020304" pitchFamily="18" charset="0"/>
                        </a:rPr>
                        <a:t>125</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900" dirty="0">
                          <a:effectLst/>
                          <a:latin typeface="+mn-lt"/>
                          <a:ea typeface="Times New Roman" panose="02020603050405020304" pitchFamily="18" charset="0"/>
                        </a:rPr>
                        <a:t>20</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D</a:t>
                      </a:r>
                      <a:r>
                        <a:rPr lang="en-US" sz="900" dirty="0">
                          <a:effectLst/>
                          <a:latin typeface="+mn-lt"/>
                          <a:ea typeface="Times New Roman" panose="02020603050405020304" pitchFamily="18" charset="0"/>
                        </a:rPr>
                        <a:t>C+</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a:t>
                      </a:r>
                    </a:p>
                  </a:txBody>
                  <a:tcPr marL="68580" marR="68580" marT="0" marB="0"/>
                </a:tc>
                <a:tc>
                  <a:txBody>
                    <a:bodyPr/>
                    <a:lstStyle/>
                    <a:p>
                      <a:pPr algn="ctr">
                        <a:spcAft>
                          <a:spcPts val="0"/>
                        </a:spcAft>
                      </a:pPr>
                      <a:r>
                        <a:rPr lang="en-US" sz="900" dirty="0">
                          <a:effectLst/>
                          <a:latin typeface="+mn-lt"/>
                          <a:ea typeface="Times New Roman" panose="02020603050405020304" pitchFamily="18" charset="0"/>
                        </a:rPr>
                        <a:t>1</a:t>
                      </a:r>
                      <a:r>
                        <a:rPr lang="ro-RO" sz="900" dirty="0">
                          <a:effectLst/>
                          <a:latin typeface="+mn-lt"/>
                          <a:ea typeface="Times New Roman" panose="02020603050405020304" pitchFamily="18" charset="0"/>
                        </a:rPr>
                        <a:t>5</a:t>
                      </a: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10000</a:t>
                      </a:r>
                    </a:p>
                  </a:txBody>
                  <a:tcPr marL="68580" marR="68580" marT="0" marB="0"/>
                </a:tc>
                <a:extLst>
                  <a:ext uri="{0D108BD9-81ED-4DB2-BD59-A6C34878D82A}">
                    <a16:rowId xmlns:a16="http://schemas.microsoft.com/office/drawing/2014/main" val="1644836321"/>
                  </a:ext>
                </a:extLst>
              </a:tr>
              <a:tr h="0">
                <a:tc>
                  <a:txBody>
                    <a:bodyPr/>
                    <a:lstStyle/>
                    <a:p>
                      <a:pPr algn="ctr">
                        <a:spcAft>
                          <a:spcPts val="0"/>
                        </a:spcAft>
                      </a:pPr>
                      <a:r>
                        <a:rPr lang="ro-RO" sz="900" dirty="0">
                          <a:effectLst/>
                          <a:latin typeface="+mn-lt"/>
                          <a:ea typeface="Times New Roman" panose="02020603050405020304" pitchFamily="18" charset="0"/>
                        </a:rPr>
                        <a:t>2</a:t>
                      </a:r>
                    </a:p>
                  </a:txBody>
                  <a:tcPr marL="68580" marR="68580" marT="0" marB="0"/>
                </a:tc>
                <a:tc>
                  <a:txBody>
                    <a:bodyPr/>
                    <a:lstStyle/>
                    <a:p>
                      <a:pPr algn="ctr">
                        <a:spcAft>
                          <a:spcPts val="0"/>
                        </a:spcAft>
                      </a:pPr>
                      <a:r>
                        <a:rPr lang="en-US" sz="900" dirty="0">
                          <a:effectLst/>
                          <a:latin typeface="+mn-lt"/>
                          <a:ea typeface="Times New Roman" panose="02020603050405020304" pitchFamily="18" charset="0"/>
                        </a:rPr>
                        <a:t>111</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900" dirty="0">
                          <a:effectLst/>
                          <a:latin typeface="+mn-lt"/>
                          <a:ea typeface="Times New Roman" panose="02020603050405020304" pitchFamily="18" charset="0"/>
                        </a:rPr>
                        <a:t>3,25</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100</a:t>
                      </a:r>
                    </a:p>
                  </a:txBody>
                  <a:tcPr marL="68580" marR="68580" marT="0" marB="0"/>
                </a:tc>
                <a:tc>
                  <a:txBody>
                    <a:bodyPr/>
                    <a:lstStyle/>
                    <a:p>
                      <a:pPr algn="ctr">
                        <a:spcAft>
                          <a:spcPts val="0"/>
                        </a:spcAft>
                      </a:pPr>
                      <a:r>
                        <a:rPr lang="es-ES" sz="900" dirty="0">
                          <a:effectLst/>
                          <a:latin typeface="+mn-lt"/>
                          <a:ea typeface="Times New Roman" panose="02020603050405020304" pitchFamily="18" charset="0"/>
                        </a:rPr>
                        <a:t>19</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D</a:t>
                      </a:r>
                      <a:r>
                        <a:rPr lang="en-US" sz="900" dirty="0">
                          <a:effectLst/>
                          <a:latin typeface="+mn-lt"/>
                          <a:ea typeface="Times New Roman" panose="02020603050405020304" pitchFamily="18" charset="0"/>
                        </a:rPr>
                        <a:t>C+</a:t>
                      </a:r>
                      <a:endParaRPr lang="ro-RO" sz="9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a:t>
                      </a: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14</a:t>
                      </a: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8142</a:t>
                      </a:r>
                    </a:p>
                  </a:txBody>
                  <a:tcPr marL="68580" marR="68580" marT="0" marB="0"/>
                </a:tc>
                <a:extLst>
                  <a:ext uri="{0D108BD9-81ED-4DB2-BD59-A6C34878D82A}">
                    <a16:rowId xmlns:a16="http://schemas.microsoft.com/office/drawing/2014/main" val="2307052372"/>
                  </a:ext>
                </a:extLst>
              </a:tr>
            </a:tbl>
          </a:graphicData>
        </a:graphic>
      </p:graphicFrame>
      <p:graphicFrame>
        <p:nvGraphicFramePr>
          <p:cNvPr id="8" name="Tabel 7">
            <a:extLst>
              <a:ext uri="{FF2B5EF4-FFF2-40B4-BE49-F238E27FC236}">
                <a16:creationId xmlns:a16="http://schemas.microsoft.com/office/drawing/2014/main" id="{9C019491-7F54-4686-A066-C6D124E9EB77}"/>
              </a:ext>
            </a:extLst>
          </p:cNvPr>
          <p:cNvGraphicFramePr>
            <a:graphicFrameLocks noGrp="1"/>
          </p:cNvGraphicFramePr>
          <p:nvPr>
            <p:extLst>
              <p:ext uri="{D42A27DB-BD31-4B8C-83A1-F6EECF244321}">
                <p14:modId xmlns:p14="http://schemas.microsoft.com/office/powerpoint/2010/main" val="2954029552"/>
              </p:ext>
            </p:extLst>
          </p:nvPr>
        </p:nvGraphicFramePr>
        <p:xfrm>
          <a:off x="164611" y="4812492"/>
          <a:ext cx="6999134" cy="1698953"/>
        </p:xfrm>
        <a:graphic>
          <a:graphicData uri="http://schemas.openxmlformats.org/drawingml/2006/table">
            <a:tbl>
              <a:tblPr firstRow="1" firstCol="1" bandRow="1">
                <a:tableStyleId>{21E4AEA4-8DFA-4A89-87EB-49C32662AFE0}</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r>
                        <a:rPr lang="ro-RO"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es-ES_tradnl" sz="1000" b="0" dirty="0">
                          <a:solidFill>
                            <a:schemeClr val="tx1"/>
                          </a:solidFill>
                        </a:rPr>
                        <a:t>EN ISO 2560-A, E 38 A R 11</a:t>
                      </a:r>
                      <a:endParaRPr lang="ro-RO" sz="10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000" b="0" kern="1200" dirty="0" err="1">
                          <a:solidFill>
                            <a:schemeClr val="tx1"/>
                          </a:solidFill>
                          <a:effectLst/>
                        </a:rPr>
                        <a:t>max</a:t>
                      </a:r>
                      <a:r>
                        <a:rPr lang="ro-RO" sz="1000" b="0" kern="1200" dirty="0">
                          <a:solidFill>
                            <a:schemeClr val="tx1"/>
                          </a:solidFill>
                          <a:effectLst/>
                        </a:rPr>
                        <a:t> 3 mm</a:t>
                      </a:r>
                      <a:endParaRPr lang="ro-RO" sz="1000" b="0" dirty="0">
                        <a:solidFill>
                          <a:schemeClr val="tx1"/>
                        </a:solidFill>
                        <a:effectLst/>
                      </a:endParaRPr>
                    </a:p>
                    <a:p>
                      <a:pPr>
                        <a:lnSpc>
                          <a:spcPct val="107000"/>
                        </a:lnSpc>
                        <a:spcAft>
                          <a:spcPts val="0"/>
                        </a:spcAft>
                      </a:pPr>
                      <a:r>
                        <a:rPr lang="en-US" sz="600" dirty="0">
                          <a:effectLst/>
                        </a:rPr>
                        <a:t> </a:t>
                      </a:r>
                      <a:endParaRPr lang="ro-RO" sz="1100" b="0" dirty="0">
                        <a:solidFill>
                          <a:schemeClr val="tx1"/>
                        </a:solidFill>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endParaRPr lang="ro-RO" sz="1000" dirty="0">
                        <a:effectLst/>
                      </a:endParaRPr>
                    </a:p>
                    <a:p>
                      <a:pPr>
                        <a:lnSpc>
                          <a:spcPct val="107000"/>
                        </a:lnSpc>
                        <a:spcAft>
                          <a:spcPts val="0"/>
                        </a:spcAft>
                      </a:pPr>
                      <a:r>
                        <a:rPr lang="ro-RO" sz="10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53" name="CasetăText 52">
            <a:extLst>
              <a:ext uri="{FF2B5EF4-FFF2-40B4-BE49-F238E27FC236}">
                <a16:creationId xmlns:a16="http://schemas.microsoft.com/office/drawing/2014/main" id="{0BFCE8BB-D0C9-40E0-9DCB-22C4B68B3C8F}"/>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54" name="CasetăText 53">
            <a:extLst>
              <a:ext uri="{FF2B5EF4-FFF2-40B4-BE49-F238E27FC236}">
                <a16:creationId xmlns:a16="http://schemas.microsoft.com/office/drawing/2014/main" id="{1E9A9D97-742A-4ED2-B150-2437B5189ACF}"/>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pSp>
        <p:nvGrpSpPr>
          <p:cNvPr id="55" name="Grupare 54">
            <a:extLst>
              <a:ext uri="{FF2B5EF4-FFF2-40B4-BE49-F238E27FC236}">
                <a16:creationId xmlns:a16="http://schemas.microsoft.com/office/drawing/2014/main" id="{9440A2D1-4ACB-4503-B99D-8B5EB22BCC0C}"/>
              </a:ext>
            </a:extLst>
          </p:cNvPr>
          <p:cNvGrpSpPr/>
          <p:nvPr/>
        </p:nvGrpSpPr>
        <p:grpSpPr>
          <a:xfrm>
            <a:off x="7361382" y="4060162"/>
            <a:ext cx="1655281" cy="1360622"/>
            <a:chOff x="2622512" y="4752720"/>
            <a:chExt cx="1327840" cy="947800"/>
          </a:xfrm>
        </p:grpSpPr>
        <p:grpSp>
          <p:nvGrpSpPr>
            <p:cNvPr id="56" name="Grupare 55">
              <a:extLst>
                <a:ext uri="{FF2B5EF4-FFF2-40B4-BE49-F238E27FC236}">
                  <a16:creationId xmlns:a16="http://schemas.microsoft.com/office/drawing/2014/main" id="{38D8C5C1-1244-45BF-B96B-3ECE8DA41277}"/>
                </a:ext>
              </a:extLst>
            </p:cNvPr>
            <p:cNvGrpSpPr/>
            <p:nvPr/>
          </p:nvGrpSpPr>
          <p:grpSpPr>
            <a:xfrm>
              <a:off x="2622512" y="4752720"/>
              <a:ext cx="1327840" cy="947800"/>
              <a:chOff x="1232480" y="2255520"/>
              <a:chExt cx="1327840" cy="947800"/>
            </a:xfrm>
          </p:grpSpPr>
          <p:sp>
            <p:nvSpPr>
              <p:cNvPr id="67" name="Dreptunghi 66">
                <a:extLst>
                  <a:ext uri="{FF2B5EF4-FFF2-40B4-BE49-F238E27FC236}">
                    <a16:creationId xmlns:a16="http://schemas.microsoft.com/office/drawing/2014/main" id="{09C4CFEC-20FC-4F21-BD3F-245AF46DB1C9}"/>
                  </a:ext>
                </a:extLst>
              </p:cNvPr>
              <p:cNvSpPr/>
              <p:nvPr/>
            </p:nvSpPr>
            <p:spPr>
              <a:xfrm>
                <a:off x="1859280" y="2255520"/>
                <a:ext cx="132080" cy="822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8" name="Dreptunghi 67">
                <a:extLst>
                  <a:ext uri="{FF2B5EF4-FFF2-40B4-BE49-F238E27FC236}">
                    <a16:creationId xmlns:a16="http://schemas.microsoft.com/office/drawing/2014/main" id="{3DE2E027-F829-4101-99AA-0FA5B08435E4}"/>
                  </a:ext>
                </a:extLst>
              </p:cNvPr>
              <p:cNvSpPr/>
              <p:nvPr/>
            </p:nvSpPr>
            <p:spPr>
              <a:xfrm rot="5400000">
                <a:off x="1830360" y="2473360"/>
                <a:ext cx="132080" cy="13278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65" name="Oval 64">
              <a:extLst>
                <a:ext uri="{FF2B5EF4-FFF2-40B4-BE49-F238E27FC236}">
                  <a16:creationId xmlns:a16="http://schemas.microsoft.com/office/drawing/2014/main" id="{2F19C22A-4804-4065-8EE8-4E16E0EF89F8}"/>
                </a:ext>
              </a:extLst>
            </p:cNvPr>
            <p:cNvSpPr/>
            <p:nvPr/>
          </p:nvSpPr>
          <p:spPr>
            <a:xfrm rot="1556180">
              <a:off x="3307018" y="5460266"/>
              <a:ext cx="210240" cy="132080"/>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6" name="Oval 65">
              <a:extLst>
                <a:ext uri="{FF2B5EF4-FFF2-40B4-BE49-F238E27FC236}">
                  <a16:creationId xmlns:a16="http://schemas.microsoft.com/office/drawing/2014/main" id="{16A669C1-3C98-472F-9D16-9964FB14ED94}"/>
                </a:ext>
              </a:extLst>
            </p:cNvPr>
            <p:cNvSpPr/>
            <p:nvPr/>
          </p:nvSpPr>
          <p:spPr>
            <a:xfrm rot="2412249" flipH="1">
              <a:off x="3310903" y="5446411"/>
              <a:ext cx="295984" cy="101304"/>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69" name="Grupare 68">
            <a:extLst>
              <a:ext uri="{FF2B5EF4-FFF2-40B4-BE49-F238E27FC236}">
                <a16:creationId xmlns:a16="http://schemas.microsoft.com/office/drawing/2014/main" id="{02E62F3C-5F56-4A6B-A974-9C9A7E03B078}"/>
              </a:ext>
            </a:extLst>
          </p:cNvPr>
          <p:cNvGrpSpPr/>
          <p:nvPr/>
        </p:nvGrpSpPr>
        <p:grpSpPr>
          <a:xfrm>
            <a:off x="7466217" y="2139973"/>
            <a:ext cx="1475852" cy="1265451"/>
            <a:chOff x="1232479" y="2229123"/>
            <a:chExt cx="1127003" cy="974198"/>
          </a:xfrm>
        </p:grpSpPr>
        <p:sp>
          <p:nvSpPr>
            <p:cNvPr id="70" name="Dreptunghi 69">
              <a:extLst>
                <a:ext uri="{FF2B5EF4-FFF2-40B4-BE49-F238E27FC236}">
                  <a16:creationId xmlns:a16="http://schemas.microsoft.com/office/drawing/2014/main" id="{9A1088EE-F529-49AF-B531-48065ED4A671}"/>
                </a:ext>
              </a:extLst>
            </p:cNvPr>
            <p:cNvSpPr/>
            <p:nvPr/>
          </p:nvSpPr>
          <p:spPr>
            <a:xfrm>
              <a:off x="1859280" y="2229123"/>
              <a:ext cx="132080" cy="822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1" name="Dreptunghi 70">
              <a:extLst>
                <a:ext uri="{FF2B5EF4-FFF2-40B4-BE49-F238E27FC236}">
                  <a16:creationId xmlns:a16="http://schemas.microsoft.com/office/drawing/2014/main" id="{F1902798-AFB4-44EB-B4AC-067DF74CCEBE}"/>
                </a:ext>
              </a:extLst>
            </p:cNvPr>
            <p:cNvSpPr/>
            <p:nvPr/>
          </p:nvSpPr>
          <p:spPr>
            <a:xfrm rot="5400000">
              <a:off x="1729941" y="2573779"/>
              <a:ext cx="132080" cy="112700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cxnSp>
        <p:nvCxnSpPr>
          <p:cNvPr id="72" name="Conector drept cu săgeată 71">
            <a:extLst>
              <a:ext uri="{FF2B5EF4-FFF2-40B4-BE49-F238E27FC236}">
                <a16:creationId xmlns:a16="http://schemas.microsoft.com/office/drawing/2014/main" id="{81D2251C-D780-43D8-9572-E00A0ABFA564}"/>
              </a:ext>
            </a:extLst>
          </p:cNvPr>
          <p:cNvCxnSpPr>
            <a:cxnSpLocks/>
          </p:cNvCxnSpPr>
          <p:nvPr/>
        </p:nvCxnSpPr>
        <p:spPr>
          <a:xfrm flipV="1">
            <a:off x="8045492" y="3261127"/>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3" name="Conector drept cu săgeată 72">
            <a:extLst>
              <a:ext uri="{FF2B5EF4-FFF2-40B4-BE49-F238E27FC236}">
                <a16:creationId xmlns:a16="http://schemas.microsoft.com/office/drawing/2014/main" id="{DB6942A8-EBBA-4F00-B0FE-64A1A17D8594}"/>
              </a:ext>
            </a:extLst>
          </p:cNvPr>
          <p:cNvCxnSpPr>
            <a:cxnSpLocks/>
          </p:cNvCxnSpPr>
          <p:nvPr/>
        </p:nvCxnSpPr>
        <p:spPr>
          <a:xfrm>
            <a:off x="8040936" y="3048020"/>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4" name="Conector drept 73">
            <a:extLst>
              <a:ext uri="{FF2B5EF4-FFF2-40B4-BE49-F238E27FC236}">
                <a16:creationId xmlns:a16="http://schemas.microsoft.com/office/drawing/2014/main" id="{16BFF1B5-2537-4B77-A537-24F231C615A4}"/>
              </a:ext>
            </a:extLst>
          </p:cNvPr>
          <p:cNvCxnSpPr>
            <a:cxnSpLocks/>
          </p:cNvCxnSpPr>
          <p:nvPr/>
        </p:nvCxnSpPr>
        <p:spPr>
          <a:xfrm flipH="1">
            <a:off x="7967980" y="3208779"/>
            <a:ext cx="34403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CasetăText 74">
            <a:extLst>
              <a:ext uri="{FF2B5EF4-FFF2-40B4-BE49-F238E27FC236}">
                <a16:creationId xmlns:a16="http://schemas.microsoft.com/office/drawing/2014/main" id="{4D95DAE4-A053-4A8A-9D07-0BACC2F333DC}"/>
              </a:ext>
            </a:extLst>
          </p:cNvPr>
          <p:cNvSpPr txBox="1"/>
          <p:nvPr/>
        </p:nvSpPr>
        <p:spPr>
          <a:xfrm rot="16200000">
            <a:off x="7847932" y="2965210"/>
            <a:ext cx="315096" cy="194925"/>
          </a:xfrm>
          <a:prstGeom prst="rect">
            <a:avLst/>
          </a:prstGeom>
          <a:noFill/>
        </p:spPr>
        <p:txBody>
          <a:bodyPr wrap="square" rtlCol="0">
            <a:spAutoFit/>
          </a:bodyPr>
          <a:lstStyle/>
          <a:p>
            <a:r>
              <a:rPr lang="ro-RO" sz="1000" baseline="30000" dirty="0"/>
              <a:t>0-1</a:t>
            </a:r>
          </a:p>
        </p:txBody>
      </p:sp>
      <p:sp>
        <p:nvSpPr>
          <p:cNvPr id="76" name="CasetăText 75">
            <a:extLst>
              <a:ext uri="{FF2B5EF4-FFF2-40B4-BE49-F238E27FC236}">
                <a16:creationId xmlns:a16="http://schemas.microsoft.com/office/drawing/2014/main" id="{5FB5A08C-5822-4D36-8ED8-B22BA4B488BA}"/>
              </a:ext>
            </a:extLst>
          </p:cNvPr>
          <p:cNvSpPr txBox="1"/>
          <p:nvPr/>
        </p:nvSpPr>
        <p:spPr>
          <a:xfrm>
            <a:off x="8233977" y="2320237"/>
            <a:ext cx="331236" cy="194925"/>
          </a:xfrm>
          <a:prstGeom prst="rect">
            <a:avLst/>
          </a:prstGeom>
          <a:noFill/>
        </p:spPr>
        <p:txBody>
          <a:bodyPr wrap="square" rtlCol="0">
            <a:spAutoFit/>
          </a:bodyPr>
          <a:lstStyle/>
          <a:p>
            <a:r>
              <a:rPr lang="ro-RO" sz="1000" baseline="30000" dirty="0"/>
              <a:t>10</a:t>
            </a:r>
          </a:p>
        </p:txBody>
      </p:sp>
      <p:sp>
        <p:nvSpPr>
          <p:cNvPr id="77" name="CasetăText 76">
            <a:extLst>
              <a:ext uri="{FF2B5EF4-FFF2-40B4-BE49-F238E27FC236}">
                <a16:creationId xmlns:a16="http://schemas.microsoft.com/office/drawing/2014/main" id="{B91FDCCD-DF02-4832-B87A-F57899EADCC5}"/>
              </a:ext>
            </a:extLst>
          </p:cNvPr>
          <p:cNvSpPr txBox="1"/>
          <p:nvPr/>
        </p:nvSpPr>
        <p:spPr>
          <a:xfrm rot="16200000">
            <a:off x="7618930" y="3217511"/>
            <a:ext cx="278679" cy="194925"/>
          </a:xfrm>
          <a:prstGeom prst="rect">
            <a:avLst/>
          </a:prstGeom>
          <a:noFill/>
        </p:spPr>
        <p:txBody>
          <a:bodyPr wrap="square" rtlCol="0">
            <a:spAutoFit/>
          </a:bodyPr>
          <a:lstStyle/>
          <a:p>
            <a:r>
              <a:rPr lang="ro-RO" sz="1000" baseline="30000" dirty="0"/>
              <a:t>10</a:t>
            </a:r>
          </a:p>
        </p:txBody>
      </p:sp>
    </p:spTree>
    <p:extLst>
      <p:ext uri="{BB962C8B-B14F-4D97-AF65-F5344CB8AC3E}">
        <p14:creationId xmlns:p14="http://schemas.microsoft.com/office/powerpoint/2010/main" val="389845518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F73FC862-8189-4C2F-8A64-E36EFE42C34A}"/>
              </a:ext>
            </a:extLst>
          </p:cNvPr>
          <p:cNvSpPr txBox="1"/>
          <p:nvPr/>
        </p:nvSpPr>
        <p:spPr>
          <a:xfrm>
            <a:off x="927653" y="982317"/>
            <a:ext cx="3202388" cy="2492990"/>
          </a:xfrm>
          <a:prstGeom prst="rect">
            <a:avLst/>
          </a:prstGeom>
          <a:noFill/>
        </p:spPr>
        <p:txBody>
          <a:bodyPr wrap="square" rtlCol="0">
            <a:spAutoFit/>
          </a:bodyPr>
          <a:lstStyle/>
          <a:p>
            <a:endParaRPr lang="ro-RO" sz="1200" b="1" dirty="0">
              <a:solidFill>
                <a:srgbClr val="363346"/>
              </a:solidFill>
              <a:latin typeface="Dosis" panose="02010503020202060003" pitchFamily="2" charset="0"/>
            </a:endParaRPr>
          </a:p>
          <a:p>
            <a:endParaRPr lang="ro-RO" sz="1200" b="1" dirty="0">
              <a:solidFill>
                <a:srgbClr val="363346"/>
              </a:solidFill>
              <a:latin typeface="Dosis" panose="02010503020202060003" pitchFamily="2" charset="0"/>
            </a:endParaRP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Structural tubes are often met in the structure of a building having large openings (fair halls, gyms, etc.). The tubes are joined together in specific nodes: all ends welded together, or all ends meet in a gusset, or all ends enters a specific fixing device and the joining in such device is done with mechanical elements.</a:t>
            </a:r>
          </a:p>
          <a:p>
            <a:r>
              <a:rPr lang="en-US" sz="1200" dirty="0">
                <a:solidFill>
                  <a:srgbClr val="828282"/>
                </a:solidFill>
                <a:latin typeface="Calibri" panose="020F0502020204030204" pitchFamily="34" charset="0"/>
                <a:cs typeface="Helvetica Neue"/>
              </a:rPr>
              <a:t>When weld the ends directly, the structure is easier than using gussets.</a:t>
            </a:r>
          </a:p>
          <a:p>
            <a:r>
              <a:rPr lang="en-US" sz="1200" dirty="0">
                <a:solidFill>
                  <a:srgbClr val="828282"/>
                </a:solidFill>
                <a:latin typeface="Calibri" panose="020F0502020204030204" pitchFamily="34" charset="0"/>
                <a:cs typeface="Helvetica Neue"/>
              </a:rPr>
              <a:t>Material: S275 JR</a:t>
            </a:r>
          </a:p>
        </p:txBody>
      </p:sp>
      <p:sp>
        <p:nvSpPr>
          <p:cNvPr id="5" name="TextBox 7">
            <a:extLst>
              <a:ext uri="{FF2B5EF4-FFF2-40B4-BE49-F238E27FC236}">
                <a16:creationId xmlns:a16="http://schemas.microsoft.com/office/drawing/2014/main" id="{C52EF280-36EE-4414-83EA-44E4AF3E169D}"/>
              </a:ext>
            </a:extLst>
          </p:cNvPr>
          <p:cNvSpPr txBox="1"/>
          <p:nvPr/>
        </p:nvSpPr>
        <p:spPr>
          <a:xfrm>
            <a:off x="927653" y="986952"/>
            <a:ext cx="4513027" cy="276999"/>
          </a:xfrm>
          <a:prstGeom prst="rect">
            <a:avLst/>
          </a:prstGeom>
          <a:noFill/>
        </p:spPr>
        <p:txBody>
          <a:bodyPr wrap="square" rtlCol="0">
            <a:spAutoFit/>
          </a:bodyPr>
          <a:lstStyle/>
          <a:p>
            <a:r>
              <a:rPr lang="ro-RO" sz="1200" b="1" dirty="0">
                <a:latin typeface="Dosis" panose="02010503020202060003" pitchFamily="2" charset="0"/>
              </a:rPr>
              <a:t>STRUCTURAL TUBES NODE </a:t>
            </a:r>
            <a:r>
              <a:rPr lang="en-US" sz="1200" b="1" dirty="0">
                <a:solidFill>
                  <a:srgbClr val="363346"/>
                </a:solidFill>
                <a:latin typeface="Dosis" panose="02010503020202060003" pitchFamily="2" charset="0"/>
              </a:rPr>
              <a:t>- DESCRIPTION</a:t>
            </a:r>
          </a:p>
        </p:txBody>
      </p:sp>
      <p:graphicFrame>
        <p:nvGraphicFramePr>
          <p:cNvPr id="7" name="Tabel 3">
            <a:extLst>
              <a:ext uri="{FF2B5EF4-FFF2-40B4-BE49-F238E27FC236}">
                <a16:creationId xmlns:a16="http://schemas.microsoft.com/office/drawing/2014/main" id="{8DD03D81-BD60-4258-B878-DCB8556AA8DC}"/>
              </a:ext>
            </a:extLst>
          </p:cNvPr>
          <p:cNvGraphicFramePr>
            <a:graphicFrameLocks noGrp="1"/>
          </p:cNvGraphicFramePr>
          <p:nvPr>
            <p:extLst>
              <p:ext uri="{D42A27DB-BD31-4B8C-83A1-F6EECF244321}">
                <p14:modId xmlns:p14="http://schemas.microsoft.com/office/powerpoint/2010/main" val="4101793351"/>
              </p:ext>
            </p:extLst>
          </p:nvPr>
        </p:nvGraphicFramePr>
        <p:xfrm>
          <a:off x="798574" y="4803443"/>
          <a:ext cx="4140000" cy="884638"/>
        </p:xfrm>
        <a:graphic>
          <a:graphicData uri="http://schemas.openxmlformats.org/drawingml/2006/table">
            <a:tbl>
              <a:tblPr firstRow="1" bandRow="1">
                <a:tableStyleId>{9DCAF9ED-07DC-4A11-8D7F-57B35C25682E}</a:tableStyleId>
              </a:tblPr>
              <a:tblGrid>
                <a:gridCol w="690000">
                  <a:extLst>
                    <a:ext uri="{9D8B030D-6E8A-4147-A177-3AD203B41FA5}">
                      <a16:colId xmlns:a16="http://schemas.microsoft.com/office/drawing/2014/main" val="1882468942"/>
                    </a:ext>
                  </a:extLst>
                </a:gridCol>
                <a:gridCol w="690000">
                  <a:extLst>
                    <a:ext uri="{9D8B030D-6E8A-4147-A177-3AD203B41FA5}">
                      <a16:colId xmlns:a16="http://schemas.microsoft.com/office/drawing/2014/main" val="3204640079"/>
                    </a:ext>
                  </a:extLst>
                </a:gridCol>
                <a:gridCol w="690000">
                  <a:extLst>
                    <a:ext uri="{9D8B030D-6E8A-4147-A177-3AD203B41FA5}">
                      <a16:colId xmlns:a16="http://schemas.microsoft.com/office/drawing/2014/main" val="3643200633"/>
                    </a:ext>
                  </a:extLst>
                </a:gridCol>
                <a:gridCol w="690000">
                  <a:extLst>
                    <a:ext uri="{9D8B030D-6E8A-4147-A177-3AD203B41FA5}">
                      <a16:colId xmlns:a16="http://schemas.microsoft.com/office/drawing/2014/main" val="1505062925"/>
                    </a:ext>
                  </a:extLst>
                </a:gridCol>
                <a:gridCol w="690000">
                  <a:extLst>
                    <a:ext uri="{9D8B030D-6E8A-4147-A177-3AD203B41FA5}">
                      <a16:colId xmlns:a16="http://schemas.microsoft.com/office/drawing/2014/main" val="423217185"/>
                    </a:ext>
                  </a:extLst>
                </a:gridCol>
                <a:gridCol w="690000">
                  <a:extLst>
                    <a:ext uri="{9D8B030D-6E8A-4147-A177-3AD203B41FA5}">
                      <a16:colId xmlns:a16="http://schemas.microsoft.com/office/drawing/2014/main" val="408368961"/>
                    </a:ext>
                  </a:extLst>
                </a:gridCol>
              </a:tblGrid>
              <a:tr h="179320">
                <a:tc rowSpan="2">
                  <a:txBody>
                    <a:bodyPr/>
                    <a:lstStyle/>
                    <a:p>
                      <a:r>
                        <a:rPr lang="ro-RO" sz="900" dirty="0"/>
                        <a:t>Grade</a:t>
                      </a: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effectLst/>
                        </a:rPr>
                        <a:t>Chemical composition, %</a:t>
                      </a:r>
                      <a:endParaRPr lang="en-US" sz="900" b="1" noProof="0" dirty="0">
                        <a:effectLst/>
                        <a:latin typeface="+mn-lt"/>
                        <a:ea typeface="Times New Roman" panose="02020603050405020304" pitchFamily="18" charset="0"/>
                      </a:endParaRPr>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tc hMerge="1">
                  <a:txBody>
                    <a:bodyPr/>
                    <a:lstStyle/>
                    <a:p>
                      <a:endParaRPr lang="ro-RO" dirty="0"/>
                    </a:p>
                  </a:txBody>
                  <a:tcPr/>
                </a:tc>
                <a:extLst>
                  <a:ext uri="{0D108BD9-81ED-4DB2-BD59-A6C34878D82A}">
                    <a16:rowId xmlns:a16="http://schemas.microsoft.com/office/drawing/2014/main" val="3107521972"/>
                  </a:ext>
                </a:extLst>
              </a:tr>
              <a:tr h="291021">
                <a:tc vMerge="1">
                  <a:txBody>
                    <a:bodyPr/>
                    <a:lstStyle/>
                    <a:p>
                      <a:endParaRPr lang="ro-RO" dirty="0"/>
                    </a:p>
                  </a:txBody>
                  <a:tcPr/>
                </a:tc>
                <a:tc>
                  <a:txBody>
                    <a:bodyPr/>
                    <a:lstStyle/>
                    <a:p>
                      <a:pPr algn="ctr">
                        <a:lnSpc>
                          <a:spcPct val="150000"/>
                        </a:lnSpc>
                        <a:spcAft>
                          <a:spcPts val="0"/>
                        </a:spcAft>
                        <a:tabLst>
                          <a:tab pos="2743200" algn="ctr"/>
                          <a:tab pos="5486400" algn="r"/>
                        </a:tabLst>
                      </a:pPr>
                      <a:r>
                        <a:rPr lang="ro-RO" sz="900" b="1" dirty="0">
                          <a:effectLst/>
                        </a:rPr>
                        <a:t>C</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Mn</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Si</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S</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ro-RO" sz="900" b="1" dirty="0">
                          <a:effectLst/>
                        </a:rPr>
                        <a:t>P</a:t>
                      </a:r>
                      <a:r>
                        <a:rPr lang="en-US" sz="900" b="1" dirty="0">
                          <a:effectLst/>
                        </a:rPr>
                        <a:t>≤</a:t>
                      </a:r>
                      <a:endParaRPr lang="ro-RO" sz="9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15822701"/>
                  </a:ext>
                </a:extLst>
              </a:tr>
              <a:tr h="365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effectLst/>
                        </a:rPr>
                        <a:t>S</a:t>
                      </a:r>
                      <a:r>
                        <a:rPr lang="ro-RO" sz="900" kern="1200" dirty="0">
                          <a:effectLst/>
                        </a:rPr>
                        <a:t>27</a:t>
                      </a:r>
                      <a:r>
                        <a:rPr lang="en-US" sz="900" kern="1200" dirty="0">
                          <a:effectLst/>
                        </a:rPr>
                        <a:t>5J</a:t>
                      </a:r>
                      <a:r>
                        <a:rPr lang="ro-RO" sz="900" kern="1200" dirty="0">
                          <a:effectLst/>
                        </a:rPr>
                        <a:t>R</a:t>
                      </a:r>
                      <a:endParaRPr lang="ro-RO" sz="900" dirty="0">
                        <a:effectLst/>
                      </a:endParaRPr>
                    </a:p>
                  </a:txBody>
                  <a:tcPr/>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S275 JR</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0,18</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1,5</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0,03</a:t>
                      </a:r>
                      <a:endParaRPr lang="ro-RO" sz="900" b="0" dirty="0">
                        <a:effectLst/>
                        <a:latin typeface="+mn-lt"/>
                        <a:ea typeface="Times New Roman" panose="02020603050405020304" pitchFamily="18" charset="0"/>
                      </a:endParaRPr>
                    </a:p>
                  </a:txBody>
                  <a:tcPr marL="68580" marR="68580" marT="0" marB="0"/>
                </a:tc>
                <a:tc>
                  <a:txBody>
                    <a:bodyPr/>
                    <a:lstStyle/>
                    <a:p>
                      <a:pPr algn="ctr">
                        <a:lnSpc>
                          <a:spcPct val="150000"/>
                        </a:lnSpc>
                        <a:spcAft>
                          <a:spcPts val="0"/>
                        </a:spcAft>
                        <a:tabLst>
                          <a:tab pos="2743200" algn="ctr"/>
                          <a:tab pos="5486400" algn="r"/>
                        </a:tabLst>
                      </a:pPr>
                      <a:r>
                        <a:rPr lang="es-ES" sz="900" b="0" dirty="0">
                          <a:effectLst/>
                          <a:latin typeface="+mn-lt"/>
                          <a:ea typeface="Times New Roman" panose="02020603050405020304" pitchFamily="18" charset="0"/>
                        </a:rPr>
                        <a:t>0,035</a:t>
                      </a:r>
                      <a:endParaRPr lang="ro-RO" sz="900" b="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85478481"/>
                  </a:ext>
                </a:extLst>
              </a:tr>
            </a:tbl>
          </a:graphicData>
        </a:graphic>
      </p:graphicFrame>
      <p:pic>
        <p:nvPicPr>
          <p:cNvPr id="6" name="Imagine 5">
            <a:extLst>
              <a:ext uri="{FF2B5EF4-FFF2-40B4-BE49-F238E27FC236}">
                <a16:creationId xmlns:a16="http://schemas.microsoft.com/office/drawing/2014/main" id="{726845B0-D226-4E6B-96AB-47EF423F0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312" y="3629640"/>
            <a:ext cx="2228688" cy="1518842"/>
          </a:xfrm>
          <a:prstGeom prst="rect">
            <a:avLst/>
          </a:prstGeom>
        </p:spPr>
      </p:pic>
      <p:pic>
        <p:nvPicPr>
          <p:cNvPr id="10" name="Imagine 9">
            <a:extLst>
              <a:ext uri="{FF2B5EF4-FFF2-40B4-BE49-F238E27FC236}">
                <a16:creationId xmlns:a16="http://schemas.microsoft.com/office/drawing/2014/main" id="{2CC15952-523E-4316-BFAD-A5DE37A157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356" y="964228"/>
            <a:ext cx="4127643" cy="2548131"/>
          </a:xfrm>
          <a:prstGeom prst="rect">
            <a:avLst/>
          </a:prstGeom>
        </p:spPr>
      </p:pic>
      <p:pic>
        <p:nvPicPr>
          <p:cNvPr id="12" name="Imagine 11">
            <a:extLst>
              <a:ext uri="{FF2B5EF4-FFF2-40B4-BE49-F238E27FC236}">
                <a16:creationId xmlns:a16="http://schemas.microsoft.com/office/drawing/2014/main" id="{0ECFBBAD-7692-4E73-A445-C7EDB10CE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0968" y="5265763"/>
            <a:ext cx="2228688" cy="1518842"/>
          </a:xfrm>
          <a:prstGeom prst="rect">
            <a:avLst/>
          </a:prstGeom>
        </p:spPr>
      </p:pic>
      <p:pic>
        <p:nvPicPr>
          <p:cNvPr id="14" name="Imagine 13">
            <a:extLst>
              <a:ext uri="{FF2B5EF4-FFF2-40B4-BE49-F238E27FC236}">
                <a16:creationId xmlns:a16="http://schemas.microsoft.com/office/drawing/2014/main" id="{546EC9D6-9F2D-4652-B738-465315F8E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268162" y="3385843"/>
            <a:ext cx="1510836" cy="2014448"/>
          </a:xfrm>
          <a:prstGeom prst="rect">
            <a:avLst/>
          </a:prstGeom>
        </p:spPr>
      </p:pic>
    </p:spTree>
    <p:extLst>
      <p:ext uri="{BB962C8B-B14F-4D97-AF65-F5344CB8AC3E}">
        <p14:creationId xmlns:p14="http://schemas.microsoft.com/office/powerpoint/2010/main" val="312894341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9E870-2BE1-AC47-A1AE-4284C1DE1862}"/>
              </a:ext>
            </a:extLst>
          </p:cNvPr>
          <p:cNvSpPr>
            <a:spLocks noGrp="1"/>
          </p:cNvSpPr>
          <p:nvPr>
            <p:ph type="title"/>
          </p:nvPr>
        </p:nvSpPr>
        <p:spPr/>
        <p:txBody>
          <a:bodyPr>
            <a:normAutofit/>
          </a:bodyPr>
          <a:lstStyle/>
          <a:p>
            <a:r>
              <a:rPr lang="es-ES" dirty="0"/>
              <a:t>UNIT 7. </a:t>
            </a:r>
            <a:r>
              <a:rPr lang="ro-RO" b="1" cap="all" dirty="0">
                <a:latin typeface="Calibri" panose="020F0502020204030204" pitchFamily="34" charset="0"/>
                <a:cs typeface="Helvetica Neue"/>
              </a:rPr>
              <a:t>CIVIL CONSTRUCTION</a:t>
            </a:r>
            <a:endParaRPr lang="es-ES" dirty="0"/>
          </a:p>
        </p:txBody>
      </p:sp>
      <p:sp>
        <p:nvSpPr>
          <p:cNvPr id="4" name="TextBox 7">
            <a:extLst>
              <a:ext uri="{FF2B5EF4-FFF2-40B4-BE49-F238E27FC236}">
                <a16:creationId xmlns:a16="http://schemas.microsoft.com/office/drawing/2014/main" id="{D39AE743-069B-4B35-B41B-350A437AE759}"/>
              </a:ext>
            </a:extLst>
          </p:cNvPr>
          <p:cNvSpPr txBox="1"/>
          <p:nvPr/>
        </p:nvSpPr>
        <p:spPr>
          <a:xfrm>
            <a:off x="927652" y="982317"/>
            <a:ext cx="6433730" cy="276999"/>
          </a:xfrm>
          <a:prstGeom prst="rect">
            <a:avLst/>
          </a:prstGeom>
          <a:noFill/>
        </p:spPr>
        <p:txBody>
          <a:bodyPr wrap="square" rtlCol="0">
            <a:spAutoFit/>
          </a:bodyPr>
          <a:lstStyle/>
          <a:p>
            <a:r>
              <a:rPr lang="ro-RO" sz="1200" b="1" dirty="0">
                <a:latin typeface="Dosis" panose="02010503020202060003" pitchFamily="2" charset="0"/>
              </a:rPr>
              <a:t>STRUCTURAL TUBES NODE – WPS WELD (</a:t>
            </a:r>
            <a:r>
              <a:rPr lang="ro-RO" sz="1200" b="1" dirty="0" err="1">
                <a:latin typeface="Dosis" panose="02010503020202060003" pitchFamily="2" charset="0"/>
              </a:rPr>
              <a:t>fillet</a:t>
            </a:r>
            <a:r>
              <a:rPr lang="ro-RO" sz="1200" b="1" dirty="0">
                <a:latin typeface="Dosis" panose="02010503020202060003" pitchFamily="2" charset="0"/>
              </a:rPr>
              <a:t> </a:t>
            </a:r>
            <a:r>
              <a:rPr lang="ro-RO" sz="1200" b="1" dirty="0" err="1">
                <a:latin typeface="Dosis" panose="02010503020202060003" pitchFamily="2" charset="0"/>
              </a:rPr>
              <a:t>weld</a:t>
            </a:r>
            <a:r>
              <a:rPr lang="ro-RO" sz="1200" b="1" dirty="0">
                <a:latin typeface="Dosis" panose="02010503020202060003" pitchFamily="2" charset="0"/>
              </a:rPr>
              <a:t>)</a:t>
            </a:r>
            <a:endParaRPr lang="en-US" sz="1200" b="1" dirty="0">
              <a:latin typeface="Dosis" panose="02010503020202060003" pitchFamily="2" charset="0"/>
            </a:endParaRPr>
          </a:p>
        </p:txBody>
      </p:sp>
      <p:graphicFrame>
        <p:nvGraphicFramePr>
          <p:cNvPr id="5" name="Tabel 4">
            <a:extLst>
              <a:ext uri="{FF2B5EF4-FFF2-40B4-BE49-F238E27FC236}">
                <a16:creationId xmlns:a16="http://schemas.microsoft.com/office/drawing/2014/main" id="{E4DEDF5A-6009-4271-9011-346997FCF56E}"/>
              </a:ext>
            </a:extLst>
          </p:cNvPr>
          <p:cNvGraphicFramePr>
            <a:graphicFrameLocks noGrp="1"/>
          </p:cNvGraphicFramePr>
          <p:nvPr>
            <p:extLst>
              <p:ext uri="{D42A27DB-BD31-4B8C-83A1-F6EECF244321}">
                <p14:modId xmlns:p14="http://schemas.microsoft.com/office/powerpoint/2010/main" val="330680212"/>
              </p:ext>
            </p:extLst>
          </p:nvPr>
        </p:nvGraphicFramePr>
        <p:xfrm>
          <a:off x="168584" y="1449175"/>
          <a:ext cx="6999132" cy="342900"/>
        </p:xfrm>
        <a:graphic>
          <a:graphicData uri="http://schemas.openxmlformats.org/drawingml/2006/table">
            <a:tbl>
              <a:tblPr firstRow="1" firstCol="1" bandRow="1">
                <a:tableStyleId>{21E4AEA4-8DFA-4A89-87EB-49C32662AFE0}</a:tableStyleId>
              </a:tblPr>
              <a:tblGrid>
                <a:gridCol w="3844458">
                  <a:extLst>
                    <a:ext uri="{9D8B030D-6E8A-4147-A177-3AD203B41FA5}">
                      <a16:colId xmlns:a16="http://schemas.microsoft.com/office/drawing/2014/main" val="2801929751"/>
                    </a:ext>
                  </a:extLst>
                </a:gridCol>
                <a:gridCol w="260285">
                  <a:extLst>
                    <a:ext uri="{9D8B030D-6E8A-4147-A177-3AD203B41FA5}">
                      <a16:colId xmlns:a16="http://schemas.microsoft.com/office/drawing/2014/main" val="3169908246"/>
                    </a:ext>
                  </a:extLst>
                </a:gridCol>
                <a:gridCol w="1026549">
                  <a:extLst>
                    <a:ext uri="{9D8B030D-6E8A-4147-A177-3AD203B41FA5}">
                      <a16:colId xmlns:a16="http://schemas.microsoft.com/office/drawing/2014/main" val="3522514922"/>
                    </a:ext>
                  </a:extLst>
                </a:gridCol>
                <a:gridCol w="1867840">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25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6" name="Tabel 5">
            <a:extLst>
              <a:ext uri="{FF2B5EF4-FFF2-40B4-BE49-F238E27FC236}">
                <a16:creationId xmlns:a16="http://schemas.microsoft.com/office/drawing/2014/main" id="{13F933B5-7161-4FB3-8654-6DF1FCCD0622}"/>
              </a:ext>
            </a:extLst>
          </p:cNvPr>
          <p:cNvGraphicFramePr>
            <a:graphicFrameLocks noGrp="1"/>
          </p:cNvGraphicFramePr>
          <p:nvPr>
            <p:extLst>
              <p:ext uri="{D42A27DB-BD31-4B8C-83A1-F6EECF244321}">
                <p14:modId xmlns:p14="http://schemas.microsoft.com/office/powerpoint/2010/main" val="752391674"/>
              </p:ext>
            </p:extLst>
          </p:nvPr>
        </p:nvGraphicFramePr>
        <p:xfrm>
          <a:off x="164984" y="1895974"/>
          <a:ext cx="7002732" cy="1767080"/>
        </p:xfrm>
        <a:graphic>
          <a:graphicData uri="http://schemas.openxmlformats.org/drawingml/2006/table">
            <a:tbl>
              <a:tblPr firstRow="1" firstCol="1" bandRow="1">
                <a:tableStyleId>{21E4AEA4-8DFA-4A89-87EB-49C32662AFE0}</a:tableStyleId>
              </a:tblPr>
              <a:tblGrid>
                <a:gridCol w="1342751">
                  <a:extLst>
                    <a:ext uri="{9D8B030D-6E8A-4147-A177-3AD203B41FA5}">
                      <a16:colId xmlns:a16="http://schemas.microsoft.com/office/drawing/2014/main" val="1948258833"/>
                    </a:ext>
                  </a:extLst>
                </a:gridCol>
                <a:gridCol w="1090308">
                  <a:extLst>
                    <a:ext uri="{9D8B030D-6E8A-4147-A177-3AD203B41FA5}">
                      <a16:colId xmlns:a16="http://schemas.microsoft.com/office/drawing/2014/main" val="3887665177"/>
                    </a:ext>
                  </a:extLst>
                </a:gridCol>
                <a:gridCol w="1421277">
                  <a:extLst>
                    <a:ext uri="{9D8B030D-6E8A-4147-A177-3AD203B41FA5}">
                      <a16:colId xmlns:a16="http://schemas.microsoft.com/office/drawing/2014/main" val="3955606441"/>
                    </a:ext>
                  </a:extLst>
                </a:gridCol>
                <a:gridCol w="3148396">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b="0" dirty="0">
                          <a:effectLst/>
                          <a:latin typeface="Calibri" panose="020F0502020204030204" pitchFamily="34" charset="0"/>
                          <a:ea typeface="Calibri" panose="020F0502020204030204" pitchFamily="34" charset="0"/>
                          <a:cs typeface="Times New Roman" panose="02020603050405020304" pitchFamily="18" charset="0"/>
                        </a:rPr>
                        <a:t>Madrid</a:t>
                      </a: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900" kern="1200" dirty="0">
                          <a:effectLst/>
                        </a:rPr>
                        <a:t>S275</a:t>
                      </a:r>
                      <a:endParaRPr lang="ro-RO" sz="900" b="0" dirty="0">
                        <a:solidFill>
                          <a:schemeClr val="tx1"/>
                        </a:solidFill>
                        <a:effectLst/>
                        <a:latin typeface="+mn-lt"/>
                        <a:ea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135</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Tubes</a:t>
                      </a:r>
                      <a:r>
                        <a:rPr lang="en-US" sz="900" dirty="0">
                          <a:effectLst/>
                        </a:rPr>
                        <a:t>: </a:t>
                      </a:r>
                      <a:r>
                        <a:rPr lang="ro-RO" sz="900" dirty="0">
                          <a:effectLst/>
                        </a:rPr>
                        <a:t>6</a:t>
                      </a:r>
                      <a:r>
                        <a:rPr lang="en-US" sz="900" dirty="0">
                          <a:effectLst/>
                        </a:rPr>
                        <a:t> to </a:t>
                      </a:r>
                      <a:r>
                        <a:rPr lang="ro-RO" sz="900" dirty="0">
                          <a:effectLst/>
                        </a:rPr>
                        <a:t>6 </a:t>
                      </a:r>
                      <a:r>
                        <a:rPr lang="en-US" sz="900" dirty="0">
                          <a:effectLst/>
                        </a:rPr>
                        <a:t>mm</a:t>
                      </a:r>
                      <a:r>
                        <a:rPr lang="ro-RO" sz="900" dirty="0">
                          <a:effectLst/>
                        </a:rPr>
                        <a:t>, </a:t>
                      </a:r>
                      <a:r>
                        <a:rPr lang="ro-RO" sz="900" dirty="0" err="1">
                          <a:effectLst/>
                        </a:rPr>
                        <a:t>diameters</a:t>
                      </a:r>
                      <a:r>
                        <a:rPr lang="ro-RO" sz="900" dirty="0">
                          <a:effectLst/>
                        </a:rPr>
                        <a:t>: 100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dirty="0">
                          <a:effectLst/>
                        </a:rPr>
                        <a:t> Joint Type:</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PA (</a:t>
                      </a:r>
                      <a:r>
                        <a:rPr lang="ro-RO" sz="900" dirty="0" err="1">
                          <a:effectLst/>
                        </a:rPr>
                        <a:t>horizontal</a:t>
                      </a:r>
                      <a:r>
                        <a:rPr lang="ro-RO"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7" name="Tabel 6">
            <a:extLst>
              <a:ext uri="{FF2B5EF4-FFF2-40B4-BE49-F238E27FC236}">
                <a16:creationId xmlns:a16="http://schemas.microsoft.com/office/drawing/2014/main" id="{91A026C4-00F0-40C3-BAF2-35B926816F4A}"/>
              </a:ext>
            </a:extLst>
          </p:cNvPr>
          <p:cNvGraphicFramePr>
            <a:graphicFrameLocks noGrp="1"/>
          </p:cNvGraphicFramePr>
          <p:nvPr>
            <p:extLst>
              <p:ext uri="{D42A27DB-BD31-4B8C-83A1-F6EECF244321}">
                <p14:modId xmlns:p14="http://schemas.microsoft.com/office/powerpoint/2010/main" val="1292204625"/>
              </p:ext>
            </p:extLst>
          </p:nvPr>
        </p:nvGraphicFramePr>
        <p:xfrm>
          <a:off x="164984" y="3836976"/>
          <a:ext cx="6999133" cy="634365"/>
        </p:xfrm>
        <a:graphic>
          <a:graphicData uri="http://schemas.openxmlformats.org/drawingml/2006/table">
            <a:tbl>
              <a:tblPr firstRow="1" firstCol="1" bandRow="1">
                <a:tableStyleId>{21E4AEA4-8DFA-4A89-87EB-49C32662AFE0}</a:tableStyleId>
              </a:tblPr>
              <a:tblGrid>
                <a:gridCol w="361589">
                  <a:extLst>
                    <a:ext uri="{9D8B030D-6E8A-4147-A177-3AD203B41FA5}">
                      <a16:colId xmlns:a16="http://schemas.microsoft.com/office/drawing/2014/main" val="557816158"/>
                    </a:ext>
                  </a:extLst>
                </a:gridCol>
                <a:gridCol w="569657">
                  <a:extLst>
                    <a:ext uri="{9D8B030D-6E8A-4147-A177-3AD203B41FA5}">
                      <a16:colId xmlns:a16="http://schemas.microsoft.com/office/drawing/2014/main" val="4204104078"/>
                    </a:ext>
                  </a:extLst>
                </a:gridCol>
                <a:gridCol w="723939">
                  <a:extLst>
                    <a:ext uri="{9D8B030D-6E8A-4147-A177-3AD203B41FA5}">
                      <a16:colId xmlns:a16="http://schemas.microsoft.com/office/drawing/2014/main" val="1062126339"/>
                    </a:ext>
                  </a:extLst>
                </a:gridCol>
                <a:gridCol w="765476">
                  <a:extLst>
                    <a:ext uri="{9D8B030D-6E8A-4147-A177-3AD203B41FA5}">
                      <a16:colId xmlns:a16="http://schemas.microsoft.com/office/drawing/2014/main" val="948455043"/>
                    </a:ext>
                  </a:extLst>
                </a:gridCol>
                <a:gridCol w="759542">
                  <a:extLst>
                    <a:ext uri="{9D8B030D-6E8A-4147-A177-3AD203B41FA5}">
                      <a16:colId xmlns:a16="http://schemas.microsoft.com/office/drawing/2014/main" val="3355976110"/>
                    </a:ext>
                  </a:extLst>
                </a:gridCol>
                <a:gridCol w="1044371">
                  <a:extLst>
                    <a:ext uri="{9D8B030D-6E8A-4147-A177-3AD203B41FA5}">
                      <a16:colId xmlns:a16="http://schemas.microsoft.com/office/drawing/2014/main" val="3133059806"/>
                    </a:ext>
                  </a:extLst>
                </a:gridCol>
                <a:gridCol w="1148220">
                  <a:extLst>
                    <a:ext uri="{9D8B030D-6E8A-4147-A177-3AD203B41FA5}">
                      <a16:colId xmlns:a16="http://schemas.microsoft.com/office/drawing/2014/main" val="648455610"/>
                    </a:ext>
                  </a:extLst>
                </a:gridCol>
                <a:gridCol w="851512">
                  <a:extLst>
                    <a:ext uri="{9D8B030D-6E8A-4147-A177-3AD203B41FA5}">
                      <a16:colId xmlns:a16="http://schemas.microsoft.com/office/drawing/2014/main" val="2257897149"/>
                    </a:ext>
                  </a:extLst>
                </a:gridCol>
                <a:gridCol w="774827">
                  <a:extLst>
                    <a:ext uri="{9D8B030D-6E8A-4147-A177-3AD203B41FA5}">
                      <a16:colId xmlns:a16="http://schemas.microsoft.com/office/drawing/2014/main" val="2468646668"/>
                    </a:ext>
                  </a:extLst>
                </a:gridCol>
              </a:tblGrid>
              <a:tr h="128166">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spcAft>
                          <a:spcPts val="0"/>
                        </a:spcAft>
                      </a:pPr>
                      <a:r>
                        <a:rPr lang="ro-RO" sz="900" dirty="0">
                          <a:effectLst/>
                        </a:rPr>
                        <a:t>1</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s-ES" sz="1000" dirty="0">
                          <a:effectLst/>
                          <a:latin typeface="+mn-lt"/>
                          <a:ea typeface="Times New Roman" panose="02020603050405020304" pitchFamily="18" charset="0"/>
                        </a:rPr>
                        <a:t>135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latin typeface="+mn-lt"/>
                          <a:ea typeface="Times New Roman" panose="02020603050405020304" pitchFamily="18" charset="0"/>
                        </a:rPr>
                        <a:t>1.2</a:t>
                      </a:r>
                    </a:p>
                  </a:txBody>
                  <a:tcPr marL="68580" marR="68580" marT="0" marB="0"/>
                </a:tc>
                <a:tc>
                  <a:txBody>
                    <a:bodyPr/>
                    <a:lstStyle/>
                    <a:p>
                      <a:pPr algn="ctr">
                        <a:spcAft>
                          <a:spcPts val="0"/>
                        </a:spcAft>
                      </a:pPr>
                      <a:r>
                        <a:rPr lang="ro-RO" sz="1000" dirty="0">
                          <a:effectLst/>
                          <a:latin typeface="+mn-lt"/>
                          <a:ea typeface="Times New Roman" panose="02020603050405020304" pitchFamily="18" charset="0"/>
                        </a:rPr>
                        <a:t>13</a:t>
                      </a:r>
                      <a:r>
                        <a:rPr lang="en-US" sz="1000" dirty="0">
                          <a:effectLst/>
                          <a:latin typeface="+mn-lt"/>
                          <a:ea typeface="Times New Roman" panose="02020603050405020304" pitchFamily="18" charset="0"/>
                        </a:rPr>
                        <a:t>0-</a:t>
                      </a:r>
                      <a:r>
                        <a:rPr lang="ro-RO" sz="1000" dirty="0">
                          <a:effectLst/>
                          <a:latin typeface="+mn-lt"/>
                          <a:ea typeface="Times New Roman" panose="02020603050405020304" pitchFamily="18" charset="0"/>
                        </a:rPr>
                        <a:t>15</a:t>
                      </a:r>
                      <a:r>
                        <a:rPr lang="en-US" sz="1000" dirty="0">
                          <a:effectLst/>
                          <a:latin typeface="+mn-lt"/>
                          <a:ea typeface="Times New Roman" panose="02020603050405020304" pitchFamily="18" charset="0"/>
                        </a:rPr>
                        <a:t>0</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en-US" sz="1000" dirty="0">
                          <a:effectLst/>
                          <a:latin typeface="+mn-lt"/>
                          <a:ea typeface="Times New Roman" panose="02020603050405020304" pitchFamily="18" charset="0"/>
                        </a:rPr>
                        <a:t>2</a:t>
                      </a:r>
                      <a:r>
                        <a:rPr lang="ro-RO" sz="1000" dirty="0">
                          <a:effectLst/>
                          <a:latin typeface="+mn-lt"/>
                          <a:ea typeface="Times New Roman" panose="02020603050405020304" pitchFamily="18" charset="0"/>
                        </a:rPr>
                        <a:t>1</a:t>
                      </a:r>
                      <a:r>
                        <a:rPr lang="en-US" sz="1000" dirty="0">
                          <a:effectLst/>
                          <a:latin typeface="+mn-lt"/>
                          <a:ea typeface="Times New Roman" panose="02020603050405020304" pitchFamily="18" charset="0"/>
                        </a:rPr>
                        <a:t>-2</a:t>
                      </a:r>
                      <a:r>
                        <a:rPr lang="ro-RO" sz="1000" dirty="0">
                          <a:effectLst/>
                          <a:latin typeface="+mn-lt"/>
                          <a:ea typeface="Times New Roman" panose="02020603050405020304" pitchFamily="18" charset="0"/>
                        </a:rPr>
                        <a:t>2</a:t>
                      </a:r>
                    </a:p>
                  </a:txBody>
                  <a:tcPr marL="68580" marR="68580" marT="0" marB="0"/>
                </a:tc>
                <a:tc>
                  <a:txBody>
                    <a:bodyPr/>
                    <a:lstStyle/>
                    <a:p>
                      <a:pPr algn="ctr">
                        <a:spcAft>
                          <a:spcPts val="0"/>
                        </a:spcAft>
                      </a:pPr>
                      <a:r>
                        <a:rPr lang="ro-RO" sz="1000" dirty="0">
                          <a:effectLst/>
                          <a:latin typeface="+mn-lt"/>
                          <a:ea typeface="Times New Roman" panose="02020603050405020304" pitchFamily="18" charset="0"/>
                        </a:rPr>
                        <a:t>D</a:t>
                      </a:r>
                      <a:r>
                        <a:rPr lang="en-US" sz="1000" dirty="0">
                          <a:effectLst/>
                          <a:latin typeface="+mn-lt"/>
                          <a:ea typeface="Times New Roman" panose="02020603050405020304" pitchFamily="18" charset="0"/>
                        </a:rPr>
                        <a:t>C+</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latin typeface="+mn-lt"/>
                          <a:ea typeface="Times New Roman" panose="02020603050405020304" pitchFamily="18" charset="0"/>
                        </a:rPr>
                        <a:t>6</a:t>
                      </a:r>
                      <a:r>
                        <a:rPr lang="es-ES" sz="1000" dirty="0">
                          <a:effectLst/>
                          <a:latin typeface="+mn-lt"/>
                          <a:ea typeface="Times New Roman" panose="02020603050405020304" pitchFamily="18" charset="0"/>
                        </a:rPr>
                        <a:t>,5</a:t>
                      </a:r>
                      <a:endParaRPr lang="ro-RO" sz="1000" dirty="0">
                        <a:effectLst/>
                        <a:latin typeface="+mn-lt"/>
                        <a:ea typeface="Times New Roman" panose="02020603050405020304" pitchFamily="18" charset="0"/>
                      </a:endParaRPr>
                    </a:p>
                  </a:txBody>
                  <a:tcPr marL="68580" marR="68580" marT="0" marB="0"/>
                </a:tc>
                <a:tc>
                  <a:txBody>
                    <a:bodyPr/>
                    <a:lstStyle/>
                    <a:p>
                      <a:pPr algn="ctr">
                        <a:spcAft>
                          <a:spcPts val="0"/>
                        </a:spcAft>
                      </a:pPr>
                      <a:r>
                        <a:rPr lang="ro-RO" sz="1000" dirty="0">
                          <a:effectLst/>
                          <a:latin typeface="+mn-lt"/>
                          <a:ea typeface="Times New Roman" panose="02020603050405020304" pitchFamily="18" charset="0"/>
                        </a:rPr>
                        <a:t>14-15</a:t>
                      </a:r>
                    </a:p>
                  </a:txBody>
                  <a:tcPr marL="68580" marR="68580" marT="0" marB="0"/>
                </a:tc>
                <a:tc>
                  <a:txBody>
                    <a:bodyPr/>
                    <a:lstStyle/>
                    <a:p>
                      <a:pPr algn="ctr">
                        <a:spcAft>
                          <a:spcPts val="0"/>
                        </a:spcAft>
                      </a:pPr>
                      <a:r>
                        <a:rPr lang="ro-RO" sz="900" dirty="0">
                          <a:effectLst/>
                          <a:latin typeface="+mn-lt"/>
                          <a:ea typeface="Times New Roman" panose="02020603050405020304" pitchFamily="18" charset="0"/>
                        </a:rPr>
                        <a:t>11760</a:t>
                      </a:r>
                    </a:p>
                  </a:txBody>
                  <a:tcPr marL="68580" marR="68580" marT="0" marB="0"/>
                </a:tc>
                <a:extLst>
                  <a:ext uri="{0D108BD9-81ED-4DB2-BD59-A6C34878D82A}">
                    <a16:rowId xmlns:a16="http://schemas.microsoft.com/office/drawing/2014/main" val="1644836321"/>
                  </a:ext>
                </a:extLst>
              </a:tr>
            </a:tbl>
          </a:graphicData>
        </a:graphic>
      </p:graphicFrame>
      <p:graphicFrame>
        <p:nvGraphicFramePr>
          <p:cNvPr id="8" name="Tabel 7">
            <a:extLst>
              <a:ext uri="{FF2B5EF4-FFF2-40B4-BE49-F238E27FC236}">
                <a16:creationId xmlns:a16="http://schemas.microsoft.com/office/drawing/2014/main" id="{9C019491-7F54-4686-A066-C6D124E9EB77}"/>
              </a:ext>
            </a:extLst>
          </p:cNvPr>
          <p:cNvGraphicFramePr>
            <a:graphicFrameLocks noGrp="1"/>
          </p:cNvGraphicFramePr>
          <p:nvPr>
            <p:extLst>
              <p:ext uri="{D42A27DB-BD31-4B8C-83A1-F6EECF244321}">
                <p14:modId xmlns:p14="http://schemas.microsoft.com/office/powerpoint/2010/main" val="1444433569"/>
              </p:ext>
            </p:extLst>
          </p:nvPr>
        </p:nvGraphicFramePr>
        <p:xfrm>
          <a:off x="164611" y="4812492"/>
          <a:ext cx="6999134" cy="1698953"/>
        </p:xfrm>
        <a:graphic>
          <a:graphicData uri="http://schemas.openxmlformats.org/drawingml/2006/table">
            <a:tbl>
              <a:tblPr firstRow="1" firstCol="1" bandRow="1">
                <a:tableStyleId>{21E4AEA4-8DFA-4A89-87EB-49C32662AFE0}</a:tableStyleId>
              </a:tblPr>
              <a:tblGrid>
                <a:gridCol w="2414727">
                  <a:extLst>
                    <a:ext uri="{9D8B030D-6E8A-4147-A177-3AD203B41FA5}">
                      <a16:colId xmlns:a16="http://schemas.microsoft.com/office/drawing/2014/main" val="1560290216"/>
                    </a:ext>
                  </a:extLst>
                </a:gridCol>
                <a:gridCol w="1823199">
                  <a:extLst>
                    <a:ext uri="{9D8B030D-6E8A-4147-A177-3AD203B41FA5}">
                      <a16:colId xmlns:a16="http://schemas.microsoft.com/office/drawing/2014/main" val="1229687500"/>
                    </a:ext>
                  </a:extLst>
                </a:gridCol>
                <a:gridCol w="2761208">
                  <a:extLst>
                    <a:ext uri="{9D8B030D-6E8A-4147-A177-3AD203B41FA5}">
                      <a16:colId xmlns:a16="http://schemas.microsoft.com/office/drawing/2014/main" val="386965894"/>
                    </a:ext>
                  </a:extLst>
                </a:gridCol>
              </a:tblGrid>
              <a:tr h="799391">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Diameter, mm: </a:t>
                      </a:r>
                      <a:r>
                        <a:rPr lang="ro-RO"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100" dirty="0">
                        <a:effectLst/>
                      </a:endParaRPr>
                    </a:p>
                    <a:p>
                      <a:pPr>
                        <a:lnSpc>
                          <a:spcPct val="107000"/>
                        </a:lnSpc>
                        <a:spcAft>
                          <a:spcPts val="0"/>
                        </a:spcAft>
                      </a:pPr>
                      <a:r>
                        <a:rPr lang="ro-RO" sz="1000" b="0" kern="1200" dirty="0">
                          <a:solidFill>
                            <a:schemeClr val="tx1"/>
                          </a:solidFill>
                          <a:effectLst/>
                          <a:latin typeface="+mn-lt"/>
                          <a:ea typeface="+mn-ea"/>
                          <a:cs typeface="+mn-cs"/>
                        </a:rPr>
                        <a:t>EN ISO 14341-A:G 3Si1, SFA/AWS A5.18:ER70S-6 </a:t>
                      </a:r>
                    </a:p>
                    <a:p>
                      <a:pPr>
                        <a:lnSpc>
                          <a:spcPct val="107000"/>
                        </a:lnSpc>
                        <a:spcAft>
                          <a:spcPts val="0"/>
                        </a:spcAft>
                      </a:pPr>
                      <a:endParaRPr lang="ro-RO" sz="700" b="0" dirty="0">
                        <a:solidFill>
                          <a:schemeClr val="tx1"/>
                        </a:solidFill>
                        <a:effectLst/>
                      </a:endParaRPr>
                    </a:p>
                    <a:p>
                      <a:pPr>
                        <a:lnSpc>
                          <a:spcPct val="107000"/>
                        </a:lnSpc>
                        <a:spcAft>
                          <a:spcPts val="0"/>
                        </a:spcAft>
                      </a:pPr>
                      <a:r>
                        <a:rPr lang="en-US" sz="1000" b="0" dirty="0">
                          <a:solidFill>
                            <a:schemeClr val="tx1"/>
                          </a:solidFill>
                          <a:effectLst/>
                        </a:rPr>
                        <a:t>1.2</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100" dirty="0">
                        <a:effectLst/>
                      </a:endParaRPr>
                    </a:p>
                    <a:p>
                      <a:pPr>
                        <a:lnSpc>
                          <a:spcPct val="107000"/>
                        </a:lnSpc>
                        <a:spcAft>
                          <a:spcPts val="0"/>
                        </a:spcAft>
                      </a:pPr>
                      <a:r>
                        <a:rPr lang="en-US" sz="1000" dirty="0">
                          <a:effectLst/>
                        </a:rPr>
                        <a:t>Weaving:</a:t>
                      </a:r>
                      <a:r>
                        <a:rPr lang="ro-RO" sz="1000" dirty="0">
                          <a:effectLst/>
                        </a:rPr>
                        <a:t> </a:t>
                      </a:r>
                      <a:r>
                        <a:rPr lang="ro-RO" sz="1000" b="0" kern="1200" dirty="0" err="1">
                          <a:solidFill>
                            <a:schemeClr val="tx1"/>
                          </a:solidFill>
                          <a:effectLst/>
                        </a:rPr>
                        <a:t>max</a:t>
                      </a:r>
                      <a:r>
                        <a:rPr lang="ro-RO" sz="1000" b="0" kern="1200" dirty="0">
                          <a:solidFill>
                            <a:schemeClr val="tx1"/>
                          </a:solidFill>
                          <a:effectLst/>
                        </a:rPr>
                        <a:t> 3 mm</a:t>
                      </a:r>
                      <a:endParaRPr lang="ro-RO" sz="1000" b="0" dirty="0">
                        <a:solidFill>
                          <a:schemeClr val="tx1"/>
                        </a:solidFill>
                        <a:effectLst/>
                      </a:endParaRPr>
                    </a:p>
                    <a:p>
                      <a:pPr>
                        <a:lnSpc>
                          <a:spcPct val="107000"/>
                        </a:lnSpc>
                        <a:spcAft>
                          <a:spcPts val="0"/>
                        </a:spcAft>
                      </a:pPr>
                      <a:r>
                        <a:rPr lang="en-US" sz="600" dirty="0">
                          <a:effectLst/>
                        </a:rPr>
                        <a:t> </a:t>
                      </a:r>
                      <a:endParaRPr lang="ro-RO" sz="1100" b="0" dirty="0">
                        <a:solidFill>
                          <a:schemeClr val="tx1"/>
                        </a:solidFill>
                        <a:effectLst/>
                      </a:endParaRPr>
                    </a:p>
                    <a:p>
                      <a:pPr>
                        <a:lnSpc>
                          <a:spcPct val="107000"/>
                        </a:lnSpc>
                        <a:spcAft>
                          <a:spcPts val="0"/>
                        </a:spcAft>
                      </a:pPr>
                      <a:r>
                        <a:rPr lang="en-US" sz="1000" dirty="0">
                          <a:effectLst/>
                        </a:rPr>
                        <a:t>Inclination of the wire: </a:t>
                      </a:r>
                      <a:r>
                        <a:rPr lang="en-US" sz="1000" b="0" dirty="0">
                          <a:solidFill>
                            <a:schemeClr val="tx1"/>
                          </a:solidFill>
                          <a:effectLst/>
                        </a:rPr>
                        <a:t>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63808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endParaRPr lang="ro-RO" sz="10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M21 - 18</a:t>
                      </a:r>
                      <a:r>
                        <a:rPr lang="en-US" sz="1000" dirty="0">
                          <a:effectLst/>
                        </a:rPr>
                        <a:t>%CO</a:t>
                      </a:r>
                      <a:r>
                        <a:rPr lang="en-US" sz="1000" baseline="-25000" dirty="0">
                          <a:effectLst/>
                        </a:rPr>
                        <a:t>2</a:t>
                      </a:r>
                      <a:r>
                        <a:rPr lang="en-US" sz="1000" dirty="0">
                          <a:effectLst/>
                        </a:rPr>
                        <a:t> </a:t>
                      </a:r>
                      <a:r>
                        <a:rPr lang="ro-RO" sz="1000" dirty="0">
                          <a:effectLst/>
                        </a:rPr>
                        <a:t>+ rest Ar</a:t>
                      </a: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txBody>
                  <a:tcPr marL="68580" marR="68580" marT="0" marB="0"/>
                </a:tc>
                <a:extLst>
                  <a:ext uri="{0D108BD9-81ED-4DB2-BD59-A6C34878D82A}">
                    <a16:rowId xmlns:a16="http://schemas.microsoft.com/office/drawing/2014/main" val="4249358060"/>
                  </a:ext>
                </a:extLst>
              </a:tr>
              <a:tr h="254529">
                <a:tc>
                  <a:txBody>
                    <a:bodyPr/>
                    <a:lstStyle/>
                    <a:p>
                      <a:pPr>
                        <a:lnSpc>
                          <a:spcPct val="100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0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53" name="CasetăText 52">
            <a:extLst>
              <a:ext uri="{FF2B5EF4-FFF2-40B4-BE49-F238E27FC236}">
                <a16:creationId xmlns:a16="http://schemas.microsoft.com/office/drawing/2014/main" id="{0BFCE8BB-D0C9-40E0-9DCB-22C4B68B3C8F}"/>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54" name="CasetăText 53">
            <a:extLst>
              <a:ext uri="{FF2B5EF4-FFF2-40B4-BE49-F238E27FC236}">
                <a16:creationId xmlns:a16="http://schemas.microsoft.com/office/drawing/2014/main" id="{1E9A9D97-742A-4ED2-B150-2437B5189ACF}"/>
              </a:ext>
            </a:extLst>
          </p:cNvPr>
          <p:cNvSpPr txBox="1"/>
          <p:nvPr/>
        </p:nvSpPr>
        <p:spPr>
          <a:xfrm>
            <a:off x="7900459" y="5529077"/>
            <a:ext cx="679994" cy="369332"/>
          </a:xfrm>
          <a:prstGeom prst="rect">
            <a:avLst/>
          </a:prstGeom>
          <a:noFill/>
        </p:spPr>
        <p:txBody>
          <a:bodyPr wrap="none" rtlCol="0">
            <a:spAutoFit/>
          </a:bodyPr>
          <a:lstStyle/>
          <a:p>
            <a:r>
              <a:rPr lang="ro-RO" dirty="0"/>
              <a:t>Fig. 2</a:t>
            </a:r>
          </a:p>
        </p:txBody>
      </p:sp>
      <p:grpSp>
        <p:nvGrpSpPr>
          <p:cNvPr id="69" name="Grupare 68">
            <a:extLst>
              <a:ext uri="{FF2B5EF4-FFF2-40B4-BE49-F238E27FC236}">
                <a16:creationId xmlns:a16="http://schemas.microsoft.com/office/drawing/2014/main" id="{02E62F3C-5F56-4A6B-A974-9C9A7E03B078}"/>
              </a:ext>
            </a:extLst>
          </p:cNvPr>
          <p:cNvGrpSpPr/>
          <p:nvPr/>
        </p:nvGrpSpPr>
        <p:grpSpPr>
          <a:xfrm>
            <a:off x="7466217" y="1915818"/>
            <a:ext cx="1475852" cy="1263545"/>
            <a:chOff x="1232479" y="2230590"/>
            <a:chExt cx="1127003" cy="972731"/>
          </a:xfrm>
        </p:grpSpPr>
        <p:sp>
          <p:nvSpPr>
            <p:cNvPr id="70" name="Dreptunghi 69">
              <a:extLst>
                <a:ext uri="{FF2B5EF4-FFF2-40B4-BE49-F238E27FC236}">
                  <a16:creationId xmlns:a16="http://schemas.microsoft.com/office/drawing/2014/main" id="{9A1088EE-F529-49AF-B531-48065ED4A671}"/>
                </a:ext>
              </a:extLst>
            </p:cNvPr>
            <p:cNvSpPr/>
            <p:nvPr/>
          </p:nvSpPr>
          <p:spPr>
            <a:xfrm>
              <a:off x="1440327" y="2230590"/>
              <a:ext cx="132080" cy="822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1" name="Dreptunghi 70">
              <a:extLst>
                <a:ext uri="{FF2B5EF4-FFF2-40B4-BE49-F238E27FC236}">
                  <a16:creationId xmlns:a16="http://schemas.microsoft.com/office/drawing/2014/main" id="{F1902798-AFB4-44EB-B4AC-067DF74CCEBE}"/>
                </a:ext>
              </a:extLst>
            </p:cNvPr>
            <p:cNvSpPr/>
            <p:nvPr/>
          </p:nvSpPr>
          <p:spPr>
            <a:xfrm rot="5400000">
              <a:off x="1729941" y="2573779"/>
              <a:ext cx="132080" cy="112700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cxnSp>
        <p:nvCxnSpPr>
          <p:cNvPr id="72" name="Conector drept cu săgeată 71">
            <a:extLst>
              <a:ext uri="{FF2B5EF4-FFF2-40B4-BE49-F238E27FC236}">
                <a16:creationId xmlns:a16="http://schemas.microsoft.com/office/drawing/2014/main" id="{81D2251C-D780-43D8-9572-E00A0ABFA564}"/>
              </a:ext>
            </a:extLst>
          </p:cNvPr>
          <p:cNvCxnSpPr>
            <a:cxnSpLocks/>
          </p:cNvCxnSpPr>
          <p:nvPr/>
        </p:nvCxnSpPr>
        <p:spPr>
          <a:xfrm flipV="1">
            <a:off x="7584482" y="3008397"/>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3" name="Conector drept cu săgeată 72">
            <a:extLst>
              <a:ext uri="{FF2B5EF4-FFF2-40B4-BE49-F238E27FC236}">
                <a16:creationId xmlns:a16="http://schemas.microsoft.com/office/drawing/2014/main" id="{DB6942A8-EBBA-4F00-B0FE-64A1A17D8594}"/>
              </a:ext>
            </a:extLst>
          </p:cNvPr>
          <p:cNvCxnSpPr>
            <a:cxnSpLocks/>
          </p:cNvCxnSpPr>
          <p:nvPr/>
        </p:nvCxnSpPr>
        <p:spPr>
          <a:xfrm>
            <a:off x="7583736" y="2821960"/>
            <a:ext cx="0" cy="159537"/>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4" name="Conector drept 73">
            <a:extLst>
              <a:ext uri="{FF2B5EF4-FFF2-40B4-BE49-F238E27FC236}">
                <a16:creationId xmlns:a16="http://schemas.microsoft.com/office/drawing/2014/main" id="{16BFF1B5-2537-4B77-A537-24F231C615A4}"/>
              </a:ext>
            </a:extLst>
          </p:cNvPr>
          <p:cNvCxnSpPr>
            <a:cxnSpLocks/>
          </p:cNvCxnSpPr>
          <p:nvPr/>
        </p:nvCxnSpPr>
        <p:spPr>
          <a:xfrm flipH="1">
            <a:off x="7510780" y="2982719"/>
            <a:ext cx="34403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CasetăText 74">
            <a:extLst>
              <a:ext uri="{FF2B5EF4-FFF2-40B4-BE49-F238E27FC236}">
                <a16:creationId xmlns:a16="http://schemas.microsoft.com/office/drawing/2014/main" id="{4D95DAE4-A053-4A8A-9D07-0BACC2F333DC}"/>
              </a:ext>
            </a:extLst>
          </p:cNvPr>
          <p:cNvSpPr txBox="1"/>
          <p:nvPr/>
        </p:nvSpPr>
        <p:spPr>
          <a:xfrm rot="16200000">
            <a:off x="7390732" y="2739150"/>
            <a:ext cx="315096" cy="194925"/>
          </a:xfrm>
          <a:prstGeom prst="rect">
            <a:avLst/>
          </a:prstGeom>
          <a:noFill/>
        </p:spPr>
        <p:txBody>
          <a:bodyPr wrap="square" rtlCol="0">
            <a:spAutoFit/>
          </a:bodyPr>
          <a:lstStyle/>
          <a:p>
            <a:r>
              <a:rPr lang="ro-RO" sz="1000" baseline="30000" dirty="0"/>
              <a:t>0-1</a:t>
            </a:r>
          </a:p>
        </p:txBody>
      </p:sp>
      <p:sp>
        <p:nvSpPr>
          <p:cNvPr id="76" name="CasetăText 75">
            <a:extLst>
              <a:ext uri="{FF2B5EF4-FFF2-40B4-BE49-F238E27FC236}">
                <a16:creationId xmlns:a16="http://schemas.microsoft.com/office/drawing/2014/main" id="{5FB5A08C-5822-4D36-8ED8-B22BA4B488BA}"/>
              </a:ext>
            </a:extLst>
          </p:cNvPr>
          <p:cNvSpPr txBox="1"/>
          <p:nvPr/>
        </p:nvSpPr>
        <p:spPr>
          <a:xfrm>
            <a:off x="7708197" y="2089396"/>
            <a:ext cx="257582" cy="194925"/>
          </a:xfrm>
          <a:prstGeom prst="rect">
            <a:avLst/>
          </a:prstGeom>
          <a:noFill/>
        </p:spPr>
        <p:txBody>
          <a:bodyPr wrap="square" rtlCol="0">
            <a:spAutoFit/>
          </a:bodyPr>
          <a:lstStyle/>
          <a:p>
            <a:r>
              <a:rPr lang="ro-RO" sz="1000" baseline="30000" dirty="0"/>
              <a:t>6</a:t>
            </a:r>
          </a:p>
        </p:txBody>
      </p:sp>
      <p:sp>
        <p:nvSpPr>
          <p:cNvPr id="77" name="CasetăText 76">
            <a:extLst>
              <a:ext uri="{FF2B5EF4-FFF2-40B4-BE49-F238E27FC236}">
                <a16:creationId xmlns:a16="http://schemas.microsoft.com/office/drawing/2014/main" id="{B91FDCCD-DF02-4832-B87A-F57899EADCC5}"/>
              </a:ext>
            </a:extLst>
          </p:cNvPr>
          <p:cNvSpPr txBox="1"/>
          <p:nvPr/>
        </p:nvSpPr>
        <p:spPr>
          <a:xfrm rot="16200000">
            <a:off x="7629051" y="2981330"/>
            <a:ext cx="258438" cy="194925"/>
          </a:xfrm>
          <a:prstGeom prst="rect">
            <a:avLst/>
          </a:prstGeom>
          <a:noFill/>
        </p:spPr>
        <p:txBody>
          <a:bodyPr wrap="square" rtlCol="0">
            <a:spAutoFit/>
          </a:bodyPr>
          <a:lstStyle/>
          <a:p>
            <a:r>
              <a:rPr lang="ro-RO" sz="1000" baseline="30000" dirty="0"/>
              <a:t>6</a:t>
            </a:r>
          </a:p>
        </p:txBody>
      </p:sp>
      <p:sp>
        <p:nvSpPr>
          <p:cNvPr id="25" name="Dreptunghi 24">
            <a:extLst>
              <a:ext uri="{FF2B5EF4-FFF2-40B4-BE49-F238E27FC236}">
                <a16:creationId xmlns:a16="http://schemas.microsoft.com/office/drawing/2014/main" id="{2634831D-FB2F-4167-8FB0-BB2AC4519DA3}"/>
              </a:ext>
            </a:extLst>
          </p:cNvPr>
          <p:cNvSpPr/>
          <p:nvPr/>
        </p:nvSpPr>
        <p:spPr>
          <a:xfrm>
            <a:off x="8357030" y="1914033"/>
            <a:ext cx="172964" cy="10689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9" name="Conector drept 8">
            <a:extLst>
              <a:ext uri="{FF2B5EF4-FFF2-40B4-BE49-F238E27FC236}">
                <a16:creationId xmlns:a16="http://schemas.microsoft.com/office/drawing/2014/main" id="{0B01D84E-9450-4C7E-8929-F843518F1A70}"/>
              </a:ext>
            </a:extLst>
          </p:cNvPr>
          <p:cNvCxnSpPr>
            <a:cxnSpLocks/>
          </p:cNvCxnSpPr>
          <p:nvPr/>
        </p:nvCxnSpPr>
        <p:spPr>
          <a:xfrm>
            <a:off x="7737315" y="2985769"/>
            <a:ext cx="7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drept 28">
            <a:extLst>
              <a:ext uri="{FF2B5EF4-FFF2-40B4-BE49-F238E27FC236}">
                <a16:creationId xmlns:a16="http://schemas.microsoft.com/office/drawing/2014/main" id="{C14F299D-62B0-40E0-BD1B-693C22ED3BF6}"/>
              </a:ext>
            </a:extLst>
          </p:cNvPr>
          <p:cNvCxnSpPr>
            <a:cxnSpLocks/>
          </p:cNvCxnSpPr>
          <p:nvPr/>
        </p:nvCxnSpPr>
        <p:spPr>
          <a:xfrm>
            <a:off x="7737315" y="1914033"/>
            <a:ext cx="7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ector drept 29">
            <a:extLst>
              <a:ext uri="{FF2B5EF4-FFF2-40B4-BE49-F238E27FC236}">
                <a16:creationId xmlns:a16="http://schemas.microsoft.com/office/drawing/2014/main" id="{0649F897-A108-4467-863F-17C03FE09A84}"/>
              </a:ext>
            </a:extLst>
          </p:cNvPr>
          <p:cNvCxnSpPr>
            <a:cxnSpLocks/>
          </p:cNvCxnSpPr>
          <p:nvPr/>
        </p:nvCxnSpPr>
        <p:spPr>
          <a:xfrm flipH="1">
            <a:off x="8133315" y="1854978"/>
            <a:ext cx="0" cy="1259857"/>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2" name="Conector drept 31">
            <a:extLst>
              <a:ext uri="{FF2B5EF4-FFF2-40B4-BE49-F238E27FC236}">
                <a16:creationId xmlns:a16="http://schemas.microsoft.com/office/drawing/2014/main" id="{41ACA6CD-163D-4B2F-B79E-14321639A9C3}"/>
              </a:ext>
            </a:extLst>
          </p:cNvPr>
          <p:cNvCxnSpPr>
            <a:cxnSpLocks/>
          </p:cNvCxnSpPr>
          <p:nvPr/>
        </p:nvCxnSpPr>
        <p:spPr>
          <a:xfrm rot="5400000" flipH="1">
            <a:off x="8216175" y="2683124"/>
            <a:ext cx="0" cy="1728000"/>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3" name="Conector drept 32">
            <a:extLst>
              <a:ext uri="{FF2B5EF4-FFF2-40B4-BE49-F238E27FC236}">
                <a16:creationId xmlns:a16="http://schemas.microsoft.com/office/drawing/2014/main" id="{30716ED1-08A9-40FB-B499-F130AD3BC7FC}"/>
              </a:ext>
            </a:extLst>
          </p:cNvPr>
          <p:cNvCxnSpPr>
            <a:cxnSpLocks/>
          </p:cNvCxnSpPr>
          <p:nvPr/>
        </p:nvCxnSpPr>
        <p:spPr>
          <a:xfrm rot="5400000">
            <a:off x="7157277" y="3313795"/>
            <a:ext cx="61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ector drept 33">
            <a:extLst>
              <a:ext uri="{FF2B5EF4-FFF2-40B4-BE49-F238E27FC236}">
                <a16:creationId xmlns:a16="http://schemas.microsoft.com/office/drawing/2014/main" id="{738ECA09-2E00-4358-B99C-EE9F30AF2303}"/>
              </a:ext>
            </a:extLst>
          </p:cNvPr>
          <p:cNvCxnSpPr>
            <a:cxnSpLocks/>
          </p:cNvCxnSpPr>
          <p:nvPr/>
        </p:nvCxnSpPr>
        <p:spPr>
          <a:xfrm rot="5400000">
            <a:off x="8635557" y="3313795"/>
            <a:ext cx="61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upare 34">
            <a:extLst>
              <a:ext uri="{FF2B5EF4-FFF2-40B4-BE49-F238E27FC236}">
                <a16:creationId xmlns:a16="http://schemas.microsoft.com/office/drawing/2014/main" id="{4173103E-99C9-4DB6-9985-19A1F5C846CE}"/>
              </a:ext>
            </a:extLst>
          </p:cNvPr>
          <p:cNvGrpSpPr/>
          <p:nvPr/>
        </p:nvGrpSpPr>
        <p:grpSpPr>
          <a:xfrm>
            <a:off x="7465538" y="3920921"/>
            <a:ext cx="1475852" cy="1263545"/>
            <a:chOff x="1232479" y="2230590"/>
            <a:chExt cx="1127003" cy="972731"/>
          </a:xfrm>
        </p:grpSpPr>
        <p:sp>
          <p:nvSpPr>
            <p:cNvPr id="36" name="Dreptunghi 35">
              <a:extLst>
                <a:ext uri="{FF2B5EF4-FFF2-40B4-BE49-F238E27FC236}">
                  <a16:creationId xmlns:a16="http://schemas.microsoft.com/office/drawing/2014/main" id="{BA34F3D8-439C-4B1A-A2EE-E2EF16E17E96}"/>
                </a:ext>
              </a:extLst>
            </p:cNvPr>
            <p:cNvSpPr/>
            <p:nvPr/>
          </p:nvSpPr>
          <p:spPr>
            <a:xfrm>
              <a:off x="1440327" y="2230590"/>
              <a:ext cx="132080" cy="822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7" name="Dreptunghi 36">
              <a:extLst>
                <a:ext uri="{FF2B5EF4-FFF2-40B4-BE49-F238E27FC236}">
                  <a16:creationId xmlns:a16="http://schemas.microsoft.com/office/drawing/2014/main" id="{F7DF17A0-670F-41A6-91A5-E13AE2489020}"/>
                </a:ext>
              </a:extLst>
            </p:cNvPr>
            <p:cNvSpPr/>
            <p:nvPr/>
          </p:nvSpPr>
          <p:spPr>
            <a:xfrm rot="5400000">
              <a:off x="1729941" y="2573779"/>
              <a:ext cx="132080" cy="112700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44" name="Dreptunghi 43">
            <a:extLst>
              <a:ext uri="{FF2B5EF4-FFF2-40B4-BE49-F238E27FC236}">
                <a16:creationId xmlns:a16="http://schemas.microsoft.com/office/drawing/2014/main" id="{8403B717-690C-4FC5-9F4A-03140CEFFA7E}"/>
              </a:ext>
            </a:extLst>
          </p:cNvPr>
          <p:cNvSpPr/>
          <p:nvPr/>
        </p:nvSpPr>
        <p:spPr>
          <a:xfrm>
            <a:off x="8356351" y="3919136"/>
            <a:ext cx="172964" cy="10689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45" name="Conector drept 44">
            <a:extLst>
              <a:ext uri="{FF2B5EF4-FFF2-40B4-BE49-F238E27FC236}">
                <a16:creationId xmlns:a16="http://schemas.microsoft.com/office/drawing/2014/main" id="{E5D8E5DD-0B49-4F83-B4F1-FF9FF2BB90CF}"/>
              </a:ext>
            </a:extLst>
          </p:cNvPr>
          <p:cNvCxnSpPr>
            <a:cxnSpLocks/>
          </p:cNvCxnSpPr>
          <p:nvPr/>
        </p:nvCxnSpPr>
        <p:spPr>
          <a:xfrm>
            <a:off x="7736636" y="4990872"/>
            <a:ext cx="7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ector drept 45">
            <a:extLst>
              <a:ext uri="{FF2B5EF4-FFF2-40B4-BE49-F238E27FC236}">
                <a16:creationId xmlns:a16="http://schemas.microsoft.com/office/drawing/2014/main" id="{5D12C0F1-ABA8-4DCC-977A-A963E93BBF27}"/>
              </a:ext>
            </a:extLst>
          </p:cNvPr>
          <p:cNvCxnSpPr>
            <a:cxnSpLocks/>
          </p:cNvCxnSpPr>
          <p:nvPr/>
        </p:nvCxnSpPr>
        <p:spPr>
          <a:xfrm>
            <a:off x="7736636" y="3919136"/>
            <a:ext cx="7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ector drept 46">
            <a:extLst>
              <a:ext uri="{FF2B5EF4-FFF2-40B4-BE49-F238E27FC236}">
                <a16:creationId xmlns:a16="http://schemas.microsoft.com/office/drawing/2014/main" id="{9FE9E551-C2DA-44DD-8A6A-FDD8806D217B}"/>
              </a:ext>
            </a:extLst>
          </p:cNvPr>
          <p:cNvCxnSpPr>
            <a:cxnSpLocks/>
          </p:cNvCxnSpPr>
          <p:nvPr/>
        </p:nvCxnSpPr>
        <p:spPr>
          <a:xfrm flipH="1">
            <a:off x="8132636" y="3860081"/>
            <a:ext cx="0" cy="1259857"/>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8" name="Conector drept 47">
            <a:extLst>
              <a:ext uri="{FF2B5EF4-FFF2-40B4-BE49-F238E27FC236}">
                <a16:creationId xmlns:a16="http://schemas.microsoft.com/office/drawing/2014/main" id="{51DA596D-009E-43A3-B951-BAFBAD19DD34}"/>
              </a:ext>
            </a:extLst>
          </p:cNvPr>
          <p:cNvCxnSpPr>
            <a:cxnSpLocks/>
          </p:cNvCxnSpPr>
          <p:nvPr/>
        </p:nvCxnSpPr>
        <p:spPr>
          <a:xfrm rot="5400000" flipH="1">
            <a:off x="8215496" y="4688227"/>
            <a:ext cx="0" cy="1728000"/>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9" name="Conector drept 48">
            <a:extLst>
              <a:ext uri="{FF2B5EF4-FFF2-40B4-BE49-F238E27FC236}">
                <a16:creationId xmlns:a16="http://schemas.microsoft.com/office/drawing/2014/main" id="{D62C851A-F8F7-42B5-8F4E-AD091F546E60}"/>
              </a:ext>
            </a:extLst>
          </p:cNvPr>
          <p:cNvCxnSpPr>
            <a:cxnSpLocks/>
          </p:cNvCxnSpPr>
          <p:nvPr/>
        </p:nvCxnSpPr>
        <p:spPr>
          <a:xfrm rot="5400000">
            <a:off x="7156598" y="5318898"/>
            <a:ext cx="61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drept 49">
            <a:extLst>
              <a:ext uri="{FF2B5EF4-FFF2-40B4-BE49-F238E27FC236}">
                <a16:creationId xmlns:a16="http://schemas.microsoft.com/office/drawing/2014/main" id="{47CCFC30-52FB-4ADA-AC85-E096DE8B855E}"/>
              </a:ext>
            </a:extLst>
          </p:cNvPr>
          <p:cNvCxnSpPr>
            <a:cxnSpLocks/>
          </p:cNvCxnSpPr>
          <p:nvPr/>
        </p:nvCxnSpPr>
        <p:spPr>
          <a:xfrm rot="5400000">
            <a:off x="8634878" y="5318898"/>
            <a:ext cx="61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F19C22A-4804-4065-8EE8-4E16E0EF89F8}"/>
              </a:ext>
            </a:extLst>
          </p:cNvPr>
          <p:cNvSpPr/>
          <p:nvPr/>
        </p:nvSpPr>
        <p:spPr>
          <a:xfrm rot="1556180">
            <a:off x="8426971" y="4871256"/>
            <a:ext cx="268665" cy="189608"/>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1" name="Oval 50">
            <a:extLst>
              <a:ext uri="{FF2B5EF4-FFF2-40B4-BE49-F238E27FC236}">
                <a16:creationId xmlns:a16="http://schemas.microsoft.com/office/drawing/2014/main" id="{130E6C89-6510-464F-B6DA-C37BC27A0C0F}"/>
              </a:ext>
            </a:extLst>
          </p:cNvPr>
          <p:cNvSpPr/>
          <p:nvPr/>
        </p:nvSpPr>
        <p:spPr>
          <a:xfrm rot="20043820" flipH="1">
            <a:off x="7586630" y="4871255"/>
            <a:ext cx="268665" cy="189608"/>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82149349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72887" y="92765"/>
            <a:ext cx="4499113" cy="369332"/>
          </a:xfrm>
          <a:prstGeom prst="rect">
            <a:avLst/>
          </a:prstGeom>
          <a:noFill/>
        </p:spPr>
        <p:txBody>
          <a:bodyPr wrap="square" rtlCol="0">
            <a:spAutoFit/>
          </a:bodyPr>
          <a:lstStyle/>
          <a:p>
            <a:r>
              <a:rPr lang="en-US" dirty="0">
                <a:solidFill>
                  <a:srgbClr val="363346"/>
                </a:solidFill>
                <a:latin typeface="Fjalla One" panose="02000506040000020004" pitchFamily="2" charset="0"/>
              </a:rPr>
              <a:t>RESOURCES &amp; REFERENCES</a:t>
            </a:r>
          </a:p>
        </p:txBody>
      </p:sp>
      <p:sp>
        <p:nvSpPr>
          <p:cNvPr id="5" name="CuadroTexto 4">
            <a:extLst>
              <a:ext uri="{FF2B5EF4-FFF2-40B4-BE49-F238E27FC236}">
                <a16:creationId xmlns:a16="http://schemas.microsoft.com/office/drawing/2014/main" id="{5B5A0865-A469-BC42-BB2A-871A63EB2BF3}"/>
              </a:ext>
            </a:extLst>
          </p:cNvPr>
          <p:cNvSpPr txBox="1"/>
          <p:nvPr/>
        </p:nvSpPr>
        <p:spPr>
          <a:xfrm>
            <a:off x="775252" y="1123122"/>
            <a:ext cx="1287404" cy="369332"/>
          </a:xfrm>
          <a:prstGeom prst="rect">
            <a:avLst/>
          </a:prstGeom>
          <a:noFill/>
        </p:spPr>
        <p:txBody>
          <a:bodyPr wrap="none" rtlCol="0">
            <a:spAutoFit/>
          </a:bodyPr>
          <a:lstStyle/>
          <a:p>
            <a:r>
              <a:rPr lang="es-ES" dirty="0"/>
              <a:t>RESOURCES</a:t>
            </a:r>
          </a:p>
        </p:txBody>
      </p:sp>
      <p:sp>
        <p:nvSpPr>
          <p:cNvPr id="6" name="CuadroTexto 5">
            <a:extLst>
              <a:ext uri="{FF2B5EF4-FFF2-40B4-BE49-F238E27FC236}">
                <a16:creationId xmlns:a16="http://schemas.microsoft.com/office/drawing/2014/main" id="{E4A95550-E230-2D4A-BE46-0F27F149AD88}"/>
              </a:ext>
            </a:extLst>
          </p:cNvPr>
          <p:cNvSpPr txBox="1"/>
          <p:nvPr/>
        </p:nvSpPr>
        <p:spPr>
          <a:xfrm>
            <a:off x="824948" y="1948070"/>
            <a:ext cx="7099508" cy="369332"/>
          </a:xfrm>
          <a:prstGeom prst="rect">
            <a:avLst/>
          </a:prstGeom>
          <a:noFill/>
        </p:spPr>
        <p:txBody>
          <a:bodyPr wrap="none" rtlCol="0">
            <a:spAutoFit/>
          </a:bodyPr>
          <a:lstStyle/>
          <a:p>
            <a:r>
              <a:rPr lang="es-ES" dirty="0" err="1"/>
              <a:t>Icons</a:t>
            </a:r>
            <a:r>
              <a:rPr lang="es-ES" dirty="0"/>
              <a:t> </a:t>
            </a:r>
            <a:r>
              <a:rPr lang="es-ES" dirty="0" err="1"/>
              <a:t>made</a:t>
            </a:r>
            <a:r>
              <a:rPr lang="es-ES" dirty="0"/>
              <a:t> </a:t>
            </a:r>
            <a:r>
              <a:rPr lang="es-ES" dirty="0" err="1"/>
              <a:t>by</a:t>
            </a:r>
            <a:r>
              <a:rPr lang="es-ES" dirty="0"/>
              <a:t> </a:t>
            </a:r>
            <a:r>
              <a:rPr lang="es-ES" dirty="0">
                <a:hlinkClick r:id="rId3" tooltip="Freepik"/>
              </a:rPr>
              <a:t>Freepik</a:t>
            </a:r>
            <a:r>
              <a:rPr lang="es-ES" dirty="0"/>
              <a:t> </a:t>
            </a:r>
            <a:r>
              <a:rPr lang="es-ES" dirty="0" err="1"/>
              <a:t>from</a:t>
            </a:r>
            <a:r>
              <a:rPr lang="es-ES" dirty="0"/>
              <a:t> </a:t>
            </a:r>
            <a:r>
              <a:rPr lang="es-ES" dirty="0">
                <a:hlinkClick r:id="rId4" tooltip="Flaticon"/>
              </a:rPr>
              <a:t>www.flaticon.com</a:t>
            </a:r>
            <a:r>
              <a:rPr lang="es-ES" dirty="0"/>
              <a:t>. </a:t>
            </a:r>
            <a:r>
              <a:rPr lang="es-ES" dirty="0" err="1"/>
              <a:t>Creative</a:t>
            </a:r>
            <a:r>
              <a:rPr lang="es-ES" dirty="0"/>
              <a:t> </a:t>
            </a:r>
            <a:r>
              <a:rPr lang="es-ES" dirty="0" err="1"/>
              <a:t>Commons</a:t>
            </a:r>
            <a:r>
              <a:rPr lang="es-ES" dirty="0"/>
              <a:t> BY 3.0 </a:t>
            </a:r>
          </a:p>
        </p:txBody>
      </p:sp>
    </p:spTree>
    <p:custDataLst>
      <p:tags r:id="rId1"/>
    </p:custDataLst>
    <p:extLst>
      <p:ext uri="{BB962C8B-B14F-4D97-AF65-F5344CB8AC3E}">
        <p14:creationId xmlns:p14="http://schemas.microsoft.com/office/powerpoint/2010/main" val="380394008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6433730" cy="276999"/>
          </a:xfrm>
          <a:prstGeom prst="rect">
            <a:avLst/>
          </a:prstGeom>
          <a:noFill/>
        </p:spPr>
        <p:txBody>
          <a:bodyPr wrap="square" rtlCol="0">
            <a:spAutoFit/>
          </a:bodyPr>
          <a:lstStyle/>
          <a:p>
            <a:r>
              <a:rPr lang="en-US" sz="1200" b="1" dirty="0">
                <a:solidFill>
                  <a:srgbClr val="363346"/>
                </a:solidFill>
                <a:latin typeface="Dosis" panose="02010503020202060003" pitchFamily="2" charset="0"/>
              </a:rPr>
              <a:t>BOARD OF BARGE</a:t>
            </a:r>
            <a:r>
              <a:rPr lang="ro-RO" sz="1200" b="1" dirty="0">
                <a:solidFill>
                  <a:srgbClr val="363346"/>
                </a:solidFill>
                <a:latin typeface="Dosis" panose="02010503020202060003" pitchFamily="2" charset="0"/>
              </a:rPr>
              <a:t> – WPS WELD 2 (exterior board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bilge</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graphicFrame>
        <p:nvGraphicFramePr>
          <p:cNvPr id="104" name="Tabel 103">
            <a:extLst>
              <a:ext uri="{FF2B5EF4-FFF2-40B4-BE49-F238E27FC236}">
                <a16:creationId xmlns:a16="http://schemas.microsoft.com/office/drawing/2014/main" id="{73BE99E9-BFB2-4FC6-BFB0-DCB2F32FD0EB}"/>
              </a:ext>
            </a:extLst>
          </p:cNvPr>
          <p:cNvGraphicFramePr>
            <a:graphicFrameLocks noGrp="1"/>
          </p:cNvGraphicFramePr>
          <p:nvPr>
            <p:extLst>
              <p:ext uri="{D42A27DB-BD31-4B8C-83A1-F6EECF244321}">
                <p14:modId xmlns:p14="http://schemas.microsoft.com/office/powerpoint/2010/main" val="2356764653"/>
              </p:ext>
            </p:extLst>
          </p:nvPr>
        </p:nvGraphicFramePr>
        <p:xfrm>
          <a:off x="168584" y="1449175"/>
          <a:ext cx="7192798" cy="342900"/>
        </p:xfrm>
        <a:graphic>
          <a:graphicData uri="http://schemas.openxmlformats.org/drawingml/2006/table">
            <a:tbl>
              <a:tblPr firstRow="1" firstCol="1" bandRow="1">
                <a:tableStyleId>{7DF18680-E054-41AD-8BC1-D1AEF772440D}</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105" name="Tabel 104">
            <a:extLst>
              <a:ext uri="{FF2B5EF4-FFF2-40B4-BE49-F238E27FC236}">
                <a16:creationId xmlns:a16="http://schemas.microsoft.com/office/drawing/2014/main" id="{E7B360EE-6C64-49C4-BE51-F654CE30B137}"/>
              </a:ext>
            </a:extLst>
          </p:cNvPr>
          <p:cNvGraphicFramePr>
            <a:graphicFrameLocks noGrp="1"/>
          </p:cNvGraphicFramePr>
          <p:nvPr>
            <p:extLst>
              <p:ext uri="{D42A27DB-BD31-4B8C-83A1-F6EECF244321}">
                <p14:modId xmlns:p14="http://schemas.microsoft.com/office/powerpoint/2010/main" val="1523968799"/>
              </p:ext>
            </p:extLst>
          </p:nvPr>
        </p:nvGraphicFramePr>
        <p:xfrm>
          <a:off x="164984" y="1819157"/>
          <a:ext cx="7190302" cy="1767080"/>
        </p:xfrm>
        <a:graphic>
          <a:graphicData uri="http://schemas.openxmlformats.org/drawingml/2006/table">
            <a:tbl>
              <a:tblPr firstRow="1" firstCol="1" bandRow="1">
                <a:tableStyleId>{7DF18680-E054-41AD-8BC1-D1AEF772440D}</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Shipyard </a:t>
                      </a:r>
                      <a:r>
                        <a:rPr lang="ro-RO" sz="900" dirty="0" err="1">
                          <a:effectLst/>
                        </a:rPr>
                        <a:t>Orsova</a:t>
                      </a:r>
                      <a:r>
                        <a:rPr lang="ro-RO" sz="900" dirty="0">
                          <a:effectLst/>
                        </a:rPr>
                        <a:t> s.a.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Workshop, </a:t>
                      </a:r>
                      <a:r>
                        <a:rPr lang="ro-RO" sz="900" dirty="0" err="1">
                          <a:effectLst/>
                        </a:rPr>
                        <a:t>Orsova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A32 </a:t>
                      </a:r>
                      <a:r>
                        <a:rPr lang="en-US" sz="900" dirty="0">
                          <a:effectLst/>
                        </a:rPr>
                        <a:t>/ </a:t>
                      </a:r>
                      <a:r>
                        <a:rPr lang="ro-RO" sz="900" dirty="0">
                          <a:effectLst/>
                        </a:rPr>
                        <a:t>A32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a:t>
                      </a:r>
                      <a:r>
                        <a:rPr lang="ro-RO" sz="900" dirty="0">
                          <a:effectLst/>
                        </a:rPr>
                        <a:t>9</a:t>
                      </a:r>
                      <a:r>
                        <a:rPr lang="en-US" sz="900" dirty="0">
                          <a:effectLst/>
                        </a:rPr>
                        <a:t> to </a:t>
                      </a:r>
                      <a:r>
                        <a:rPr lang="ro-RO" sz="900" dirty="0">
                          <a:effectLst/>
                        </a:rPr>
                        <a:t>12</a:t>
                      </a:r>
                      <a:r>
                        <a:rPr lang="en-US" sz="900" dirty="0">
                          <a:effectLst/>
                        </a:rPr>
                        <a:t>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a:effectLst/>
                        </a:rPr>
                        <a:t> Joint Type:</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Butt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t>
                      </a:r>
                      <a:r>
                        <a:rPr lang="ro-RO" sz="900" dirty="0">
                          <a:effectLst/>
                        </a:rPr>
                        <a:t>C</a:t>
                      </a:r>
                      <a:r>
                        <a:rPr lang="en-US" sz="900" dirty="0">
                          <a:effectLst/>
                        </a:rPr>
                        <a:t> (horizontal</a:t>
                      </a:r>
                      <a:r>
                        <a:rPr lang="ro-RO" sz="900" dirty="0">
                          <a:effectLst/>
                        </a:rPr>
                        <a:t> on vertical </a:t>
                      </a:r>
                      <a:r>
                        <a:rPr lang="ro-RO" sz="900" dirty="0" err="1">
                          <a:effectLst/>
                        </a:rPr>
                        <a:t>wall</a:t>
                      </a:r>
                      <a:r>
                        <a:rPr lang="en-US" sz="900" dirty="0">
                          <a:effectLst/>
                        </a:rPr>
                        <a:t>)</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sp>
        <p:nvSpPr>
          <p:cNvPr id="177" name="Rectangle 63">
            <a:extLst>
              <a:ext uri="{FF2B5EF4-FFF2-40B4-BE49-F238E27FC236}">
                <a16:creationId xmlns:a16="http://schemas.microsoft.com/office/drawing/2014/main" id="{BF06B8BE-B153-4ADD-BF91-261D286A24A4}"/>
              </a:ext>
            </a:extLst>
          </p:cNvPr>
          <p:cNvSpPr>
            <a:spLocks noChangeArrowheads="1"/>
          </p:cNvSpPr>
          <p:nvPr/>
        </p:nvSpPr>
        <p:spPr bwMode="auto">
          <a:xfrm>
            <a:off x="5403698" y="6607029"/>
            <a:ext cx="523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noAutofit/>
          </a:bodyPr>
          <a:lstStyle/>
          <a:p>
            <a:pPr>
              <a:lnSpc>
                <a:spcPct val="107000"/>
              </a:lnSpc>
              <a:spcAft>
                <a:spcPts val="800"/>
              </a:spcAft>
            </a:pPr>
            <a:r>
              <a:rPr lang="ro-RO" sz="800">
                <a:solidFill>
                  <a:srgbClr val="0000FF"/>
                </a:solidFill>
                <a:effectLst/>
                <a:latin typeface="Calibri" panose="020F0502020204030204" pitchFamily="34" charset="0"/>
                <a:ea typeface="Calibri" panose="020F0502020204030204" pitchFamily="34" charset="0"/>
                <a:cs typeface="Calibri" panose="020F0502020204030204" pitchFamily="34" charset="0"/>
              </a:rPr>
              <a:t>4</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8" name="Tabel 177">
            <a:extLst>
              <a:ext uri="{FF2B5EF4-FFF2-40B4-BE49-F238E27FC236}">
                <a16:creationId xmlns:a16="http://schemas.microsoft.com/office/drawing/2014/main" id="{D84FED61-71EE-4706-8E8C-F630B3C8E41A}"/>
              </a:ext>
            </a:extLst>
          </p:cNvPr>
          <p:cNvGraphicFramePr>
            <a:graphicFrameLocks noGrp="1"/>
          </p:cNvGraphicFramePr>
          <p:nvPr>
            <p:extLst>
              <p:ext uri="{D42A27DB-BD31-4B8C-83A1-F6EECF244321}">
                <p14:modId xmlns:p14="http://schemas.microsoft.com/office/powerpoint/2010/main" val="2821039426"/>
              </p:ext>
            </p:extLst>
          </p:nvPr>
        </p:nvGraphicFramePr>
        <p:xfrm>
          <a:off x="164983" y="3615996"/>
          <a:ext cx="7190303" cy="1098042"/>
        </p:xfrm>
        <a:graphic>
          <a:graphicData uri="http://schemas.openxmlformats.org/drawingml/2006/table">
            <a:tbl>
              <a:tblPr firstRow="1" firstCol="1" bandRow="1">
                <a:tableStyleId>{7DF18680-E054-41AD-8BC1-D1AEF772440D}</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0">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1.2</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170 ± 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26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8.0-8.5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17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15600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r h="0">
                <a:tc>
                  <a:txBody>
                    <a:bodyPr/>
                    <a:lstStyle/>
                    <a:p>
                      <a:pPr algn="ctr">
                        <a:lnSpc>
                          <a:spcPct val="107000"/>
                        </a:lnSpc>
                        <a:spcAft>
                          <a:spcPts val="0"/>
                        </a:spcAft>
                      </a:pPr>
                      <a:r>
                        <a:rPr lang="en-US" sz="1000">
                          <a:effectLst/>
                        </a:rPr>
                        <a:t>2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180 ± 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26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8.0-8.5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48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5900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7052372"/>
                  </a:ext>
                </a:extLst>
              </a:tr>
              <a:tr h="0">
                <a:tc>
                  <a:txBody>
                    <a:bodyPr/>
                    <a:lstStyle/>
                    <a:p>
                      <a:pPr algn="ctr">
                        <a:lnSpc>
                          <a:spcPct val="107000"/>
                        </a:lnSpc>
                        <a:spcAft>
                          <a:spcPts val="0"/>
                        </a:spcAft>
                      </a:pPr>
                      <a:r>
                        <a:rPr lang="en-US" sz="1000">
                          <a:effectLst/>
                        </a:rPr>
                        <a:t>3</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190 ± 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26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8.0-8.5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53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5600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0379371"/>
                  </a:ext>
                </a:extLst>
              </a:tr>
              <a:tr h="0">
                <a:tc>
                  <a:txBody>
                    <a:bodyPr/>
                    <a:lstStyle/>
                    <a:p>
                      <a:pPr algn="ctr">
                        <a:lnSpc>
                          <a:spcPct val="107000"/>
                        </a:lnSpc>
                        <a:spcAft>
                          <a:spcPts val="0"/>
                        </a:spcAft>
                      </a:pPr>
                      <a:r>
                        <a:rPr lang="en-US" sz="1000">
                          <a:effectLst/>
                        </a:rPr>
                        <a:t>4</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1.2</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200 ± 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26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8.0-8.5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36 ± 1</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8700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5895148"/>
                  </a:ext>
                </a:extLst>
              </a:tr>
              <a:tr h="0">
                <a:tc>
                  <a:txBody>
                    <a:bodyPr/>
                    <a:lstStyle/>
                    <a:p>
                      <a:pPr algn="ctr">
                        <a:lnSpc>
                          <a:spcPct val="107000"/>
                        </a:lnSpc>
                        <a:spcAft>
                          <a:spcPts val="0"/>
                        </a:spcAft>
                      </a:pPr>
                      <a:r>
                        <a:rPr lang="en-US" sz="1000">
                          <a:effectLst/>
                        </a:rPr>
                        <a:t>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1.2</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200 ± 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26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DC+</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8.0-8.5</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34 ± 1</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9200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9700572"/>
                  </a:ext>
                </a:extLst>
              </a:tr>
            </a:tbl>
          </a:graphicData>
        </a:graphic>
      </p:graphicFrame>
      <p:graphicFrame>
        <p:nvGraphicFramePr>
          <p:cNvPr id="179" name="Tabel 178">
            <a:extLst>
              <a:ext uri="{FF2B5EF4-FFF2-40B4-BE49-F238E27FC236}">
                <a16:creationId xmlns:a16="http://schemas.microsoft.com/office/drawing/2014/main" id="{D09FDB81-6528-4F1B-A7B9-62B9EFA5DD4C}"/>
              </a:ext>
            </a:extLst>
          </p:cNvPr>
          <p:cNvGraphicFramePr>
            <a:graphicFrameLocks noGrp="1"/>
          </p:cNvGraphicFramePr>
          <p:nvPr>
            <p:extLst>
              <p:ext uri="{D42A27DB-BD31-4B8C-83A1-F6EECF244321}">
                <p14:modId xmlns:p14="http://schemas.microsoft.com/office/powerpoint/2010/main" val="142089273"/>
              </p:ext>
            </p:extLst>
          </p:nvPr>
        </p:nvGraphicFramePr>
        <p:xfrm>
          <a:off x="164983" y="4750457"/>
          <a:ext cx="7190303" cy="1477137"/>
        </p:xfrm>
        <a:graphic>
          <a:graphicData uri="http://schemas.openxmlformats.org/drawingml/2006/table">
            <a:tbl>
              <a:tblPr firstRow="1" firstCol="1" bandRow="1">
                <a:tableStyleId>{7DF18680-E054-41AD-8BC1-D1AEF772440D}</a:tableStyleId>
              </a:tblPr>
              <a:tblGrid>
                <a:gridCol w="2480681">
                  <a:extLst>
                    <a:ext uri="{9D8B030D-6E8A-4147-A177-3AD203B41FA5}">
                      <a16:colId xmlns:a16="http://schemas.microsoft.com/office/drawing/2014/main" val="1560290216"/>
                    </a:ext>
                  </a:extLst>
                </a:gridCol>
                <a:gridCol w="1872996">
                  <a:extLst>
                    <a:ext uri="{9D8B030D-6E8A-4147-A177-3AD203B41FA5}">
                      <a16:colId xmlns:a16="http://schemas.microsoft.com/office/drawing/2014/main" val="1229687500"/>
                    </a:ext>
                  </a:extLst>
                </a:gridCol>
                <a:gridCol w="2836626">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fr-FR" sz="1000" b="0" dirty="0">
                          <a:solidFill>
                            <a:schemeClr val="tx1"/>
                          </a:solidFill>
                          <a:effectLst/>
                        </a:rPr>
                        <a:t>EN 758: T 46 2 P C 1 H</a:t>
                      </a:r>
                      <a:endParaRPr lang="ro-RO" sz="1000" b="0" dirty="0">
                        <a:solidFill>
                          <a:schemeClr val="tx1"/>
                        </a:solidFill>
                        <a:effectLst/>
                      </a:endParaRPr>
                    </a:p>
                    <a:p>
                      <a:pPr>
                        <a:lnSpc>
                          <a:spcPct val="107000"/>
                        </a:lnSpc>
                        <a:spcAft>
                          <a:spcPts val="0"/>
                        </a:spcAft>
                      </a:pPr>
                      <a:r>
                        <a:rPr lang="en-US" sz="1000" b="0" dirty="0">
                          <a:solidFill>
                            <a:schemeClr val="tx1"/>
                          </a:solidFill>
                          <a:effectLst/>
                        </a:rPr>
                        <a:t>AWS A5.20: E71T-1 H4</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W.Nr</a:t>
                      </a:r>
                      <a:r>
                        <a:rPr lang="en-US" sz="1000" b="0" dirty="0">
                          <a:solidFill>
                            <a:schemeClr val="tx1"/>
                          </a:solidFill>
                          <a:effectLst/>
                        </a:rPr>
                        <a:t>.: 1.4430</a:t>
                      </a:r>
                      <a:endParaRPr lang="ro-RO" sz="1000" b="0" dirty="0">
                        <a:solidFill>
                          <a:schemeClr val="tx1"/>
                        </a:solidFill>
                        <a:effectLst/>
                      </a:endParaRPr>
                    </a:p>
                    <a:p>
                      <a:pPr>
                        <a:lnSpc>
                          <a:spcPct val="107000"/>
                        </a:lnSpc>
                        <a:spcAft>
                          <a:spcPts val="0"/>
                        </a:spcAft>
                      </a:pPr>
                      <a:r>
                        <a:rPr lang="en-US" sz="1000" b="0" dirty="0">
                          <a:solidFill>
                            <a:schemeClr val="tx1"/>
                          </a:solidFill>
                          <a:effectLst/>
                        </a:rPr>
                        <a:t> 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1" u="sng" dirty="0">
                          <a:solidFill>
                            <a:schemeClr val="bg1"/>
                          </a:solidFill>
                          <a:effectLst/>
                        </a:rPr>
                        <a:t>Technique:</a:t>
                      </a:r>
                      <a:endParaRPr lang="ro-RO" sz="1000" b="1" dirty="0">
                        <a:solidFill>
                          <a:schemeClr val="bg1"/>
                        </a:solidFill>
                        <a:effectLst/>
                      </a:endParaRPr>
                    </a:p>
                    <a:p>
                      <a:pPr>
                        <a:lnSpc>
                          <a:spcPct val="107000"/>
                        </a:lnSpc>
                        <a:spcAft>
                          <a:spcPts val="0"/>
                        </a:spcAft>
                      </a:pPr>
                      <a:r>
                        <a:rPr lang="en-US" sz="1000" b="0" dirty="0">
                          <a:solidFill>
                            <a:schemeClr val="tx1"/>
                          </a:solidFill>
                          <a:effectLst/>
                        </a:rPr>
                        <a:t>Weaving: max 2 mm width at pass 1, max 4 mm width at pass 2 and max 6 mm width at pass</a:t>
                      </a:r>
                      <a:r>
                        <a:rPr lang="ro-RO" sz="1000" b="0" dirty="0" err="1">
                          <a:solidFill>
                            <a:schemeClr val="tx1"/>
                          </a:solidFill>
                          <a:effectLst/>
                        </a:rPr>
                        <a:t>es</a:t>
                      </a:r>
                      <a:r>
                        <a:rPr lang="en-US" sz="1000" b="0" dirty="0">
                          <a:solidFill>
                            <a:schemeClr val="tx1"/>
                          </a:solidFill>
                          <a:effectLst/>
                        </a:rPr>
                        <a:t> 3</a:t>
                      </a:r>
                      <a:r>
                        <a:rPr lang="ro-RO" sz="1000" b="0" dirty="0">
                          <a:solidFill>
                            <a:schemeClr val="tx1"/>
                          </a:solidFill>
                          <a:effectLst/>
                        </a:rPr>
                        <a:t>-5</a:t>
                      </a:r>
                    </a:p>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EN ISO 14175: </a:t>
                      </a:r>
                      <a:r>
                        <a:rPr lang="ro-RO" sz="1000" b="0" dirty="0">
                          <a:solidFill>
                            <a:schemeClr val="tx1"/>
                          </a:solidFill>
                          <a:effectLst/>
                        </a:rPr>
                        <a:t>100</a:t>
                      </a:r>
                      <a:r>
                        <a:rPr lang="en-US" sz="1000" b="0" dirty="0">
                          <a:solidFill>
                            <a:schemeClr val="tx1"/>
                          </a:solidFill>
                          <a:effectLst/>
                        </a:rPr>
                        <a:t>%CO</a:t>
                      </a:r>
                      <a:r>
                        <a:rPr lang="en-US" sz="1000" b="0" baseline="-25000" dirty="0">
                          <a:solidFill>
                            <a:schemeClr val="tx1"/>
                          </a:solidFill>
                          <a:effectLst/>
                        </a:rPr>
                        <a:t>2</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1</a:t>
                      </a:r>
                      <a:r>
                        <a:rPr lang="ro-RO" sz="1000" b="0" dirty="0">
                          <a:solidFill>
                            <a:schemeClr val="tx1"/>
                          </a:solidFill>
                          <a:effectLst/>
                        </a:rPr>
                        <a:t>2</a:t>
                      </a:r>
                      <a:r>
                        <a:rPr lang="en-US" sz="1000" b="0" dirty="0">
                          <a:solidFill>
                            <a:schemeClr val="tx1"/>
                          </a:solidFill>
                          <a:effectLst/>
                        </a:rPr>
                        <a:t> - 1</a:t>
                      </a:r>
                      <a:r>
                        <a:rPr lang="ro-RO" sz="1000" b="0" dirty="0">
                          <a:solidFill>
                            <a:schemeClr val="tx1"/>
                          </a:solidFill>
                          <a:effectLst/>
                        </a:rPr>
                        <a:t>4</a:t>
                      </a:r>
                      <a:r>
                        <a:rPr lang="en-US" sz="1000" b="0" dirty="0">
                          <a:solidFill>
                            <a:schemeClr val="tx1"/>
                          </a:solidFill>
                          <a:effectLst/>
                        </a:rPr>
                        <a:t> l/min</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u="sng" dirty="0">
                          <a:solidFill>
                            <a:schemeClr val="tx1"/>
                          </a:solidFill>
                          <a:effectLst/>
                        </a:rPr>
                        <a:t>Post Weld Heat Treatment:</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Interpass</a:t>
                      </a:r>
                      <a:r>
                        <a:rPr lang="en-US" sz="1000" b="0" dirty="0">
                          <a:solidFill>
                            <a:schemeClr val="tx1"/>
                          </a:solidFill>
                          <a:effectLst/>
                        </a:rPr>
                        <a:t> temperature: max 200</a:t>
                      </a:r>
                      <a:r>
                        <a:rPr lang="en-US" sz="1000" b="0" baseline="30000" dirty="0">
                          <a:solidFill>
                            <a:schemeClr val="tx1"/>
                          </a:solidFill>
                          <a:effectLst/>
                        </a:rPr>
                        <a:t>o</a:t>
                      </a:r>
                      <a:r>
                        <a:rPr lang="en-US" sz="1000" b="0" dirty="0">
                          <a:solidFill>
                            <a:schemeClr val="tx1"/>
                          </a:solidFill>
                          <a:effectLst/>
                        </a:rPr>
                        <a:t>C</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180" name="CasetăText 179">
            <a:extLst>
              <a:ext uri="{FF2B5EF4-FFF2-40B4-BE49-F238E27FC236}">
                <a16:creationId xmlns:a16="http://schemas.microsoft.com/office/drawing/2014/main" id="{79C345ED-1F77-4CB5-8C6B-CB3C49E2F21D}"/>
              </a:ext>
            </a:extLst>
          </p:cNvPr>
          <p:cNvSpPr txBox="1"/>
          <p:nvPr/>
        </p:nvSpPr>
        <p:spPr>
          <a:xfrm>
            <a:off x="7965781" y="3531340"/>
            <a:ext cx="679994" cy="369332"/>
          </a:xfrm>
          <a:prstGeom prst="rect">
            <a:avLst/>
          </a:prstGeom>
          <a:noFill/>
        </p:spPr>
        <p:txBody>
          <a:bodyPr wrap="none" rtlCol="0">
            <a:spAutoFit/>
          </a:bodyPr>
          <a:lstStyle/>
          <a:p>
            <a:r>
              <a:rPr lang="ro-RO" dirty="0"/>
              <a:t>Fig. 1</a:t>
            </a:r>
          </a:p>
        </p:txBody>
      </p:sp>
      <p:sp>
        <p:nvSpPr>
          <p:cNvPr id="182" name="CasetăText 181">
            <a:extLst>
              <a:ext uri="{FF2B5EF4-FFF2-40B4-BE49-F238E27FC236}">
                <a16:creationId xmlns:a16="http://schemas.microsoft.com/office/drawing/2014/main" id="{D4EF1987-1E6E-4747-9BA3-0F5685A3FB53}"/>
              </a:ext>
            </a:extLst>
          </p:cNvPr>
          <p:cNvSpPr txBox="1"/>
          <p:nvPr/>
        </p:nvSpPr>
        <p:spPr>
          <a:xfrm>
            <a:off x="7965781" y="6201305"/>
            <a:ext cx="679994" cy="369332"/>
          </a:xfrm>
          <a:prstGeom prst="rect">
            <a:avLst/>
          </a:prstGeom>
          <a:noFill/>
        </p:spPr>
        <p:txBody>
          <a:bodyPr wrap="none" rtlCol="0">
            <a:spAutoFit/>
          </a:bodyPr>
          <a:lstStyle/>
          <a:p>
            <a:r>
              <a:rPr lang="ro-RO" dirty="0"/>
              <a:t>Fig. 2</a:t>
            </a:r>
          </a:p>
        </p:txBody>
      </p:sp>
      <p:pic>
        <p:nvPicPr>
          <p:cNvPr id="19" name="Imagine 18">
            <a:extLst>
              <a:ext uri="{FF2B5EF4-FFF2-40B4-BE49-F238E27FC236}">
                <a16:creationId xmlns:a16="http://schemas.microsoft.com/office/drawing/2014/main" id="{C71F0654-A99D-4BE4-8C59-5CA8D7B17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793" y="1582913"/>
            <a:ext cx="2125970" cy="1838441"/>
          </a:xfrm>
          <a:prstGeom prst="rect">
            <a:avLst/>
          </a:prstGeom>
        </p:spPr>
      </p:pic>
      <p:pic>
        <p:nvPicPr>
          <p:cNvPr id="20" name="Imagine 19">
            <a:extLst>
              <a:ext uri="{FF2B5EF4-FFF2-40B4-BE49-F238E27FC236}">
                <a16:creationId xmlns:a16="http://schemas.microsoft.com/office/drawing/2014/main" id="{017D93C6-0011-4A19-A8BA-F3EDB1E1FC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6086" y="3959720"/>
            <a:ext cx="1493697" cy="2300513"/>
          </a:xfrm>
          <a:prstGeom prst="rect">
            <a:avLst/>
          </a:prstGeom>
        </p:spPr>
      </p:pic>
    </p:spTree>
    <p:custDataLst>
      <p:tags r:id="rId1"/>
    </p:custDataLst>
    <p:extLst>
      <p:ext uri="{BB962C8B-B14F-4D97-AF65-F5344CB8AC3E}">
        <p14:creationId xmlns:p14="http://schemas.microsoft.com/office/powerpoint/2010/main" val="46187208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UNIT 1. SHIPBUILDING</a:t>
            </a:r>
          </a:p>
        </p:txBody>
      </p:sp>
      <p:sp>
        <p:nvSpPr>
          <p:cNvPr id="8" name="TextBox 7"/>
          <p:cNvSpPr txBox="1"/>
          <p:nvPr/>
        </p:nvSpPr>
        <p:spPr>
          <a:xfrm>
            <a:off x="927652" y="982317"/>
            <a:ext cx="3459621" cy="2769989"/>
          </a:xfrm>
          <a:prstGeom prst="rect">
            <a:avLst/>
          </a:prstGeom>
          <a:noFill/>
        </p:spPr>
        <p:txBody>
          <a:bodyPr wrap="square" rtlCol="0">
            <a:spAutoFit/>
          </a:bodyPr>
          <a:lstStyle/>
          <a:p>
            <a:r>
              <a:rPr lang="en-US" sz="1200" b="1" dirty="0">
                <a:solidFill>
                  <a:srgbClr val="363346"/>
                </a:solidFill>
                <a:latin typeface="Dosis" panose="02010503020202060003" pitchFamily="2" charset="0"/>
              </a:rPr>
              <a:t>BOTTOM OF SHIP - DESCRIPTION</a:t>
            </a:r>
          </a:p>
          <a:p>
            <a:pPr algn="just"/>
            <a:r>
              <a:rPr lang="en-US" sz="1200" dirty="0">
                <a:solidFill>
                  <a:srgbClr val="FF00FF"/>
                </a:solidFill>
                <a:latin typeface="Dosis" panose="02010503020202060003" pitchFamily="2" charset="0"/>
              </a:rPr>
              <a:t/>
            </a:r>
            <a:br>
              <a:rPr lang="en-US" sz="1200" dirty="0">
                <a:solidFill>
                  <a:srgbClr val="FF00FF"/>
                </a:solidFill>
                <a:latin typeface="Dosis" panose="02010503020202060003" pitchFamily="2" charset="0"/>
              </a:rPr>
            </a:br>
            <a:r>
              <a:rPr lang="en-US" sz="1200" dirty="0">
                <a:solidFill>
                  <a:srgbClr val="828282"/>
                </a:solidFill>
                <a:latin typeface="Calibri" panose="020F0502020204030204" pitchFamily="34" charset="0"/>
                <a:cs typeface="Helvetica Neue"/>
              </a:rPr>
              <a:t>The bottom of a ship is component of a ship having fillet joints to create the shapes and butt joints to </a:t>
            </a:r>
            <a:r>
              <a:rPr lang="en-US" sz="1200" dirty="0" err="1">
                <a:solidFill>
                  <a:srgbClr val="828282"/>
                </a:solidFill>
                <a:latin typeface="Calibri" panose="020F0502020204030204" pitchFamily="34" charset="0"/>
                <a:cs typeface="Helvetica Neue"/>
              </a:rPr>
              <a:t>prolonge</a:t>
            </a:r>
            <a:r>
              <a:rPr lang="en-US" sz="1200" dirty="0">
                <a:solidFill>
                  <a:srgbClr val="828282"/>
                </a:solidFill>
                <a:latin typeface="Calibri" panose="020F0502020204030204" pitchFamily="34" charset="0"/>
                <a:cs typeface="Helvetica Neue"/>
              </a:rPr>
              <a:t> the interior deck and the exterior shell (membrane). </a:t>
            </a:r>
            <a:r>
              <a:rPr lang="en-US" sz="1200" dirty="0">
                <a:solidFill>
                  <a:srgbClr val="828282"/>
                </a:solidFill>
                <a:latin typeface="Calibri" panose="020F0502020204030204" pitchFamily="34" charset="0"/>
              </a:rPr>
              <a:t>According to the figure, all the welds (the bulb stiffeners with the </a:t>
            </a:r>
            <a:r>
              <a:rPr lang="en-US" sz="1200" dirty="0" err="1">
                <a:solidFill>
                  <a:srgbClr val="828282"/>
                </a:solidFill>
                <a:latin typeface="Calibri" panose="020F0502020204030204" pitchFamily="34" charset="0"/>
              </a:rPr>
              <a:t>varangues</a:t>
            </a:r>
            <a:r>
              <a:rPr lang="en-US" sz="1200" dirty="0">
                <a:solidFill>
                  <a:srgbClr val="828282"/>
                </a:solidFill>
                <a:latin typeface="Calibri" panose="020F0502020204030204" pitchFamily="34" charset="0"/>
              </a:rPr>
              <a:t> and with the exterior bottom shell) from the section are fillet weld. Due to that it were considered for analysis:</a:t>
            </a:r>
          </a:p>
          <a:p>
            <a:pPr marL="228600" indent="-228600" algn="just">
              <a:buAutoNum type="arabicPeriod"/>
            </a:pPr>
            <a:r>
              <a:rPr lang="en-US" sz="1200" dirty="0">
                <a:solidFill>
                  <a:srgbClr val="828282"/>
                </a:solidFill>
                <a:latin typeface="Calibri" panose="020F0502020204030204" pitchFamily="34" charset="0"/>
              </a:rPr>
              <a:t>Weld of bottom plate to bulb stiffeners</a:t>
            </a:r>
          </a:p>
          <a:p>
            <a:pPr marL="228600" indent="-228600" algn="just">
              <a:buAutoNum type="arabicPeriod"/>
            </a:pPr>
            <a:r>
              <a:rPr lang="en-US" sz="1200" dirty="0">
                <a:solidFill>
                  <a:srgbClr val="828282"/>
                </a:solidFill>
                <a:latin typeface="Calibri" panose="020F0502020204030204" pitchFamily="34" charset="0"/>
              </a:rPr>
              <a:t>Weld of </a:t>
            </a:r>
            <a:r>
              <a:rPr lang="en-US" sz="1200" dirty="0" err="1">
                <a:solidFill>
                  <a:srgbClr val="828282"/>
                </a:solidFill>
                <a:latin typeface="Calibri" panose="020F0502020204030204" pitchFamily="34" charset="0"/>
              </a:rPr>
              <a:t>varangues</a:t>
            </a:r>
            <a:r>
              <a:rPr lang="en-US" sz="1200" dirty="0">
                <a:solidFill>
                  <a:srgbClr val="828282"/>
                </a:solidFill>
                <a:latin typeface="Calibri" panose="020F0502020204030204" pitchFamily="34" charset="0"/>
              </a:rPr>
              <a:t> to bulb stiffeners.</a:t>
            </a:r>
          </a:p>
          <a:p>
            <a:pPr algn="just"/>
            <a:r>
              <a:rPr lang="en-US" sz="1200" dirty="0">
                <a:solidFill>
                  <a:srgbClr val="828282"/>
                </a:solidFill>
                <a:latin typeface="Calibri" panose="020F0502020204030204" pitchFamily="34" charset="0"/>
              </a:rPr>
              <a:t>Materials: A 32</a:t>
            </a:r>
            <a:endParaRPr lang="en-US" sz="1200" dirty="0">
              <a:solidFill>
                <a:srgbClr val="363346"/>
              </a:solidFill>
              <a:latin typeface="Dosis" panose="02010503020202060003" pitchFamily="2" charset="0"/>
            </a:endParaRPr>
          </a:p>
          <a:p>
            <a:endParaRPr lang="en-US" sz="1200" dirty="0">
              <a:solidFill>
                <a:srgbClr val="363346"/>
              </a:solidFill>
              <a:latin typeface="Dosis" panose="02010503020202060003" pitchFamily="2" charset="0"/>
            </a:endParaRPr>
          </a:p>
          <a:p>
            <a:endParaRPr lang="en-US"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a:latin typeface="Fjalla One" panose="02000506040000020004" pitchFamily="2" charset="0"/>
              </a:rPr>
              <a:t>STUDY CASE</a:t>
            </a:r>
          </a:p>
        </p:txBody>
      </p:sp>
      <p:sp>
        <p:nvSpPr>
          <p:cNvPr id="25" name="Round Same Side Corner Rectangle 6">
            <a:hlinkClick r:id="rId4" action="ppaction://hlinksldjump"/>
            <a:extLst>
              <a:ext uri="{FF2B5EF4-FFF2-40B4-BE49-F238E27FC236}">
                <a16:creationId xmlns:a16="http://schemas.microsoft.com/office/drawing/2014/main" id="{8BA78090-E68B-430B-861D-951AD1EE1C44}"/>
              </a:ext>
            </a:extLst>
          </p:cNvPr>
          <p:cNvSpPr/>
          <p:nvPr/>
        </p:nvSpPr>
        <p:spPr>
          <a:xfrm>
            <a:off x="7459776" y="6460435"/>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a:latin typeface="Fjalla One" panose="02000506040000020004" pitchFamily="2" charset="0"/>
              </a:rPr>
              <a:t>INDUSTRY</a:t>
            </a:r>
          </a:p>
        </p:txBody>
      </p:sp>
      <p:sp>
        <p:nvSpPr>
          <p:cNvPr id="4" name="CasetăText 3">
            <a:extLst>
              <a:ext uri="{FF2B5EF4-FFF2-40B4-BE49-F238E27FC236}">
                <a16:creationId xmlns:a16="http://schemas.microsoft.com/office/drawing/2014/main" id="{19D01E58-32B2-48DF-B240-CC3CB3B6A122}"/>
              </a:ext>
            </a:extLst>
          </p:cNvPr>
          <p:cNvSpPr txBox="1"/>
          <p:nvPr/>
        </p:nvSpPr>
        <p:spPr>
          <a:xfrm>
            <a:off x="7243105" y="2497311"/>
            <a:ext cx="1969954" cy="276999"/>
          </a:xfrm>
          <a:prstGeom prst="rect">
            <a:avLst/>
          </a:prstGeom>
          <a:noFill/>
        </p:spPr>
        <p:txBody>
          <a:bodyPr wrap="square" rtlCol="0">
            <a:spAutoFit/>
          </a:bodyPr>
          <a:lstStyle/>
          <a:p>
            <a:r>
              <a:rPr lang="en-US" sz="1200" dirty="0">
                <a:solidFill>
                  <a:srgbClr val="D01F58"/>
                </a:solidFill>
              </a:rPr>
              <a:t>Weld 2</a:t>
            </a:r>
            <a:r>
              <a:rPr lang="ro-RO" sz="1200" dirty="0">
                <a:solidFill>
                  <a:srgbClr val="D01F58"/>
                </a:solidFill>
              </a:rPr>
              <a:t> </a:t>
            </a:r>
            <a:r>
              <a:rPr lang="en-US" sz="1200" dirty="0">
                <a:solidFill>
                  <a:srgbClr val="D01F58"/>
                </a:solidFill>
              </a:rPr>
              <a:t>(Bulb to bottom)</a:t>
            </a:r>
            <a:endParaRPr lang="en-US" sz="1600" dirty="0">
              <a:solidFill>
                <a:srgbClr val="D01F58"/>
              </a:solidFill>
            </a:endParaRPr>
          </a:p>
        </p:txBody>
      </p:sp>
      <p:sp>
        <p:nvSpPr>
          <p:cNvPr id="21" name="CasetăText 20">
            <a:extLst>
              <a:ext uri="{FF2B5EF4-FFF2-40B4-BE49-F238E27FC236}">
                <a16:creationId xmlns:a16="http://schemas.microsoft.com/office/drawing/2014/main" id="{68151D3E-F5E6-409C-AF3F-53A555C76363}"/>
              </a:ext>
            </a:extLst>
          </p:cNvPr>
          <p:cNvSpPr txBox="1"/>
          <p:nvPr/>
        </p:nvSpPr>
        <p:spPr>
          <a:xfrm>
            <a:off x="6918036" y="915734"/>
            <a:ext cx="2056480" cy="276999"/>
          </a:xfrm>
          <a:prstGeom prst="rect">
            <a:avLst/>
          </a:prstGeom>
          <a:noFill/>
        </p:spPr>
        <p:txBody>
          <a:bodyPr wrap="square" rtlCol="0">
            <a:spAutoFit/>
          </a:bodyPr>
          <a:lstStyle/>
          <a:p>
            <a:r>
              <a:rPr lang="en-US" sz="1200" dirty="0">
                <a:solidFill>
                  <a:srgbClr val="D01F58"/>
                </a:solidFill>
              </a:rPr>
              <a:t>Weld 1</a:t>
            </a:r>
            <a:r>
              <a:rPr lang="ro-RO" sz="1200" dirty="0">
                <a:solidFill>
                  <a:srgbClr val="D01F58"/>
                </a:solidFill>
              </a:rPr>
              <a:t> </a:t>
            </a:r>
            <a:r>
              <a:rPr lang="en-US" sz="1200" dirty="0">
                <a:solidFill>
                  <a:srgbClr val="D01F58"/>
                </a:solidFill>
              </a:rPr>
              <a:t>(Bulb to </a:t>
            </a:r>
            <a:r>
              <a:rPr lang="en-US" sz="1200" dirty="0" err="1">
                <a:solidFill>
                  <a:srgbClr val="D01F58"/>
                </a:solidFill>
              </a:rPr>
              <a:t>varangue</a:t>
            </a:r>
            <a:r>
              <a:rPr lang="en-US" sz="1200" dirty="0">
                <a:solidFill>
                  <a:srgbClr val="D01F58"/>
                </a:solidFill>
              </a:rPr>
              <a:t>)</a:t>
            </a:r>
            <a:endParaRPr lang="en-US" sz="1600" dirty="0">
              <a:solidFill>
                <a:srgbClr val="D01F58"/>
              </a:solidFill>
            </a:endParaRPr>
          </a:p>
        </p:txBody>
      </p:sp>
      <p:pic>
        <p:nvPicPr>
          <p:cNvPr id="10" name="Imagine 9">
            <a:extLst>
              <a:ext uri="{FF2B5EF4-FFF2-40B4-BE49-F238E27FC236}">
                <a16:creationId xmlns:a16="http://schemas.microsoft.com/office/drawing/2014/main" id="{E80A50BE-C36F-4D14-ACFF-1860D9023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967" y="1354376"/>
            <a:ext cx="4365549" cy="2644969"/>
          </a:xfrm>
          <a:prstGeom prst="rect">
            <a:avLst/>
          </a:prstGeom>
        </p:spPr>
      </p:pic>
      <p:cxnSp>
        <p:nvCxnSpPr>
          <p:cNvPr id="18" name="Conector drept cu săgeată 17">
            <a:extLst>
              <a:ext uri="{FF2B5EF4-FFF2-40B4-BE49-F238E27FC236}">
                <a16:creationId xmlns:a16="http://schemas.microsoft.com/office/drawing/2014/main" id="{27E80100-6810-4F72-AF86-4B2C1616C2C5}"/>
              </a:ext>
            </a:extLst>
          </p:cNvPr>
          <p:cNvCxnSpPr>
            <a:cxnSpLocks/>
          </p:cNvCxnSpPr>
          <p:nvPr/>
        </p:nvCxnSpPr>
        <p:spPr>
          <a:xfrm>
            <a:off x="7915564" y="1163782"/>
            <a:ext cx="239955" cy="657231"/>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drept cu săgeată 16">
            <a:extLst>
              <a:ext uri="{FF2B5EF4-FFF2-40B4-BE49-F238E27FC236}">
                <a16:creationId xmlns:a16="http://schemas.microsoft.com/office/drawing/2014/main" id="{D185CA18-8629-4C80-B37E-570A0D6D8252}"/>
              </a:ext>
            </a:extLst>
          </p:cNvPr>
          <p:cNvCxnSpPr>
            <a:cxnSpLocks/>
          </p:cNvCxnSpPr>
          <p:nvPr/>
        </p:nvCxnSpPr>
        <p:spPr>
          <a:xfrm flipV="1">
            <a:off x="7735658" y="2344317"/>
            <a:ext cx="441536" cy="167974"/>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pic>
        <p:nvPicPr>
          <p:cNvPr id="27" name="Imagine 26" descr="CIMG1087">
            <a:extLst>
              <a:ext uri="{FF2B5EF4-FFF2-40B4-BE49-F238E27FC236}">
                <a16:creationId xmlns:a16="http://schemas.microsoft.com/office/drawing/2014/main" id="{68D2D7C3-00CE-4893-A7E4-9419D80786A0}"/>
              </a:ext>
            </a:extLst>
          </p:cNvPr>
          <p:cNvPicPr/>
          <p:nvPr/>
        </p:nvPicPr>
        <p:blipFill rotWithShape="1">
          <a:blip r:embed="rId6" cstate="print">
            <a:extLst>
              <a:ext uri="{28A0092B-C50C-407E-A947-70E740481C1C}">
                <a14:useLocalDpi xmlns:a14="http://schemas.microsoft.com/office/drawing/2010/main" val="0"/>
              </a:ext>
            </a:extLst>
          </a:blip>
          <a:srcRect b="26892"/>
          <a:stretch/>
        </p:blipFill>
        <p:spPr bwMode="auto">
          <a:xfrm>
            <a:off x="4904509" y="4169273"/>
            <a:ext cx="4050913" cy="2215593"/>
          </a:xfrm>
          <a:prstGeom prst="rect">
            <a:avLst/>
          </a:prstGeom>
          <a:noFill/>
          <a:ln>
            <a:noFill/>
          </a:ln>
        </p:spPr>
      </p:pic>
      <p:sp>
        <p:nvSpPr>
          <p:cNvPr id="13" name="CasetăText 12">
            <a:extLst>
              <a:ext uri="{FF2B5EF4-FFF2-40B4-BE49-F238E27FC236}">
                <a16:creationId xmlns:a16="http://schemas.microsoft.com/office/drawing/2014/main" id="{C6C69448-26B5-4939-9E41-F31E9D4B308E}"/>
              </a:ext>
            </a:extLst>
          </p:cNvPr>
          <p:cNvSpPr txBox="1"/>
          <p:nvPr/>
        </p:nvSpPr>
        <p:spPr>
          <a:xfrm>
            <a:off x="6547363" y="3646777"/>
            <a:ext cx="1391484" cy="276999"/>
          </a:xfrm>
          <a:prstGeom prst="rect">
            <a:avLst/>
          </a:prstGeom>
          <a:noFill/>
        </p:spPr>
        <p:txBody>
          <a:bodyPr wrap="square" rtlCol="0">
            <a:spAutoFit/>
          </a:bodyPr>
          <a:lstStyle/>
          <a:p>
            <a:r>
              <a:rPr lang="en-US" sz="1200" dirty="0">
                <a:solidFill>
                  <a:srgbClr val="D01F58"/>
                </a:solidFill>
              </a:rPr>
              <a:t>Gusset</a:t>
            </a:r>
            <a:endParaRPr lang="en-US" sz="1600" dirty="0">
              <a:solidFill>
                <a:srgbClr val="D01F58"/>
              </a:solidFill>
            </a:endParaRPr>
          </a:p>
        </p:txBody>
      </p:sp>
      <p:cxnSp>
        <p:nvCxnSpPr>
          <p:cNvPr id="14" name="Conector drept cu săgeată 13">
            <a:extLst>
              <a:ext uri="{FF2B5EF4-FFF2-40B4-BE49-F238E27FC236}">
                <a16:creationId xmlns:a16="http://schemas.microsoft.com/office/drawing/2014/main" id="{B5AAEC9C-CBDB-45F7-9653-174059BA101B}"/>
              </a:ext>
            </a:extLst>
          </p:cNvPr>
          <p:cNvCxnSpPr>
            <a:cxnSpLocks/>
          </p:cNvCxnSpPr>
          <p:nvPr/>
        </p:nvCxnSpPr>
        <p:spPr>
          <a:xfrm flipV="1">
            <a:off x="7176655" y="3541248"/>
            <a:ext cx="1118007" cy="211058"/>
          </a:xfrm>
          <a:prstGeom prst="straightConnector1">
            <a:avLst/>
          </a:prstGeom>
          <a:ln>
            <a:solidFill>
              <a:srgbClr val="D01F58"/>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el 14">
            <a:extLst>
              <a:ext uri="{FF2B5EF4-FFF2-40B4-BE49-F238E27FC236}">
                <a16:creationId xmlns:a16="http://schemas.microsoft.com/office/drawing/2014/main" id="{92A26CBB-2C27-45F0-B9C3-C0272F5F6FA6}"/>
              </a:ext>
            </a:extLst>
          </p:cNvPr>
          <p:cNvGraphicFramePr>
            <a:graphicFrameLocks noGrp="1"/>
          </p:cNvGraphicFramePr>
          <p:nvPr>
            <p:extLst>
              <p:ext uri="{D42A27DB-BD31-4B8C-83A1-F6EECF244321}">
                <p14:modId xmlns:p14="http://schemas.microsoft.com/office/powerpoint/2010/main" val="2746552140"/>
              </p:ext>
            </p:extLst>
          </p:nvPr>
        </p:nvGraphicFramePr>
        <p:xfrm>
          <a:off x="1003852" y="4847180"/>
          <a:ext cx="3791785" cy="759144"/>
        </p:xfrm>
        <a:graphic>
          <a:graphicData uri="http://schemas.openxmlformats.org/drawingml/2006/table">
            <a:tbl>
              <a:tblPr firstRow="1" firstCol="1" lastRow="1" lastCol="1" bandRow="1" bandCol="1">
                <a:tableStyleId>{5A111915-BE36-4E01-A7E5-04B1672EAD32}</a:tableStyleId>
              </a:tblPr>
              <a:tblGrid>
                <a:gridCol w="501437">
                  <a:extLst>
                    <a:ext uri="{9D8B030D-6E8A-4147-A177-3AD203B41FA5}">
                      <a16:colId xmlns:a16="http://schemas.microsoft.com/office/drawing/2014/main" val="979742867"/>
                    </a:ext>
                  </a:extLst>
                </a:gridCol>
                <a:gridCol w="389322">
                  <a:extLst>
                    <a:ext uri="{9D8B030D-6E8A-4147-A177-3AD203B41FA5}">
                      <a16:colId xmlns:a16="http://schemas.microsoft.com/office/drawing/2014/main" val="3593985964"/>
                    </a:ext>
                  </a:extLst>
                </a:gridCol>
                <a:gridCol w="310439">
                  <a:extLst>
                    <a:ext uri="{9D8B030D-6E8A-4147-A177-3AD203B41FA5}">
                      <a16:colId xmlns:a16="http://schemas.microsoft.com/office/drawing/2014/main" val="2200532305"/>
                    </a:ext>
                  </a:extLst>
                </a:gridCol>
                <a:gridCol w="375735">
                  <a:extLst>
                    <a:ext uri="{9D8B030D-6E8A-4147-A177-3AD203B41FA5}">
                      <a16:colId xmlns:a16="http://schemas.microsoft.com/office/drawing/2014/main" val="2524628935"/>
                    </a:ext>
                  </a:extLst>
                </a:gridCol>
                <a:gridCol w="430729">
                  <a:extLst>
                    <a:ext uri="{9D8B030D-6E8A-4147-A177-3AD203B41FA5}">
                      <a16:colId xmlns:a16="http://schemas.microsoft.com/office/drawing/2014/main" val="960794313"/>
                    </a:ext>
                  </a:extLst>
                </a:gridCol>
                <a:gridCol w="406125">
                  <a:extLst>
                    <a:ext uri="{9D8B030D-6E8A-4147-A177-3AD203B41FA5}">
                      <a16:colId xmlns:a16="http://schemas.microsoft.com/office/drawing/2014/main" val="43024556"/>
                    </a:ext>
                  </a:extLst>
                </a:gridCol>
                <a:gridCol w="356396">
                  <a:extLst>
                    <a:ext uri="{9D8B030D-6E8A-4147-A177-3AD203B41FA5}">
                      <a16:colId xmlns:a16="http://schemas.microsoft.com/office/drawing/2014/main" val="3224016326"/>
                    </a:ext>
                  </a:extLst>
                </a:gridCol>
                <a:gridCol w="410269">
                  <a:extLst>
                    <a:ext uri="{9D8B030D-6E8A-4147-A177-3AD203B41FA5}">
                      <a16:colId xmlns:a16="http://schemas.microsoft.com/office/drawing/2014/main" val="3627620094"/>
                    </a:ext>
                  </a:extLst>
                </a:gridCol>
                <a:gridCol w="611333">
                  <a:extLst>
                    <a:ext uri="{9D8B030D-6E8A-4147-A177-3AD203B41FA5}">
                      <a16:colId xmlns:a16="http://schemas.microsoft.com/office/drawing/2014/main" val="370084919"/>
                    </a:ext>
                  </a:extLst>
                </a:gridCol>
              </a:tblGrid>
              <a:tr h="0">
                <a:tc rowSpan="2">
                  <a:txBody>
                    <a:bodyPr/>
                    <a:lstStyle/>
                    <a:p>
                      <a:pPr algn="just">
                        <a:lnSpc>
                          <a:spcPct val="150000"/>
                        </a:lnSpc>
                        <a:spcAft>
                          <a:spcPts val="0"/>
                        </a:spcAft>
                      </a:pPr>
                      <a:r>
                        <a:rPr lang="ro-RO" sz="900" dirty="0">
                          <a:effectLst/>
                        </a:rPr>
                        <a:t>Grade</a:t>
                      </a:r>
                      <a:endParaRPr lang="ro-RO" sz="900" b="0" dirty="0">
                        <a:effectLst/>
                        <a:latin typeface="+mn-lt"/>
                        <a:ea typeface="Times New Roman" panose="02020603050405020304" pitchFamily="18" charset="0"/>
                      </a:endParaRPr>
                    </a:p>
                  </a:txBody>
                  <a:tcPr marL="68580" marR="68580" marT="0" marB="0"/>
                </a:tc>
                <a:tc gridSpan="8">
                  <a:txBody>
                    <a:bodyPr/>
                    <a:lstStyle/>
                    <a:p>
                      <a:pPr algn="ctr">
                        <a:lnSpc>
                          <a:spcPct val="150000"/>
                        </a:lnSpc>
                        <a:spcAft>
                          <a:spcPts val="0"/>
                        </a:spcAft>
                      </a:pPr>
                      <a:r>
                        <a:rPr lang="en-US" sz="900" noProof="0" dirty="0">
                          <a:effectLst/>
                        </a:rPr>
                        <a:t>Chemical composition, %</a:t>
                      </a:r>
                      <a:endParaRPr lang="en-US" sz="900" b="0" noProof="0" dirty="0">
                        <a:effectLst/>
                        <a:latin typeface="+mn-lt"/>
                        <a:ea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105598503"/>
                  </a:ext>
                </a:extLst>
              </a:tr>
              <a:tr h="0">
                <a:tc vMerge="1">
                  <a:txBody>
                    <a:bodyPr/>
                    <a:lstStyle/>
                    <a:p>
                      <a:endParaRPr lang="ro-RO"/>
                    </a:p>
                  </a:txBody>
                  <a:tcPr/>
                </a:tc>
                <a:tc>
                  <a:txBody>
                    <a:bodyPr/>
                    <a:lstStyle/>
                    <a:p>
                      <a:pPr algn="just">
                        <a:lnSpc>
                          <a:spcPct val="150000"/>
                        </a:lnSpc>
                        <a:spcAft>
                          <a:spcPts val="0"/>
                        </a:spcAft>
                      </a:pPr>
                      <a:r>
                        <a:rPr lang="en-US" sz="900" dirty="0">
                          <a:effectLst/>
                        </a:rPr>
                        <a:t>C≤</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Si≤</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Mn</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P≤</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dirty="0">
                          <a:effectLst/>
                        </a:rPr>
                        <a:t>S≤</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Cr</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Ni</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dirty="0">
                          <a:effectLst/>
                        </a:rPr>
                        <a:t>Al</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4382247"/>
                  </a:ext>
                </a:extLst>
              </a:tr>
              <a:tr h="0">
                <a:tc>
                  <a:txBody>
                    <a:bodyPr/>
                    <a:lstStyle/>
                    <a:p>
                      <a:pPr algn="just">
                        <a:lnSpc>
                          <a:spcPct val="150000"/>
                        </a:lnSpc>
                        <a:spcAft>
                          <a:spcPts val="0"/>
                        </a:spcAft>
                      </a:pPr>
                      <a:r>
                        <a:rPr lang="ro-RO" sz="900" b="0" dirty="0"/>
                        <a:t>A32</a:t>
                      </a:r>
                      <a:endParaRPr lang="ro-RO" sz="900" b="0" dirty="0">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.18</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0.5</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0.9-</a:t>
                      </a:r>
                    </a:p>
                    <a:p>
                      <a:pPr algn="just">
                        <a:lnSpc>
                          <a:spcPct val="150000"/>
                        </a:lnSpc>
                        <a:spcAft>
                          <a:spcPts val="0"/>
                        </a:spcAft>
                      </a:pPr>
                      <a:r>
                        <a:rPr lang="en-US" sz="900" b="0" dirty="0">
                          <a:effectLst/>
                        </a:rPr>
                        <a:t>1</a:t>
                      </a:r>
                      <a:r>
                        <a:rPr lang="ro-RO" sz="900" b="0" dirty="0">
                          <a:effectLst/>
                        </a:rPr>
                        <a:t>.60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a:t>
                      </a:r>
                      <a:r>
                        <a:rPr lang="en-US" sz="900" b="0" dirty="0">
                          <a:effectLst/>
                        </a:rPr>
                        <a:t>0</a:t>
                      </a:r>
                      <a:r>
                        <a:rPr lang="ro-RO" sz="900" b="0" dirty="0">
                          <a:effectLst/>
                        </a:rPr>
                        <a:t>40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a:t>
                      </a:r>
                      <a:r>
                        <a:rPr lang="en-US" sz="900" b="0" dirty="0">
                          <a:effectLst/>
                        </a:rPr>
                        <a:t>0</a:t>
                      </a:r>
                      <a:r>
                        <a:rPr lang="ro-RO" sz="900" b="0" dirty="0">
                          <a:effectLst/>
                        </a:rPr>
                        <a:t>4</a:t>
                      </a:r>
                      <a:r>
                        <a:rPr lang="en-US" sz="900" b="0" dirty="0">
                          <a:effectLst/>
                        </a:rPr>
                        <a:t>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en-US" sz="900" b="0" dirty="0">
                          <a:effectLst/>
                        </a:rPr>
                        <a:t>0</a:t>
                      </a:r>
                      <a:r>
                        <a:rPr lang="ro-RO" sz="900" b="0" dirty="0">
                          <a:effectLst/>
                        </a:rPr>
                        <a:t>.20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0.20-0.40</a:t>
                      </a:r>
                      <a:endParaRPr lang="ro-RO" sz="900" b="0" dirty="0">
                        <a:solidFill>
                          <a:schemeClr val="tx1"/>
                        </a:solidFill>
                        <a:effectLst/>
                        <a:latin typeface="+mn-lt"/>
                        <a:ea typeface="Times New Roman" panose="02020603050405020304" pitchFamily="18" charset="0"/>
                      </a:endParaRPr>
                    </a:p>
                  </a:txBody>
                  <a:tcPr marL="68580" marR="68580" marT="0" marB="0"/>
                </a:tc>
                <a:tc>
                  <a:txBody>
                    <a:bodyPr/>
                    <a:lstStyle/>
                    <a:p>
                      <a:pPr algn="just">
                        <a:lnSpc>
                          <a:spcPct val="150000"/>
                        </a:lnSpc>
                        <a:spcAft>
                          <a:spcPts val="0"/>
                        </a:spcAft>
                      </a:pPr>
                      <a:r>
                        <a:rPr lang="ro-RO" sz="900" b="0" dirty="0">
                          <a:effectLst/>
                        </a:rPr>
                        <a:t>0.020- 0.35</a:t>
                      </a:r>
                      <a:endParaRPr lang="ro-RO" sz="900" b="0" dirty="0">
                        <a:solidFill>
                          <a:schemeClr val="tx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87980296"/>
                  </a:ext>
                </a:extLst>
              </a:tr>
            </a:tbl>
          </a:graphicData>
        </a:graphic>
      </p:graphicFrame>
    </p:spTree>
    <p:custDataLst>
      <p:tags r:id="rId1"/>
    </p:custDataLst>
    <p:extLst>
      <p:ext uri="{BB962C8B-B14F-4D97-AF65-F5344CB8AC3E}">
        <p14:creationId xmlns:p14="http://schemas.microsoft.com/office/powerpoint/2010/main" val="153674654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6433730" cy="276999"/>
          </a:xfrm>
          <a:prstGeom prst="rect">
            <a:avLst/>
          </a:prstGeom>
          <a:noFill/>
        </p:spPr>
        <p:txBody>
          <a:bodyPr wrap="square" rtlCol="0">
            <a:spAutoFit/>
          </a:bodyPr>
          <a:lstStyle/>
          <a:p>
            <a:r>
              <a:rPr lang="en-US" sz="1200" b="1" dirty="0">
                <a:solidFill>
                  <a:srgbClr val="363346"/>
                </a:solidFill>
                <a:latin typeface="Dosis" panose="02010503020202060003" pitchFamily="2" charset="0"/>
              </a:rPr>
              <a:t>BOARD OF BARGE</a:t>
            </a:r>
            <a:r>
              <a:rPr lang="ro-RO" sz="1200" b="1" dirty="0">
                <a:solidFill>
                  <a:srgbClr val="363346"/>
                </a:solidFill>
                <a:latin typeface="Dosis" panose="02010503020202060003" pitchFamily="2" charset="0"/>
              </a:rPr>
              <a:t> – WPS WELD 1 (interior or exterior board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bulb </a:t>
            </a:r>
            <a:r>
              <a:rPr lang="ro-RO" sz="1200" b="1" dirty="0" err="1">
                <a:solidFill>
                  <a:srgbClr val="363346"/>
                </a:solidFill>
                <a:latin typeface="Dosis" panose="02010503020202060003" pitchFamily="2" charset="0"/>
              </a:rPr>
              <a:t>stiffeners</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graphicFrame>
        <p:nvGraphicFramePr>
          <p:cNvPr id="104" name="Tabel 103">
            <a:extLst>
              <a:ext uri="{FF2B5EF4-FFF2-40B4-BE49-F238E27FC236}">
                <a16:creationId xmlns:a16="http://schemas.microsoft.com/office/drawing/2014/main" id="{73BE99E9-BFB2-4FC6-BFB0-DCB2F32FD0EB}"/>
              </a:ext>
            </a:extLst>
          </p:cNvPr>
          <p:cNvGraphicFramePr>
            <a:graphicFrameLocks noGrp="1"/>
          </p:cNvGraphicFramePr>
          <p:nvPr>
            <p:extLst>
              <p:ext uri="{D42A27DB-BD31-4B8C-83A1-F6EECF244321}">
                <p14:modId xmlns:p14="http://schemas.microsoft.com/office/powerpoint/2010/main" val="2363933424"/>
              </p:ext>
            </p:extLst>
          </p:nvPr>
        </p:nvGraphicFramePr>
        <p:xfrm>
          <a:off x="168584" y="1449175"/>
          <a:ext cx="7192798" cy="342900"/>
        </p:xfrm>
        <a:graphic>
          <a:graphicData uri="http://schemas.openxmlformats.org/drawingml/2006/table">
            <a:tbl>
              <a:tblPr firstRow="1" firstCol="1" bandRow="1">
                <a:tableStyleId>{7DF18680-E054-41AD-8BC1-D1AEF772440D}</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3</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105" name="Tabel 104">
            <a:extLst>
              <a:ext uri="{FF2B5EF4-FFF2-40B4-BE49-F238E27FC236}">
                <a16:creationId xmlns:a16="http://schemas.microsoft.com/office/drawing/2014/main" id="{E7B360EE-6C64-49C4-BE51-F654CE30B137}"/>
              </a:ext>
            </a:extLst>
          </p:cNvPr>
          <p:cNvGraphicFramePr>
            <a:graphicFrameLocks noGrp="1"/>
          </p:cNvGraphicFramePr>
          <p:nvPr>
            <p:extLst>
              <p:ext uri="{D42A27DB-BD31-4B8C-83A1-F6EECF244321}">
                <p14:modId xmlns:p14="http://schemas.microsoft.com/office/powerpoint/2010/main" val="124995304"/>
              </p:ext>
            </p:extLst>
          </p:nvPr>
        </p:nvGraphicFramePr>
        <p:xfrm>
          <a:off x="164984" y="1934981"/>
          <a:ext cx="7190302" cy="1767080"/>
        </p:xfrm>
        <a:graphic>
          <a:graphicData uri="http://schemas.openxmlformats.org/drawingml/2006/table">
            <a:tbl>
              <a:tblPr firstRow="1" firstCol="1" bandRow="1">
                <a:tableStyleId>{7DF18680-E054-41AD-8BC1-D1AEF772440D}</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Shipyard </a:t>
                      </a:r>
                      <a:r>
                        <a:rPr lang="en-US" sz="900" dirty="0" err="1">
                          <a:effectLst/>
                        </a:rPr>
                        <a:t>Kladovo</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 stainless steel tools to be used</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Workshop, Kladovo</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Parent Metal Specification: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A32 </a:t>
                      </a:r>
                      <a:r>
                        <a:rPr lang="en-US" sz="900" dirty="0">
                          <a:effectLst/>
                        </a:rPr>
                        <a:t>/ </a:t>
                      </a:r>
                      <a:r>
                        <a:rPr lang="ro-RO" sz="900" dirty="0">
                          <a:effectLst/>
                        </a:rPr>
                        <a:t>A32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FCAW</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a:effectLst/>
                        </a:rPr>
                        <a:t>Parent Metal Thickness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8 to 8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a:effectLst/>
                        </a:rPr>
                        <a:t> Joint Type:</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a:t>
                      </a:r>
                      <a:r>
                        <a:rPr lang="en-US" sz="900" dirty="0">
                          <a:effectLst/>
                        </a:rPr>
                        <a:t>t </a:t>
                      </a:r>
                      <a:r>
                        <a:rPr lang="en-US" sz="900" dirty="0" err="1">
                          <a:effectLst/>
                        </a:rPr>
                        <a:t>Wel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 (horizontal)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a:effectLst/>
                        </a:rPr>
                        <a:t>Joint Design</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sp>
        <p:nvSpPr>
          <p:cNvPr id="177" name="Rectangle 63">
            <a:extLst>
              <a:ext uri="{FF2B5EF4-FFF2-40B4-BE49-F238E27FC236}">
                <a16:creationId xmlns:a16="http://schemas.microsoft.com/office/drawing/2014/main" id="{BF06B8BE-B153-4ADD-BF91-261D286A24A4}"/>
              </a:ext>
            </a:extLst>
          </p:cNvPr>
          <p:cNvSpPr>
            <a:spLocks noChangeArrowheads="1"/>
          </p:cNvSpPr>
          <p:nvPr/>
        </p:nvSpPr>
        <p:spPr bwMode="auto">
          <a:xfrm>
            <a:off x="5403698" y="6607029"/>
            <a:ext cx="523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noAutofit/>
          </a:bodyPr>
          <a:lstStyle/>
          <a:p>
            <a:pPr>
              <a:lnSpc>
                <a:spcPct val="107000"/>
              </a:lnSpc>
              <a:spcAft>
                <a:spcPts val="800"/>
              </a:spcAft>
            </a:pPr>
            <a:r>
              <a:rPr lang="ro-RO" sz="800">
                <a:solidFill>
                  <a:srgbClr val="0000FF"/>
                </a:solidFill>
                <a:effectLst/>
                <a:latin typeface="Calibri" panose="020F0502020204030204" pitchFamily="34" charset="0"/>
                <a:ea typeface="Calibri" panose="020F0502020204030204" pitchFamily="34" charset="0"/>
                <a:cs typeface="Calibri" panose="020F0502020204030204" pitchFamily="34" charset="0"/>
              </a:rPr>
              <a:t>4</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8" name="Tabel 177">
            <a:extLst>
              <a:ext uri="{FF2B5EF4-FFF2-40B4-BE49-F238E27FC236}">
                <a16:creationId xmlns:a16="http://schemas.microsoft.com/office/drawing/2014/main" id="{D84FED61-71EE-4706-8E8C-F630B3C8E41A}"/>
              </a:ext>
            </a:extLst>
          </p:cNvPr>
          <p:cNvGraphicFramePr>
            <a:graphicFrameLocks noGrp="1"/>
          </p:cNvGraphicFramePr>
          <p:nvPr>
            <p:extLst>
              <p:ext uri="{D42A27DB-BD31-4B8C-83A1-F6EECF244321}">
                <p14:modId xmlns:p14="http://schemas.microsoft.com/office/powerpoint/2010/main" val="764475844"/>
              </p:ext>
            </p:extLst>
          </p:nvPr>
        </p:nvGraphicFramePr>
        <p:xfrm>
          <a:off x="164983" y="3896412"/>
          <a:ext cx="7190303" cy="474726"/>
        </p:xfrm>
        <a:graphic>
          <a:graphicData uri="http://schemas.openxmlformats.org/drawingml/2006/table">
            <a:tbl>
              <a:tblPr firstRow="1" firstCol="1" bandRow="1">
                <a:tableStyleId>{7DF18680-E054-41AD-8BC1-D1AEF772440D}</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0">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1.2</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a:t>
                      </a:r>
                      <a:r>
                        <a:rPr lang="ro-RO" sz="1000" dirty="0">
                          <a:effectLst/>
                        </a:rPr>
                        <a:t>90-200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5-26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8.0-8.5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a:t>
                      </a:r>
                      <a:r>
                        <a:rPr lang="ro-RO" sz="1000" dirty="0">
                          <a:effectLst/>
                        </a:rPr>
                        <a:t>8-19</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a:t>
                      </a:r>
                      <a:r>
                        <a:rPr lang="ro-RO" sz="1000" dirty="0">
                          <a:effectLst/>
                        </a:rPr>
                        <a:t>646</a:t>
                      </a:r>
                      <a:r>
                        <a:rPr lang="en-US" sz="1000" dirty="0">
                          <a:effectLst/>
                        </a:rPr>
                        <a:t>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bl>
          </a:graphicData>
        </a:graphic>
      </p:graphicFrame>
      <p:graphicFrame>
        <p:nvGraphicFramePr>
          <p:cNvPr id="179" name="Tabel 178">
            <a:extLst>
              <a:ext uri="{FF2B5EF4-FFF2-40B4-BE49-F238E27FC236}">
                <a16:creationId xmlns:a16="http://schemas.microsoft.com/office/drawing/2014/main" id="{D09FDB81-6528-4F1B-A7B9-62B9EFA5DD4C}"/>
              </a:ext>
            </a:extLst>
          </p:cNvPr>
          <p:cNvGraphicFramePr>
            <a:graphicFrameLocks noGrp="1"/>
          </p:cNvGraphicFramePr>
          <p:nvPr>
            <p:extLst>
              <p:ext uri="{D42A27DB-BD31-4B8C-83A1-F6EECF244321}">
                <p14:modId xmlns:p14="http://schemas.microsoft.com/office/powerpoint/2010/main" val="910278259"/>
              </p:ext>
            </p:extLst>
          </p:nvPr>
        </p:nvGraphicFramePr>
        <p:xfrm>
          <a:off x="164983" y="4579769"/>
          <a:ext cx="7190303" cy="1477137"/>
        </p:xfrm>
        <a:graphic>
          <a:graphicData uri="http://schemas.openxmlformats.org/drawingml/2006/table">
            <a:tbl>
              <a:tblPr firstRow="1" firstCol="1" bandRow="1">
                <a:tableStyleId>{7DF18680-E054-41AD-8BC1-D1AEF772440D}</a:tableStyleId>
              </a:tblPr>
              <a:tblGrid>
                <a:gridCol w="2480681">
                  <a:extLst>
                    <a:ext uri="{9D8B030D-6E8A-4147-A177-3AD203B41FA5}">
                      <a16:colId xmlns:a16="http://schemas.microsoft.com/office/drawing/2014/main" val="1560290216"/>
                    </a:ext>
                  </a:extLst>
                </a:gridCol>
                <a:gridCol w="2005608">
                  <a:extLst>
                    <a:ext uri="{9D8B030D-6E8A-4147-A177-3AD203B41FA5}">
                      <a16:colId xmlns:a16="http://schemas.microsoft.com/office/drawing/2014/main" val="1229687500"/>
                    </a:ext>
                  </a:extLst>
                </a:gridCol>
                <a:gridCol w="2704014">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ISO 17633-A T 19 12 3 L R C/M 3</a:t>
                      </a:r>
                      <a:endParaRPr lang="ro-RO" sz="1000" b="0" dirty="0">
                        <a:solidFill>
                          <a:schemeClr val="tx1"/>
                        </a:solidFill>
                        <a:effectLst/>
                      </a:endParaRPr>
                    </a:p>
                    <a:p>
                      <a:pPr>
                        <a:lnSpc>
                          <a:spcPct val="107000"/>
                        </a:lnSpc>
                        <a:spcAft>
                          <a:spcPts val="0"/>
                        </a:spcAft>
                      </a:pPr>
                      <a:r>
                        <a:rPr lang="en-US" sz="1000" b="0" dirty="0">
                          <a:solidFill>
                            <a:schemeClr val="tx1"/>
                          </a:solidFill>
                          <a:effectLst/>
                        </a:rPr>
                        <a:t>AWS A5.22 E316LT0-1/ -4</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W.Nr</a:t>
                      </a:r>
                      <a:r>
                        <a:rPr lang="en-US" sz="1000" b="0" dirty="0">
                          <a:solidFill>
                            <a:schemeClr val="tx1"/>
                          </a:solidFill>
                          <a:effectLst/>
                        </a:rPr>
                        <a:t>.: 1.4430</a:t>
                      </a:r>
                      <a:endParaRPr lang="ro-RO" sz="1000" b="0" dirty="0">
                        <a:solidFill>
                          <a:schemeClr val="tx1"/>
                        </a:solidFill>
                        <a:effectLst/>
                      </a:endParaRPr>
                    </a:p>
                    <a:p>
                      <a:pPr>
                        <a:lnSpc>
                          <a:spcPct val="107000"/>
                        </a:lnSpc>
                        <a:spcAft>
                          <a:spcPts val="0"/>
                        </a:spcAft>
                      </a:pPr>
                      <a:r>
                        <a:rPr lang="en-US" sz="1000" b="0" dirty="0">
                          <a:solidFill>
                            <a:schemeClr val="tx1"/>
                          </a:solidFill>
                          <a:effectLst/>
                        </a:rPr>
                        <a:t> 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1" u="sng" dirty="0">
                          <a:solidFill>
                            <a:schemeClr val="bg1"/>
                          </a:solidFill>
                          <a:effectLst/>
                        </a:rPr>
                        <a:t>Technique:</a:t>
                      </a:r>
                      <a:endParaRPr lang="ro-RO" sz="1000" b="1" dirty="0">
                        <a:solidFill>
                          <a:schemeClr val="bg1"/>
                        </a:solidFill>
                        <a:effectLst/>
                      </a:endParaRPr>
                    </a:p>
                    <a:p>
                      <a:pPr>
                        <a:lnSpc>
                          <a:spcPct val="107000"/>
                        </a:lnSpc>
                        <a:spcAft>
                          <a:spcPts val="0"/>
                        </a:spcAft>
                      </a:pPr>
                      <a:r>
                        <a:rPr lang="en-US" sz="1000" b="0" dirty="0">
                          <a:solidFill>
                            <a:schemeClr val="tx1"/>
                          </a:solidFill>
                          <a:effectLst/>
                        </a:rPr>
                        <a:t>Weaving: max 2 mm width at pass 1, max 4 mm width at pass 2 and max 6 mm width at pass 3</a:t>
                      </a:r>
                      <a:endParaRPr lang="ro-RO" sz="1000" b="0" dirty="0">
                        <a:solidFill>
                          <a:schemeClr val="tx1"/>
                        </a:solidFill>
                        <a:effectLst/>
                      </a:endParaRPr>
                    </a:p>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EN ISO 14175: Ar+18%CO</a:t>
                      </a:r>
                      <a:r>
                        <a:rPr lang="en-US" sz="1000" b="0" baseline="-25000" dirty="0">
                          <a:solidFill>
                            <a:schemeClr val="tx1"/>
                          </a:solidFill>
                          <a:effectLst/>
                        </a:rPr>
                        <a:t>2</a:t>
                      </a:r>
                      <a:r>
                        <a:rPr lang="en-US" sz="1000" b="0" dirty="0">
                          <a:solidFill>
                            <a:schemeClr val="tx1"/>
                          </a:solidFill>
                          <a:effectLst/>
                        </a:rPr>
                        <a:t> </a:t>
                      </a:r>
                      <a:endParaRPr lang="ro-RO" sz="1000" b="0" dirty="0">
                        <a:solidFill>
                          <a:schemeClr val="tx1"/>
                        </a:solidFill>
                        <a:effectLst/>
                      </a:endParaRPr>
                    </a:p>
                    <a:p>
                      <a:pPr>
                        <a:lnSpc>
                          <a:spcPct val="107000"/>
                        </a:lnSpc>
                        <a:spcAft>
                          <a:spcPts val="0"/>
                        </a:spcAft>
                      </a:pPr>
                      <a:r>
                        <a:rPr lang="en-US" sz="1000" b="0" dirty="0">
                          <a:solidFill>
                            <a:schemeClr val="tx1"/>
                          </a:solidFill>
                          <a:effectLst/>
                        </a:rPr>
                        <a:t>14 - 16 l/min</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b="0" u="sng" dirty="0">
                          <a:solidFill>
                            <a:schemeClr val="tx1"/>
                          </a:solidFill>
                          <a:effectLst/>
                        </a:rPr>
                        <a:t>Post Weld Heat Treatment:</a:t>
                      </a:r>
                      <a:r>
                        <a:rPr lang="en-US" sz="1000" b="0" dirty="0">
                          <a:solidFill>
                            <a:schemeClr val="tx1"/>
                          </a:solidFill>
                          <a:effectLst/>
                        </a:rPr>
                        <a:t> -</a:t>
                      </a:r>
                      <a:endParaRPr lang="ro-RO" sz="1000" b="0" dirty="0">
                        <a:solidFill>
                          <a:schemeClr val="tx1"/>
                        </a:solidFill>
                        <a:effectLst/>
                      </a:endParaRP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
        <p:nvSpPr>
          <p:cNvPr id="180" name="CasetăText 179">
            <a:extLst>
              <a:ext uri="{FF2B5EF4-FFF2-40B4-BE49-F238E27FC236}">
                <a16:creationId xmlns:a16="http://schemas.microsoft.com/office/drawing/2014/main" id="{79C345ED-1F77-4CB5-8C6B-CB3C49E2F21D}"/>
              </a:ext>
            </a:extLst>
          </p:cNvPr>
          <p:cNvSpPr txBox="1"/>
          <p:nvPr/>
        </p:nvSpPr>
        <p:spPr>
          <a:xfrm>
            <a:off x="7965781" y="3135100"/>
            <a:ext cx="679994" cy="369332"/>
          </a:xfrm>
          <a:prstGeom prst="rect">
            <a:avLst/>
          </a:prstGeom>
          <a:noFill/>
        </p:spPr>
        <p:txBody>
          <a:bodyPr wrap="none" rtlCol="0">
            <a:spAutoFit/>
          </a:bodyPr>
          <a:lstStyle/>
          <a:p>
            <a:r>
              <a:rPr lang="ro-RO" dirty="0"/>
              <a:t>Fig. 1</a:t>
            </a:r>
          </a:p>
        </p:txBody>
      </p:sp>
      <p:sp>
        <p:nvSpPr>
          <p:cNvPr id="182" name="CasetăText 181">
            <a:extLst>
              <a:ext uri="{FF2B5EF4-FFF2-40B4-BE49-F238E27FC236}">
                <a16:creationId xmlns:a16="http://schemas.microsoft.com/office/drawing/2014/main" id="{D4EF1987-1E6E-4747-9BA3-0F5685A3FB53}"/>
              </a:ext>
            </a:extLst>
          </p:cNvPr>
          <p:cNvSpPr txBox="1"/>
          <p:nvPr/>
        </p:nvSpPr>
        <p:spPr>
          <a:xfrm>
            <a:off x="7965781" y="5408825"/>
            <a:ext cx="679994" cy="369332"/>
          </a:xfrm>
          <a:prstGeom prst="rect">
            <a:avLst/>
          </a:prstGeom>
          <a:noFill/>
        </p:spPr>
        <p:txBody>
          <a:bodyPr wrap="none" rtlCol="0">
            <a:spAutoFit/>
          </a:bodyPr>
          <a:lstStyle/>
          <a:p>
            <a:r>
              <a:rPr lang="ro-RO" dirty="0"/>
              <a:t>Fig. 2</a:t>
            </a:r>
          </a:p>
        </p:txBody>
      </p:sp>
      <p:grpSp>
        <p:nvGrpSpPr>
          <p:cNvPr id="2" name="Group 2">
            <a:extLst>
              <a:ext uri="{FF2B5EF4-FFF2-40B4-BE49-F238E27FC236}">
                <a16:creationId xmlns:a16="http://schemas.microsoft.com/office/drawing/2014/main" id="{20DA75F5-BC5E-403D-A919-336213583A5D}"/>
              </a:ext>
            </a:extLst>
          </p:cNvPr>
          <p:cNvGrpSpPr>
            <a:grpSpLocks/>
          </p:cNvGrpSpPr>
          <p:nvPr/>
        </p:nvGrpSpPr>
        <p:grpSpPr bwMode="auto">
          <a:xfrm>
            <a:off x="7672490" y="1620625"/>
            <a:ext cx="1266575" cy="1223385"/>
            <a:chOff x="3660" y="9650"/>
            <a:chExt cx="922" cy="1092"/>
          </a:xfrm>
        </p:grpSpPr>
        <p:sp>
          <p:nvSpPr>
            <p:cNvPr id="4" name="Rectangle 3">
              <a:extLst>
                <a:ext uri="{FF2B5EF4-FFF2-40B4-BE49-F238E27FC236}">
                  <a16:creationId xmlns:a16="http://schemas.microsoft.com/office/drawing/2014/main" id="{1954AFC1-85B0-45EF-B875-E2C5C562B0A5}"/>
                </a:ext>
              </a:extLst>
            </p:cNvPr>
            <p:cNvSpPr>
              <a:spLocks noChangeArrowheads="1"/>
            </p:cNvSpPr>
            <p:nvPr/>
          </p:nvSpPr>
          <p:spPr bwMode="auto">
            <a:xfrm>
              <a:off x="3742" y="9650"/>
              <a:ext cx="196" cy="8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5" name="Rectangle 4">
              <a:extLst>
                <a:ext uri="{FF2B5EF4-FFF2-40B4-BE49-F238E27FC236}">
                  <a16:creationId xmlns:a16="http://schemas.microsoft.com/office/drawing/2014/main" id="{C5AEC7D8-9E47-4F31-BF2D-134356C363E3}"/>
                </a:ext>
              </a:extLst>
            </p:cNvPr>
            <p:cNvSpPr>
              <a:spLocks noChangeArrowheads="1"/>
            </p:cNvSpPr>
            <p:nvPr/>
          </p:nvSpPr>
          <p:spPr bwMode="auto">
            <a:xfrm rot="5400000">
              <a:off x="4025" y="10186"/>
              <a:ext cx="191" cy="92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6" name="Freeform 5">
              <a:extLst>
                <a:ext uri="{FF2B5EF4-FFF2-40B4-BE49-F238E27FC236}">
                  <a16:creationId xmlns:a16="http://schemas.microsoft.com/office/drawing/2014/main" id="{46D89BBE-9413-4586-A072-8C8B27590C3E}"/>
                </a:ext>
              </a:extLst>
            </p:cNvPr>
            <p:cNvSpPr>
              <a:spLocks/>
            </p:cNvSpPr>
            <p:nvPr/>
          </p:nvSpPr>
          <p:spPr bwMode="auto">
            <a:xfrm>
              <a:off x="3938" y="10182"/>
              <a:ext cx="308" cy="364"/>
            </a:xfrm>
            <a:custGeom>
              <a:avLst/>
              <a:gdLst>
                <a:gd name="T0" fmla="*/ 0 w 308"/>
                <a:gd name="T1" fmla="*/ 0 h 364"/>
                <a:gd name="T2" fmla="*/ 168 w 308"/>
                <a:gd name="T3" fmla="*/ 140 h 364"/>
                <a:gd name="T4" fmla="*/ 308 w 308"/>
                <a:gd name="T5" fmla="*/ 364 h 364"/>
              </a:gdLst>
              <a:ahLst/>
              <a:cxnLst>
                <a:cxn ang="0">
                  <a:pos x="T0" y="T1"/>
                </a:cxn>
                <a:cxn ang="0">
                  <a:pos x="T2" y="T3"/>
                </a:cxn>
                <a:cxn ang="0">
                  <a:pos x="T4" y="T5"/>
                </a:cxn>
              </a:cxnLst>
              <a:rect l="0" t="0" r="r" b="b"/>
              <a:pathLst>
                <a:path w="308" h="364">
                  <a:moveTo>
                    <a:pt x="0" y="0"/>
                  </a:moveTo>
                  <a:cubicBezTo>
                    <a:pt x="58" y="39"/>
                    <a:pt x="117" y="79"/>
                    <a:pt x="168" y="140"/>
                  </a:cubicBezTo>
                  <a:cubicBezTo>
                    <a:pt x="219" y="201"/>
                    <a:pt x="263" y="282"/>
                    <a:pt x="308" y="364"/>
                  </a:cubicBezTo>
                </a:path>
              </a:pathLst>
            </a:cu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7" name="Freeform 6">
              <a:extLst>
                <a:ext uri="{FF2B5EF4-FFF2-40B4-BE49-F238E27FC236}">
                  <a16:creationId xmlns:a16="http://schemas.microsoft.com/office/drawing/2014/main" id="{763CBFB3-E7C5-4A7B-B29C-F58D0FDC5859}"/>
                </a:ext>
              </a:extLst>
            </p:cNvPr>
            <p:cNvSpPr>
              <a:spLocks/>
            </p:cNvSpPr>
            <p:nvPr/>
          </p:nvSpPr>
          <p:spPr bwMode="auto">
            <a:xfrm>
              <a:off x="3835" y="10182"/>
              <a:ext cx="411" cy="443"/>
            </a:xfrm>
            <a:custGeom>
              <a:avLst/>
              <a:gdLst>
                <a:gd name="T0" fmla="*/ 103 w 411"/>
                <a:gd name="T1" fmla="*/ 0 h 443"/>
                <a:gd name="T2" fmla="*/ 47 w 411"/>
                <a:gd name="T3" fmla="*/ 280 h 443"/>
                <a:gd name="T4" fmla="*/ 47 w 411"/>
                <a:gd name="T5" fmla="*/ 420 h 443"/>
                <a:gd name="T6" fmla="*/ 327 w 411"/>
                <a:gd name="T7" fmla="*/ 420 h 443"/>
                <a:gd name="T8" fmla="*/ 411 w 411"/>
                <a:gd name="T9" fmla="*/ 364 h 443"/>
              </a:gdLst>
              <a:ahLst/>
              <a:cxnLst>
                <a:cxn ang="0">
                  <a:pos x="T0" y="T1"/>
                </a:cxn>
                <a:cxn ang="0">
                  <a:pos x="T2" y="T3"/>
                </a:cxn>
                <a:cxn ang="0">
                  <a:pos x="T4" y="T5"/>
                </a:cxn>
                <a:cxn ang="0">
                  <a:pos x="T6" y="T7"/>
                </a:cxn>
                <a:cxn ang="0">
                  <a:pos x="T8" y="T9"/>
                </a:cxn>
              </a:cxnLst>
              <a:rect l="0" t="0" r="r" b="b"/>
              <a:pathLst>
                <a:path w="411" h="443">
                  <a:moveTo>
                    <a:pt x="103" y="0"/>
                  </a:moveTo>
                  <a:cubicBezTo>
                    <a:pt x="79" y="105"/>
                    <a:pt x="56" y="210"/>
                    <a:pt x="47" y="280"/>
                  </a:cubicBezTo>
                  <a:cubicBezTo>
                    <a:pt x="38" y="350"/>
                    <a:pt x="0" y="397"/>
                    <a:pt x="47" y="420"/>
                  </a:cubicBezTo>
                  <a:cubicBezTo>
                    <a:pt x="94" y="443"/>
                    <a:pt x="266" y="429"/>
                    <a:pt x="327" y="420"/>
                  </a:cubicBezTo>
                  <a:cubicBezTo>
                    <a:pt x="388" y="411"/>
                    <a:pt x="399" y="387"/>
                    <a:pt x="411" y="364"/>
                  </a:cubicBezTo>
                </a:path>
              </a:pathLst>
            </a:custGeom>
            <a:solidFill>
              <a:srgbClr val="80808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grpSp>
      <p:grpSp>
        <p:nvGrpSpPr>
          <p:cNvPr id="9" name="Group 7">
            <a:extLst>
              <a:ext uri="{FF2B5EF4-FFF2-40B4-BE49-F238E27FC236}">
                <a16:creationId xmlns:a16="http://schemas.microsoft.com/office/drawing/2014/main" id="{66C1B564-F6F4-402B-BA9F-F27F695950CD}"/>
              </a:ext>
            </a:extLst>
          </p:cNvPr>
          <p:cNvGrpSpPr>
            <a:grpSpLocks noChangeAspect="1"/>
          </p:cNvGrpSpPr>
          <p:nvPr/>
        </p:nvGrpSpPr>
        <p:grpSpPr bwMode="auto">
          <a:xfrm>
            <a:off x="7632651" y="3929725"/>
            <a:ext cx="1266575" cy="1375201"/>
            <a:chOff x="1810" y="9539"/>
            <a:chExt cx="3465" cy="3761"/>
          </a:xfrm>
        </p:grpSpPr>
        <p:grpSp>
          <p:nvGrpSpPr>
            <p:cNvPr id="10" name="Group 8">
              <a:extLst>
                <a:ext uri="{FF2B5EF4-FFF2-40B4-BE49-F238E27FC236}">
                  <a16:creationId xmlns:a16="http://schemas.microsoft.com/office/drawing/2014/main" id="{CC610C45-4C68-4DF6-860E-8BD8DE1C0380}"/>
                </a:ext>
              </a:extLst>
            </p:cNvPr>
            <p:cNvGrpSpPr>
              <a:grpSpLocks noChangeAspect="1"/>
            </p:cNvGrpSpPr>
            <p:nvPr/>
          </p:nvGrpSpPr>
          <p:grpSpPr bwMode="auto">
            <a:xfrm rot="-10800000">
              <a:off x="1810" y="9539"/>
              <a:ext cx="3465" cy="3761"/>
              <a:chOff x="4622" y="2258"/>
              <a:chExt cx="2308" cy="2505"/>
            </a:xfrm>
          </p:grpSpPr>
          <p:sp>
            <p:nvSpPr>
              <p:cNvPr id="16" name="Freeform 9">
                <a:extLst>
                  <a:ext uri="{FF2B5EF4-FFF2-40B4-BE49-F238E27FC236}">
                    <a16:creationId xmlns:a16="http://schemas.microsoft.com/office/drawing/2014/main" id="{78D736F8-8FB9-4B34-BD0D-F5C83F61F97A}"/>
                  </a:ext>
                </a:extLst>
              </p:cNvPr>
              <p:cNvSpPr>
                <a:spLocks noChangeAspect="1"/>
              </p:cNvSpPr>
              <p:nvPr/>
            </p:nvSpPr>
            <p:spPr bwMode="auto">
              <a:xfrm>
                <a:off x="4622" y="2536"/>
                <a:ext cx="2308" cy="2227"/>
              </a:xfrm>
              <a:custGeom>
                <a:avLst/>
                <a:gdLst>
                  <a:gd name="T0" fmla="*/ 50 w 2561"/>
                  <a:gd name="T1" fmla="*/ 10 h 2472"/>
                  <a:gd name="T2" fmla="*/ 50 w 2561"/>
                  <a:gd name="T3" fmla="*/ 420 h 2472"/>
                  <a:gd name="T4" fmla="*/ 20 w 2561"/>
                  <a:gd name="T5" fmla="*/ 540 h 2472"/>
                  <a:gd name="T6" fmla="*/ 0 w 2561"/>
                  <a:gd name="T7" fmla="*/ 620 h 2472"/>
                  <a:gd name="T8" fmla="*/ 50 w 2561"/>
                  <a:gd name="T9" fmla="*/ 900 h 2472"/>
                  <a:gd name="T10" fmla="*/ 20 w 2561"/>
                  <a:gd name="T11" fmla="*/ 1840 h 2472"/>
                  <a:gd name="T12" fmla="*/ 50 w 2561"/>
                  <a:gd name="T13" fmla="*/ 1950 h 2472"/>
                  <a:gd name="T14" fmla="*/ 40 w 2561"/>
                  <a:gd name="T15" fmla="*/ 2190 h 2472"/>
                  <a:gd name="T16" fmla="*/ 70 w 2561"/>
                  <a:gd name="T17" fmla="*/ 2280 h 2472"/>
                  <a:gd name="T18" fmla="*/ 140 w 2561"/>
                  <a:gd name="T19" fmla="*/ 2330 h 2472"/>
                  <a:gd name="T20" fmla="*/ 270 w 2561"/>
                  <a:gd name="T21" fmla="*/ 2360 h 2472"/>
                  <a:gd name="T22" fmla="*/ 410 w 2561"/>
                  <a:gd name="T23" fmla="*/ 2370 h 2472"/>
                  <a:gd name="T24" fmla="*/ 580 w 2561"/>
                  <a:gd name="T25" fmla="*/ 2440 h 2472"/>
                  <a:gd name="T26" fmla="*/ 1120 w 2561"/>
                  <a:gd name="T27" fmla="*/ 2440 h 2472"/>
                  <a:gd name="T28" fmla="*/ 1220 w 2561"/>
                  <a:gd name="T29" fmla="*/ 2450 h 2472"/>
                  <a:gd name="T30" fmla="*/ 1340 w 2561"/>
                  <a:gd name="T31" fmla="*/ 2470 h 2472"/>
                  <a:gd name="T32" fmla="*/ 1530 w 2561"/>
                  <a:gd name="T33" fmla="*/ 2460 h 2472"/>
                  <a:gd name="T34" fmla="*/ 1650 w 2561"/>
                  <a:gd name="T35" fmla="*/ 2470 h 2472"/>
                  <a:gd name="T36" fmla="*/ 1730 w 2561"/>
                  <a:gd name="T37" fmla="*/ 2450 h 2472"/>
                  <a:gd name="T38" fmla="*/ 1900 w 2561"/>
                  <a:gd name="T39" fmla="*/ 2440 h 2472"/>
                  <a:gd name="T40" fmla="*/ 1980 w 2561"/>
                  <a:gd name="T41" fmla="*/ 2390 h 2472"/>
                  <a:gd name="T42" fmla="*/ 2010 w 2561"/>
                  <a:gd name="T43" fmla="*/ 2380 h 2472"/>
                  <a:gd name="T44" fmla="*/ 2050 w 2561"/>
                  <a:gd name="T45" fmla="*/ 2360 h 2472"/>
                  <a:gd name="T46" fmla="*/ 2350 w 2561"/>
                  <a:gd name="T47" fmla="*/ 2280 h 2472"/>
                  <a:gd name="T48" fmla="*/ 2490 w 2561"/>
                  <a:gd name="T49" fmla="*/ 2290 h 2472"/>
                  <a:gd name="T50" fmla="*/ 2550 w 2561"/>
                  <a:gd name="T51" fmla="*/ 2280 h 2472"/>
                  <a:gd name="T52" fmla="*/ 2540 w 2561"/>
                  <a:gd name="T53" fmla="*/ 2240 h 2472"/>
                  <a:gd name="T54" fmla="*/ 2530 w 2561"/>
                  <a:gd name="T55" fmla="*/ 2190 h 2472"/>
                  <a:gd name="T56" fmla="*/ 2470 w 2561"/>
                  <a:gd name="T57" fmla="*/ 1880 h 2472"/>
                  <a:gd name="T58" fmla="*/ 2510 w 2561"/>
                  <a:gd name="T59" fmla="*/ 1580 h 2472"/>
                  <a:gd name="T60" fmla="*/ 2480 w 2561"/>
                  <a:gd name="T61" fmla="*/ 1480 h 2472"/>
                  <a:gd name="T62" fmla="*/ 2490 w 2561"/>
                  <a:gd name="T63" fmla="*/ 1440 h 2472"/>
                  <a:gd name="T64" fmla="*/ 2480 w 2561"/>
                  <a:gd name="T65" fmla="*/ 1390 h 2472"/>
                  <a:gd name="T66" fmla="*/ 2510 w 2561"/>
                  <a:gd name="T67" fmla="*/ 970 h 2472"/>
                  <a:gd name="T68" fmla="*/ 2540 w 2561"/>
                  <a:gd name="T69" fmla="*/ 820 h 2472"/>
                  <a:gd name="T70" fmla="*/ 2480 w 2561"/>
                  <a:gd name="T71" fmla="*/ 210 h 2472"/>
                  <a:gd name="T72" fmla="*/ 2470 w 2561"/>
                  <a:gd name="T73" fmla="*/ 80 h 2472"/>
                  <a:gd name="T74" fmla="*/ 2450 w 2561"/>
                  <a:gd name="T75" fmla="*/ 40 h 2472"/>
                  <a:gd name="T76" fmla="*/ 2440 w 2561"/>
                  <a:gd name="T77" fmla="*/ 0 h 2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1" h="2472">
                    <a:moveTo>
                      <a:pt x="50" y="10"/>
                    </a:moveTo>
                    <a:cubicBezTo>
                      <a:pt x="54" y="112"/>
                      <a:pt x="90" y="301"/>
                      <a:pt x="50" y="420"/>
                    </a:cubicBezTo>
                    <a:cubicBezTo>
                      <a:pt x="30" y="561"/>
                      <a:pt x="55" y="428"/>
                      <a:pt x="20" y="540"/>
                    </a:cubicBezTo>
                    <a:cubicBezTo>
                      <a:pt x="12" y="566"/>
                      <a:pt x="0" y="620"/>
                      <a:pt x="0" y="620"/>
                    </a:cubicBezTo>
                    <a:cubicBezTo>
                      <a:pt x="16" y="712"/>
                      <a:pt x="37" y="807"/>
                      <a:pt x="50" y="900"/>
                    </a:cubicBezTo>
                    <a:cubicBezTo>
                      <a:pt x="66" y="1208"/>
                      <a:pt x="81" y="1535"/>
                      <a:pt x="20" y="1840"/>
                    </a:cubicBezTo>
                    <a:cubicBezTo>
                      <a:pt x="32" y="1876"/>
                      <a:pt x="38" y="1914"/>
                      <a:pt x="50" y="1950"/>
                    </a:cubicBezTo>
                    <a:cubicBezTo>
                      <a:pt x="38" y="2047"/>
                      <a:pt x="28" y="2087"/>
                      <a:pt x="40" y="2190"/>
                    </a:cubicBezTo>
                    <a:cubicBezTo>
                      <a:pt x="43" y="2213"/>
                      <a:pt x="51" y="2261"/>
                      <a:pt x="70" y="2280"/>
                    </a:cubicBezTo>
                    <a:cubicBezTo>
                      <a:pt x="90" y="2300"/>
                      <a:pt x="120" y="2310"/>
                      <a:pt x="140" y="2330"/>
                    </a:cubicBezTo>
                    <a:cubicBezTo>
                      <a:pt x="165" y="2404"/>
                      <a:pt x="212" y="2379"/>
                      <a:pt x="270" y="2360"/>
                    </a:cubicBezTo>
                    <a:cubicBezTo>
                      <a:pt x="317" y="2363"/>
                      <a:pt x="364" y="2365"/>
                      <a:pt x="410" y="2370"/>
                    </a:cubicBezTo>
                    <a:cubicBezTo>
                      <a:pt x="473" y="2377"/>
                      <a:pt x="521" y="2420"/>
                      <a:pt x="580" y="2440"/>
                    </a:cubicBezTo>
                    <a:cubicBezTo>
                      <a:pt x="761" y="2422"/>
                      <a:pt x="938" y="2452"/>
                      <a:pt x="1120" y="2440"/>
                    </a:cubicBezTo>
                    <a:cubicBezTo>
                      <a:pt x="1153" y="2443"/>
                      <a:pt x="1187" y="2445"/>
                      <a:pt x="1220" y="2450"/>
                    </a:cubicBezTo>
                    <a:cubicBezTo>
                      <a:pt x="1260" y="2455"/>
                      <a:pt x="1340" y="2470"/>
                      <a:pt x="1340" y="2470"/>
                    </a:cubicBezTo>
                    <a:cubicBezTo>
                      <a:pt x="1403" y="2467"/>
                      <a:pt x="1467" y="2460"/>
                      <a:pt x="1530" y="2460"/>
                    </a:cubicBezTo>
                    <a:cubicBezTo>
                      <a:pt x="1570" y="2460"/>
                      <a:pt x="1610" y="2472"/>
                      <a:pt x="1650" y="2470"/>
                    </a:cubicBezTo>
                    <a:cubicBezTo>
                      <a:pt x="1677" y="2469"/>
                      <a:pt x="1703" y="2453"/>
                      <a:pt x="1730" y="2450"/>
                    </a:cubicBezTo>
                    <a:cubicBezTo>
                      <a:pt x="1786" y="2443"/>
                      <a:pt x="1843" y="2443"/>
                      <a:pt x="1900" y="2440"/>
                    </a:cubicBezTo>
                    <a:cubicBezTo>
                      <a:pt x="1999" y="2420"/>
                      <a:pt x="1908" y="2450"/>
                      <a:pt x="1980" y="2390"/>
                    </a:cubicBezTo>
                    <a:cubicBezTo>
                      <a:pt x="1988" y="2383"/>
                      <a:pt x="2000" y="2384"/>
                      <a:pt x="2010" y="2380"/>
                    </a:cubicBezTo>
                    <a:cubicBezTo>
                      <a:pt x="2024" y="2374"/>
                      <a:pt x="2036" y="2365"/>
                      <a:pt x="2050" y="2360"/>
                    </a:cubicBezTo>
                    <a:cubicBezTo>
                      <a:pt x="2148" y="2327"/>
                      <a:pt x="2252" y="2313"/>
                      <a:pt x="2350" y="2280"/>
                    </a:cubicBezTo>
                    <a:cubicBezTo>
                      <a:pt x="2397" y="2283"/>
                      <a:pt x="2443" y="2290"/>
                      <a:pt x="2490" y="2290"/>
                    </a:cubicBezTo>
                    <a:cubicBezTo>
                      <a:pt x="2510" y="2290"/>
                      <a:pt x="2536" y="2294"/>
                      <a:pt x="2550" y="2280"/>
                    </a:cubicBezTo>
                    <a:cubicBezTo>
                      <a:pt x="2560" y="2270"/>
                      <a:pt x="2543" y="2253"/>
                      <a:pt x="2540" y="2240"/>
                    </a:cubicBezTo>
                    <a:cubicBezTo>
                      <a:pt x="2536" y="2223"/>
                      <a:pt x="2533" y="2207"/>
                      <a:pt x="2530" y="2190"/>
                    </a:cubicBezTo>
                    <a:cubicBezTo>
                      <a:pt x="2510" y="2081"/>
                      <a:pt x="2483" y="1995"/>
                      <a:pt x="2470" y="1880"/>
                    </a:cubicBezTo>
                    <a:cubicBezTo>
                      <a:pt x="2477" y="1760"/>
                      <a:pt x="2483" y="1687"/>
                      <a:pt x="2510" y="1580"/>
                    </a:cubicBezTo>
                    <a:cubicBezTo>
                      <a:pt x="2500" y="1547"/>
                      <a:pt x="2485" y="1514"/>
                      <a:pt x="2480" y="1480"/>
                    </a:cubicBezTo>
                    <a:cubicBezTo>
                      <a:pt x="2478" y="1466"/>
                      <a:pt x="2490" y="1454"/>
                      <a:pt x="2490" y="1440"/>
                    </a:cubicBezTo>
                    <a:cubicBezTo>
                      <a:pt x="2490" y="1423"/>
                      <a:pt x="2483" y="1407"/>
                      <a:pt x="2480" y="1390"/>
                    </a:cubicBezTo>
                    <a:cubicBezTo>
                      <a:pt x="2469" y="1250"/>
                      <a:pt x="2444" y="1101"/>
                      <a:pt x="2510" y="970"/>
                    </a:cubicBezTo>
                    <a:cubicBezTo>
                      <a:pt x="2520" y="918"/>
                      <a:pt x="2532" y="873"/>
                      <a:pt x="2540" y="820"/>
                    </a:cubicBezTo>
                    <a:cubicBezTo>
                      <a:pt x="2531" y="405"/>
                      <a:pt x="2561" y="452"/>
                      <a:pt x="2480" y="210"/>
                    </a:cubicBezTo>
                    <a:cubicBezTo>
                      <a:pt x="2477" y="167"/>
                      <a:pt x="2478" y="123"/>
                      <a:pt x="2470" y="80"/>
                    </a:cubicBezTo>
                    <a:cubicBezTo>
                      <a:pt x="2467" y="65"/>
                      <a:pt x="2455" y="54"/>
                      <a:pt x="2450" y="40"/>
                    </a:cubicBezTo>
                    <a:cubicBezTo>
                      <a:pt x="2445" y="27"/>
                      <a:pt x="2440" y="0"/>
                      <a:pt x="2440" y="0"/>
                    </a:cubicBezTo>
                  </a:path>
                </a:pathLst>
              </a:custGeom>
              <a:solidFill>
                <a:srgbClr val="C0C0C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17" name="Rectangle 10">
                <a:extLst>
                  <a:ext uri="{FF2B5EF4-FFF2-40B4-BE49-F238E27FC236}">
                    <a16:creationId xmlns:a16="http://schemas.microsoft.com/office/drawing/2014/main" id="{7591BF3B-2551-4AD0-92F9-D6ECD9FB9D08}"/>
                  </a:ext>
                </a:extLst>
              </p:cNvPr>
              <p:cNvSpPr>
                <a:spLocks noChangeAspect="1" noChangeArrowheads="1"/>
              </p:cNvSpPr>
              <p:nvPr/>
            </p:nvSpPr>
            <p:spPr bwMode="auto">
              <a:xfrm>
                <a:off x="5430" y="2864"/>
                <a:ext cx="50" cy="10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18" name="AutoShape 11">
                <a:extLst>
                  <a:ext uri="{FF2B5EF4-FFF2-40B4-BE49-F238E27FC236}">
                    <a16:creationId xmlns:a16="http://schemas.microsoft.com/office/drawing/2014/main" id="{9CAAC7A8-86F2-4F43-8582-48C5568B4DC0}"/>
                  </a:ext>
                </a:extLst>
              </p:cNvPr>
              <p:cNvSpPr>
                <a:spLocks noChangeAspect="1" noChangeArrowheads="1"/>
              </p:cNvSpPr>
              <p:nvPr/>
            </p:nvSpPr>
            <p:spPr bwMode="auto">
              <a:xfrm>
                <a:off x="5453" y="3640"/>
                <a:ext cx="759" cy="460"/>
              </a:xfrm>
              <a:custGeom>
                <a:avLst/>
                <a:gdLst>
                  <a:gd name="G0" fmla="+- 436 0 0"/>
                  <a:gd name="G1" fmla="+- 21600 0 436"/>
                  <a:gd name="G2" fmla="*/ 436 1 2"/>
                  <a:gd name="G3" fmla="+- 21600 0 G2"/>
                  <a:gd name="G4" fmla="+/ 436 21600 2"/>
                  <a:gd name="G5" fmla="+/ G1 0 2"/>
                  <a:gd name="G6" fmla="*/ 21600 21600 436"/>
                  <a:gd name="G7" fmla="*/ G6 1 2"/>
                  <a:gd name="G8" fmla="+- 21600 0 G7"/>
                  <a:gd name="G9" fmla="*/ 21600 1 2"/>
                  <a:gd name="G10" fmla="+- 436 0 G9"/>
                  <a:gd name="G11" fmla="?: G10 G8 0"/>
                  <a:gd name="G12" fmla="?: G10 G7 21600"/>
                  <a:gd name="T0" fmla="*/ 21382 w 21600"/>
                  <a:gd name="T1" fmla="*/ 10800 h 21600"/>
                  <a:gd name="T2" fmla="*/ 10800 w 21600"/>
                  <a:gd name="T3" fmla="*/ 21600 h 21600"/>
                  <a:gd name="T4" fmla="*/ 218 w 21600"/>
                  <a:gd name="T5" fmla="*/ 10800 h 21600"/>
                  <a:gd name="T6" fmla="*/ 10800 w 21600"/>
                  <a:gd name="T7" fmla="*/ 0 h 21600"/>
                  <a:gd name="T8" fmla="*/ 2018 w 21600"/>
                  <a:gd name="T9" fmla="*/ 2018 h 21600"/>
                  <a:gd name="T10" fmla="*/ 19582 w 21600"/>
                  <a:gd name="T11" fmla="*/ 19582 h 21600"/>
                </a:gdLst>
                <a:ahLst/>
                <a:cxnLst>
                  <a:cxn ang="0">
                    <a:pos x="T0" y="T1"/>
                  </a:cxn>
                  <a:cxn ang="0">
                    <a:pos x="T2" y="T3"/>
                  </a:cxn>
                  <a:cxn ang="0">
                    <a:pos x="T4" y="T5"/>
                  </a:cxn>
                  <a:cxn ang="0">
                    <a:pos x="T6" y="T7"/>
                  </a:cxn>
                </a:cxnLst>
                <a:rect l="T8" t="T9" r="T10" b="T11"/>
                <a:pathLst>
                  <a:path w="21600" h="21600">
                    <a:moveTo>
                      <a:pt x="0" y="0"/>
                    </a:moveTo>
                    <a:lnTo>
                      <a:pt x="436" y="21600"/>
                    </a:lnTo>
                    <a:lnTo>
                      <a:pt x="21164" y="21600"/>
                    </a:lnTo>
                    <a:lnTo>
                      <a:pt x="2160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19" name="AutoShape 12">
                <a:extLst>
                  <a:ext uri="{FF2B5EF4-FFF2-40B4-BE49-F238E27FC236}">
                    <a16:creationId xmlns:a16="http://schemas.microsoft.com/office/drawing/2014/main" id="{CCF9A06B-ED18-4CCF-A3DE-D6F614A59D6E}"/>
                  </a:ext>
                </a:extLst>
              </p:cNvPr>
              <p:cNvSpPr>
                <a:spLocks noChangeAspect="1" noChangeArrowheads="1"/>
              </p:cNvSpPr>
              <p:nvPr/>
            </p:nvSpPr>
            <p:spPr bwMode="auto">
              <a:xfrm>
                <a:off x="5379" y="4100"/>
                <a:ext cx="833" cy="146"/>
              </a:xfrm>
              <a:custGeom>
                <a:avLst/>
                <a:gdLst>
                  <a:gd name="G0" fmla="+- 3230 0 0"/>
                  <a:gd name="G1" fmla="+- 21600 0 3230"/>
                  <a:gd name="G2" fmla="*/ 3230 1 2"/>
                  <a:gd name="G3" fmla="+- 21600 0 G2"/>
                  <a:gd name="G4" fmla="+/ 3230 21600 2"/>
                  <a:gd name="G5" fmla="+/ G1 0 2"/>
                  <a:gd name="G6" fmla="*/ 21600 21600 3230"/>
                  <a:gd name="G7" fmla="*/ G6 1 2"/>
                  <a:gd name="G8" fmla="+- 21600 0 G7"/>
                  <a:gd name="G9" fmla="*/ 21600 1 2"/>
                  <a:gd name="G10" fmla="+- 3230 0 G9"/>
                  <a:gd name="G11" fmla="?: G10 G8 0"/>
                  <a:gd name="G12" fmla="?: G10 G7 21600"/>
                  <a:gd name="T0" fmla="*/ 19985 w 21600"/>
                  <a:gd name="T1" fmla="*/ 10800 h 21600"/>
                  <a:gd name="T2" fmla="*/ 10800 w 21600"/>
                  <a:gd name="T3" fmla="*/ 21600 h 21600"/>
                  <a:gd name="T4" fmla="*/ 1615 w 21600"/>
                  <a:gd name="T5" fmla="*/ 10800 h 21600"/>
                  <a:gd name="T6" fmla="*/ 10800 w 21600"/>
                  <a:gd name="T7" fmla="*/ 0 h 21600"/>
                  <a:gd name="T8" fmla="*/ 3415 w 21600"/>
                  <a:gd name="T9" fmla="*/ 3415 h 21600"/>
                  <a:gd name="T10" fmla="*/ 18185 w 21600"/>
                  <a:gd name="T11" fmla="*/ 18185 h 21600"/>
                </a:gdLst>
                <a:ahLst/>
                <a:cxnLst>
                  <a:cxn ang="0">
                    <a:pos x="T0" y="T1"/>
                  </a:cxn>
                  <a:cxn ang="0">
                    <a:pos x="T2" y="T3"/>
                  </a:cxn>
                  <a:cxn ang="0">
                    <a:pos x="T4" y="T5"/>
                  </a:cxn>
                  <a:cxn ang="0">
                    <a:pos x="T6" y="T7"/>
                  </a:cxn>
                </a:cxnLst>
                <a:rect l="T8" t="T9" r="T10" b="T11"/>
                <a:pathLst>
                  <a:path w="21600" h="21600">
                    <a:moveTo>
                      <a:pt x="0" y="0"/>
                    </a:moveTo>
                    <a:lnTo>
                      <a:pt x="3230" y="21600"/>
                    </a:lnTo>
                    <a:lnTo>
                      <a:pt x="18370" y="21600"/>
                    </a:lnTo>
                    <a:lnTo>
                      <a:pt x="2160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20" name="Oval 13">
                <a:extLst>
                  <a:ext uri="{FF2B5EF4-FFF2-40B4-BE49-F238E27FC236}">
                    <a16:creationId xmlns:a16="http://schemas.microsoft.com/office/drawing/2014/main" id="{BB531524-D7C8-40C7-B9E6-24482A83235A}"/>
                  </a:ext>
                </a:extLst>
              </p:cNvPr>
              <p:cNvSpPr>
                <a:spLocks noChangeAspect="1" noChangeArrowheads="1"/>
              </p:cNvSpPr>
              <p:nvPr/>
            </p:nvSpPr>
            <p:spPr bwMode="auto">
              <a:xfrm>
                <a:off x="5152" y="3691"/>
                <a:ext cx="555" cy="55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21" name="Rectangle 14">
                <a:extLst>
                  <a:ext uri="{FF2B5EF4-FFF2-40B4-BE49-F238E27FC236}">
                    <a16:creationId xmlns:a16="http://schemas.microsoft.com/office/drawing/2014/main" id="{771DCE05-9547-4186-A047-78CA6BAA1D2A}"/>
                  </a:ext>
                </a:extLst>
              </p:cNvPr>
              <p:cNvSpPr>
                <a:spLocks noChangeAspect="1" noChangeArrowheads="1"/>
              </p:cNvSpPr>
              <p:nvPr/>
            </p:nvSpPr>
            <p:spPr bwMode="auto">
              <a:xfrm>
                <a:off x="5430" y="3691"/>
                <a:ext cx="302" cy="5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22" name="Oval 15">
                <a:extLst>
                  <a:ext uri="{FF2B5EF4-FFF2-40B4-BE49-F238E27FC236}">
                    <a16:creationId xmlns:a16="http://schemas.microsoft.com/office/drawing/2014/main" id="{E26D5539-EB4F-4D71-9D09-42775C09631F}"/>
                  </a:ext>
                </a:extLst>
              </p:cNvPr>
              <p:cNvSpPr>
                <a:spLocks noChangeAspect="1" noChangeArrowheads="1"/>
              </p:cNvSpPr>
              <p:nvPr/>
            </p:nvSpPr>
            <p:spPr bwMode="auto">
              <a:xfrm>
                <a:off x="5152" y="2308"/>
                <a:ext cx="555" cy="556"/>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23" name="Rectangle 16">
                <a:extLst>
                  <a:ext uri="{FF2B5EF4-FFF2-40B4-BE49-F238E27FC236}">
                    <a16:creationId xmlns:a16="http://schemas.microsoft.com/office/drawing/2014/main" id="{301E4BDC-5E98-413D-A866-FD23C9727EAF}"/>
                  </a:ext>
                </a:extLst>
              </p:cNvPr>
              <p:cNvSpPr>
                <a:spLocks noChangeAspect="1" noChangeArrowheads="1"/>
              </p:cNvSpPr>
              <p:nvPr/>
            </p:nvSpPr>
            <p:spPr bwMode="auto">
              <a:xfrm>
                <a:off x="5430" y="2308"/>
                <a:ext cx="302" cy="5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25" name="Rectangle 17">
                <a:extLst>
                  <a:ext uri="{FF2B5EF4-FFF2-40B4-BE49-F238E27FC236}">
                    <a16:creationId xmlns:a16="http://schemas.microsoft.com/office/drawing/2014/main" id="{00D648B5-1575-4D33-B831-12C3E22A3750}"/>
                  </a:ext>
                </a:extLst>
              </p:cNvPr>
              <p:cNvSpPr>
                <a:spLocks noChangeAspect="1" noChangeArrowheads="1"/>
              </p:cNvSpPr>
              <p:nvPr/>
            </p:nvSpPr>
            <p:spPr bwMode="auto">
              <a:xfrm rot="5400000">
                <a:off x="5253" y="2132"/>
                <a:ext cx="303" cy="5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26" name="Line 18">
                <a:extLst>
                  <a:ext uri="{FF2B5EF4-FFF2-40B4-BE49-F238E27FC236}">
                    <a16:creationId xmlns:a16="http://schemas.microsoft.com/office/drawing/2014/main" id="{F4F4299F-8C93-41FC-B633-5DE2ED3A4D88}"/>
                  </a:ext>
                </a:extLst>
              </p:cNvPr>
              <p:cNvSpPr>
                <a:spLocks noChangeAspect="1" noChangeShapeType="1"/>
              </p:cNvSpPr>
              <p:nvPr/>
            </p:nvSpPr>
            <p:spPr bwMode="auto">
              <a:xfrm>
                <a:off x="5430" y="4246"/>
                <a:ext cx="63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sp>
            <p:nvSpPr>
              <p:cNvPr id="27" name="Line 19">
                <a:extLst>
                  <a:ext uri="{FF2B5EF4-FFF2-40B4-BE49-F238E27FC236}">
                    <a16:creationId xmlns:a16="http://schemas.microsoft.com/office/drawing/2014/main" id="{46EFBD45-A95B-4907-ABC1-B99494ADA7FC}"/>
                  </a:ext>
                </a:extLst>
              </p:cNvPr>
              <p:cNvSpPr>
                <a:spLocks noChangeAspect="1" noChangeShapeType="1"/>
              </p:cNvSpPr>
              <p:nvPr/>
            </p:nvSpPr>
            <p:spPr bwMode="auto">
              <a:xfrm flipV="1">
                <a:off x="5430" y="2864"/>
                <a:ext cx="0" cy="8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sp>
            <p:nvSpPr>
              <p:cNvPr id="28" name="Freeform 20">
                <a:extLst>
                  <a:ext uri="{FF2B5EF4-FFF2-40B4-BE49-F238E27FC236}">
                    <a16:creationId xmlns:a16="http://schemas.microsoft.com/office/drawing/2014/main" id="{F541DA67-6DB4-48C6-89B8-FAA6A22B5851}"/>
                  </a:ext>
                </a:extLst>
              </p:cNvPr>
              <p:cNvSpPr>
                <a:spLocks noChangeAspect="1"/>
              </p:cNvSpPr>
              <p:nvPr/>
            </p:nvSpPr>
            <p:spPr bwMode="auto">
              <a:xfrm>
                <a:off x="6060" y="4044"/>
                <a:ext cx="152" cy="202"/>
              </a:xfrm>
              <a:custGeom>
                <a:avLst/>
                <a:gdLst>
                  <a:gd name="T0" fmla="*/ 0 w 196"/>
                  <a:gd name="T1" fmla="*/ 224 h 224"/>
                  <a:gd name="T2" fmla="*/ 140 w 196"/>
                  <a:gd name="T3" fmla="*/ 140 h 224"/>
                  <a:gd name="T4" fmla="*/ 196 w 196"/>
                  <a:gd name="T5" fmla="*/ 0 h 224"/>
                </a:gdLst>
                <a:ahLst/>
                <a:cxnLst>
                  <a:cxn ang="0">
                    <a:pos x="T0" y="T1"/>
                  </a:cxn>
                  <a:cxn ang="0">
                    <a:pos x="T2" y="T3"/>
                  </a:cxn>
                  <a:cxn ang="0">
                    <a:pos x="T4" y="T5"/>
                  </a:cxn>
                </a:cxnLst>
                <a:rect l="0" t="0" r="r" b="b"/>
                <a:pathLst>
                  <a:path w="196" h="224">
                    <a:moveTo>
                      <a:pt x="0" y="224"/>
                    </a:moveTo>
                    <a:cubicBezTo>
                      <a:pt x="53" y="200"/>
                      <a:pt x="107" y="177"/>
                      <a:pt x="140" y="140"/>
                    </a:cubicBezTo>
                    <a:cubicBezTo>
                      <a:pt x="173" y="103"/>
                      <a:pt x="184" y="51"/>
                      <a:pt x="196"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sp>
            <p:nvSpPr>
              <p:cNvPr id="29" name="Rectangle 21">
                <a:extLst>
                  <a:ext uri="{FF2B5EF4-FFF2-40B4-BE49-F238E27FC236}">
                    <a16:creationId xmlns:a16="http://schemas.microsoft.com/office/drawing/2014/main" id="{EABA3638-242D-44B4-B827-19914F745B9D}"/>
                  </a:ext>
                </a:extLst>
              </p:cNvPr>
              <p:cNvSpPr>
                <a:spLocks noChangeAspect="1" noChangeArrowheads="1"/>
              </p:cNvSpPr>
              <p:nvPr/>
            </p:nvSpPr>
            <p:spPr bwMode="auto">
              <a:xfrm>
                <a:off x="5606" y="2561"/>
                <a:ext cx="606" cy="1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30" name="Line 22">
                <a:extLst>
                  <a:ext uri="{FF2B5EF4-FFF2-40B4-BE49-F238E27FC236}">
                    <a16:creationId xmlns:a16="http://schemas.microsoft.com/office/drawing/2014/main" id="{D0280DE3-97E6-42B8-B579-B940071340AE}"/>
                  </a:ext>
                </a:extLst>
              </p:cNvPr>
              <p:cNvSpPr>
                <a:spLocks noChangeAspect="1" noChangeShapeType="1"/>
              </p:cNvSpPr>
              <p:nvPr/>
            </p:nvSpPr>
            <p:spPr bwMode="auto">
              <a:xfrm flipV="1">
                <a:off x="6212" y="2536"/>
                <a:ext cx="0" cy="14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sp>
            <p:nvSpPr>
              <p:cNvPr id="31" name="Rectangle 23" descr="Diagonale descendente subţiri">
                <a:extLst>
                  <a:ext uri="{FF2B5EF4-FFF2-40B4-BE49-F238E27FC236}">
                    <a16:creationId xmlns:a16="http://schemas.microsoft.com/office/drawing/2014/main" id="{3523D699-2614-4487-B76B-1E8F874AB07E}"/>
                  </a:ext>
                </a:extLst>
              </p:cNvPr>
              <p:cNvSpPr>
                <a:spLocks noChangeAspect="1" noChangeArrowheads="1"/>
              </p:cNvSpPr>
              <p:nvPr/>
            </p:nvSpPr>
            <p:spPr bwMode="auto">
              <a:xfrm rot="5400000" flipH="1">
                <a:off x="4716" y="3298"/>
                <a:ext cx="1617" cy="140"/>
              </a:xfrm>
              <a:prstGeom prst="rect">
                <a:avLst/>
              </a:prstGeom>
              <a:pattFill prst="ltDnDiag">
                <a:fgClr>
                  <a:srgbClr val="00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32" name="Rectangle 24" descr="Diagonale descendente subţiri">
                <a:extLst>
                  <a:ext uri="{FF2B5EF4-FFF2-40B4-BE49-F238E27FC236}">
                    <a16:creationId xmlns:a16="http://schemas.microsoft.com/office/drawing/2014/main" id="{1D7C05E0-B07D-4138-8B99-95159D3BEBB5}"/>
                  </a:ext>
                </a:extLst>
              </p:cNvPr>
              <p:cNvSpPr>
                <a:spLocks noChangeAspect="1" noChangeArrowheads="1"/>
              </p:cNvSpPr>
              <p:nvPr/>
            </p:nvSpPr>
            <p:spPr bwMode="auto">
              <a:xfrm>
                <a:off x="5483" y="4125"/>
                <a:ext cx="454" cy="88"/>
              </a:xfrm>
              <a:prstGeom prst="rect">
                <a:avLst/>
              </a:prstGeom>
              <a:pattFill prst="ltDnDiag">
                <a:fgClr>
                  <a:srgbClr val="00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33" name="AutoShape 25" descr="Diagonale descendente subţiri">
                <a:extLst>
                  <a:ext uri="{FF2B5EF4-FFF2-40B4-BE49-F238E27FC236}">
                    <a16:creationId xmlns:a16="http://schemas.microsoft.com/office/drawing/2014/main" id="{E961ABC1-52B6-43D4-A285-93B0DAA44C73}"/>
                  </a:ext>
                </a:extLst>
              </p:cNvPr>
              <p:cNvSpPr>
                <a:spLocks noChangeAspect="1" noChangeArrowheads="1"/>
              </p:cNvSpPr>
              <p:nvPr/>
            </p:nvSpPr>
            <p:spPr bwMode="auto">
              <a:xfrm>
                <a:off x="5581" y="3923"/>
                <a:ext cx="356" cy="202"/>
              </a:xfrm>
              <a:prstGeom prst="rtTriangle">
                <a:avLst/>
              </a:prstGeom>
              <a:pattFill prst="ltDnDiag">
                <a:fgClr>
                  <a:srgbClr val="00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grpSp>
            <p:nvGrpSpPr>
              <p:cNvPr id="34" name="Group 26">
                <a:extLst>
                  <a:ext uri="{FF2B5EF4-FFF2-40B4-BE49-F238E27FC236}">
                    <a16:creationId xmlns:a16="http://schemas.microsoft.com/office/drawing/2014/main" id="{4501C090-5DBD-4654-8304-29729420328E}"/>
                  </a:ext>
                </a:extLst>
              </p:cNvPr>
              <p:cNvGrpSpPr>
                <a:grpSpLocks noChangeAspect="1"/>
              </p:cNvGrpSpPr>
              <p:nvPr/>
            </p:nvGrpSpPr>
            <p:grpSpPr bwMode="auto">
              <a:xfrm flipH="1" flipV="1">
                <a:off x="5455" y="2536"/>
                <a:ext cx="501" cy="1694"/>
                <a:chOff x="3322" y="7342"/>
                <a:chExt cx="1106" cy="3745"/>
              </a:xfrm>
            </p:grpSpPr>
            <p:sp>
              <p:nvSpPr>
                <p:cNvPr id="37" name="Line 27">
                  <a:extLst>
                    <a:ext uri="{FF2B5EF4-FFF2-40B4-BE49-F238E27FC236}">
                      <a16:creationId xmlns:a16="http://schemas.microsoft.com/office/drawing/2014/main" id="{3931A889-AB9A-4C48-B682-501662FA923F}"/>
                    </a:ext>
                  </a:extLst>
                </p:cNvPr>
                <p:cNvSpPr>
                  <a:spLocks noChangeAspect="1" noChangeShapeType="1"/>
                </p:cNvSpPr>
                <p:nvPr/>
              </p:nvSpPr>
              <p:spPr bwMode="auto">
                <a:xfrm flipH="1">
                  <a:off x="3379" y="7378"/>
                  <a:ext cx="9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sp>
              <p:nvSpPr>
                <p:cNvPr id="38" name="Freeform 28">
                  <a:extLst>
                    <a:ext uri="{FF2B5EF4-FFF2-40B4-BE49-F238E27FC236}">
                      <a16:creationId xmlns:a16="http://schemas.microsoft.com/office/drawing/2014/main" id="{90B3CAE2-8CB4-496D-A92B-0F77194F945E}"/>
                    </a:ext>
                  </a:extLst>
                </p:cNvPr>
                <p:cNvSpPr>
                  <a:spLocks noChangeAspect="1"/>
                </p:cNvSpPr>
                <p:nvPr/>
              </p:nvSpPr>
              <p:spPr bwMode="auto">
                <a:xfrm>
                  <a:off x="3322" y="7378"/>
                  <a:ext cx="57" cy="228"/>
                </a:xfrm>
                <a:custGeom>
                  <a:avLst/>
                  <a:gdLst>
                    <a:gd name="T0" fmla="*/ 57 w 57"/>
                    <a:gd name="T1" fmla="*/ 0 h 228"/>
                    <a:gd name="T2" fmla="*/ 0 w 57"/>
                    <a:gd name="T3" fmla="*/ 114 h 228"/>
                    <a:gd name="T4" fmla="*/ 57 w 57"/>
                    <a:gd name="T5" fmla="*/ 228 h 228"/>
                  </a:gdLst>
                  <a:ahLst/>
                  <a:cxnLst>
                    <a:cxn ang="0">
                      <a:pos x="T0" y="T1"/>
                    </a:cxn>
                    <a:cxn ang="0">
                      <a:pos x="T2" y="T3"/>
                    </a:cxn>
                    <a:cxn ang="0">
                      <a:pos x="T4" y="T5"/>
                    </a:cxn>
                  </a:cxnLst>
                  <a:rect l="0" t="0" r="r" b="b"/>
                  <a:pathLst>
                    <a:path w="57" h="228">
                      <a:moveTo>
                        <a:pt x="57" y="0"/>
                      </a:moveTo>
                      <a:cubicBezTo>
                        <a:pt x="28" y="38"/>
                        <a:pt x="0" y="76"/>
                        <a:pt x="0" y="114"/>
                      </a:cubicBezTo>
                      <a:cubicBezTo>
                        <a:pt x="0" y="152"/>
                        <a:pt x="28" y="190"/>
                        <a:pt x="57" y="228"/>
                      </a:cubicBez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grpSp>
              <p:nvGrpSpPr>
                <p:cNvPr id="39" name="Group 29">
                  <a:extLst>
                    <a:ext uri="{FF2B5EF4-FFF2-40B4-BE49-F238E27FC236}">
                      <a16:creationId xmlns:a16="http://schemas.microsoft.com/office/drawing/2014/main" id="{BE69A883-7E13-4611-9126-44F6834190A9}"/>
                    </a:ext>
                  </a:extLst>
                </p:cNvPr>
                <p:cNvGrpSpPr>
                  <a:grpSpLocks noChangeAspect="1"/>
                </p:cNvGrpSpPr>
                <p:nvPr/>
              </p:nvGrpSpPr>
              <p:grpSpPr bwMode="auto">
                <a:xfrm>
                  <a:off x="3379" y="7606"/>
                  <a:ext cx="708" cy="667"/>
                  <a:chOff x="2216" y="5522"/>
                  <a:chExt cx="574" cy="522"/>
                </a:xfrm>
              </p:grpSpPr>
              <p:sp>
                <p:nvSpPr>
                  <p:cNvPr id="44" name="Line 30">
                    <a:extLst>
                      <a:ext uri="{FF2B5EF4-FFF2-40B4-BE49-F238E27FC236}">
                        <a16:creationId xmlns:a16="http://schemas.microsoft.com/office/drawing/2014/main" id="{9D0D35C7-D91D-4A02-89C1-83A9B0E478A6}"/>
                      </a:ext>
                    </a:extLst>
                  </p:cNvPr>
                  <p:cNvSpPr>
                    <a:spLocks noChangeAspect="1" noChangeShapeType="1"/>
                  </p:cNvSpPr>
                  <p:nvPr/>
                </p:nvSpPr>
                <p:spPr bwMode="auto">
                  <a:xfrm>
                    <a:off x="2216" y="5522"/>
                    <a:ext cx="428" cy="2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sp>
                <p:nvSpPr>
                  <p:cNvPr id="45" name="Freeform 31">
                    <a:extLst>
                      <a:ext uri="{FF2B5EF4-FFF2-40B4-BE49-F238E27FC236}">
                        <a16:creationId xmlns:a16="http://schemas.microsoft.com/office/drawing/2014/main" id="{7F8BBB4B-8CCA-42B0-A325-A884766145B8}"/>
                      </a:ext>
                    </a:extLst>
                  </p:cNvPr>
                  <p:cNvSpPr>
                    <a:spLocks noChangeAspect="1"/>
                  </p:cNvSpPr>
                  <p:nvPr/>
                </p:nvSpPr>
                <p:spPr bwMode="auto">
                  <a:xfrm rot="8976174">
                    <a:off x="2719" y="5702"/>
                    <a:ext cx="71" cy="342"/>
                  </a:xfrm>
                  <a:custGeom>
                    <a:avLst/>
                    <a:gdLst>
                      <a:gd name="T0" fmla="*/ 57 w 57"/>
                      <a:gd name="T1" fmla="*/ 0 h 228"/>
                      <a:gd name="T2" fmla="*/ 0 w 57"/>
                      <a:gd name="T3" fmla="*/ 114 h 228"/>
                      <a:gd name="T4" fmla="*/ 57 w 57"/>
                      <a:gd name="T5" fmla="*/ 228 h 228"/>
                    </a:gdLst>
                    <a:ahLst/>
                    <a:cxnLst>
                      <a:cxn ang="0">
                        <a:pos x="T0" y="T1"/>
                      </a:cxn>
                      <a:cxn ang="0">
                        <a:pos x="T2" y="T3"/>
                      </a:cxn>
                      <a:cxn ang="0">
                        <a:pos x="T4" y="T5"/>
                      </a:cxn>
                    </a:cxnLst>
                    <a:rect l="0" t="0" r="r" b="b"/>
                    <a:pathLst>
                      <a:path w="57" h="228">
                        <a:moveTo>
                          <a:pt x="57" y="0"/>
                        </a:moveTo>
                        <a:cubicBezTo>
                          <a:pt x="28" y="38"/>
                          <a:pt x="0" y="76"/>
                          <a:pt x="0" y="114"/>
                        </a:cubicBezTo>
                        <a:cubicBezTo>
                          <a:pt x="0" y="152"/>
                          <a:pt x="28" y="190"/>
                          <a:pt x="57" y="228"/>
                        </a:cubicBez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grpSp>
            <p:sp>
              <p:nvSpPr>
                <p:cNvPr id="40" name="Freeform 32">
                  <a:extLst>
                    <a:ext uri="{FF2B5EF4-FFF2-40B4-BE49-F238E27FC236}">
                      <a16:creationId xmlns:a16="http://schemas.microsoft.com/office/drawing/2014/main" id="{96077C79-2C91-40CF-BF47-D91E7F0BA4A2}"/>
                    </a:ext>
                  </a:extLst>
                </p:cNvPr>
                <p:cNvSpPr>
                  <a:spLocks noChangeAspect="1"/>
                </p:cNvSpPr>
                <p:nvPr/>
              </p:nvSpPr>
              <p:spPr bwMode="auto">
                <a:xfrm rot="8976174">
                  <a:off x="4354" y="7342"/>
                  <a:ext cx="57" cy="285"/>
                </a:xfrm>
                <a:custGeom>
                  <a:avLst/>
                  <a:gdLst>
                    <a:gd name="T0" fmla="*/ 57 w 57"/>
                    <a:gd name="T1" fmla="*/ 0 h 228"/>
                    <a:gd name="T2" fmla="*/ 0 w 57"/>
                    <a:gd name="T3" fmla="*/ 114 h 228"/>
                    <a:gd name="T4" fmla="*/ 57 w 57"/>
                    <a:gd name="T5" fmla="*/ 228 h 228"/>
                  </a:gdLst>
                  <a:ahLst/>
                  <a:cxnLst>
                    <a:cxn ang="0">
                      <a:pos x="T0" y="T1"/>
                    </a:cxn>
                    <a:cxn ang="0">
                      <a:pos x="T2" y="T3"/>
                    </a:cxn>
                    <a:cxn ang="0">
                      <a:pos x="T4" y="T5"/>
                    </a:cxn>
                  </a:cxnLst>
                  <a:rect l="0" t="0" r="r" b="b"/>
                  <a:pathLst>
                    <a:path w="57" h="228">
                      <a:moveTo>
                        <a:pt x="57" y="0"/>
                      </a:moveTo>
                      <a:cubicBezTo>
                        <a:pt x="28" y="38"/>
                        <a:pt x="0" y="76"/>
                        <a:pt x="0" y="114"/>
                      </a:cubicBezTo>
                      <a:cubicBezTo>
                        <a:pt x="0" y="152"/>
                        <a:pt x="28" y="190"/>
                        <a:pt x="57" y="228"/>
                      </a:cubicBez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sp>
              <p:nvSpPr>
                <p:cNvPr id="41" name="Line 33">
                  <a:extLst>
                    <a:ext uri="{FF2B5EF4-FFF2-40B4-BE49-F238E27FC236}">
                      <a16:creationId xmlns:a16="http://schemas.microsoft.com/office/drawing/2014/main" id="{CF424364-5C56-4272-AFEE-0FBC72B2428C}"/>
                    </a:ext>
                  </a:extLst>
                </p:cNvPr>
                <p:cNvSpPr>
                  <a:spLocks noChangeAspect="1" noChangeShapeType="1"/>
                </p:cNvSpPr>
                <p:nvPr/>
              </p:nvSpPr>
              <p:spPr bwMode="auto">
                <a:xfrm flipH="1" flipV="1">
                  <a:off x="4113" y="8292"/>
                  <a:ext cx="3" cy="279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sp>
              <p:nvSpPr>
                <p:cNvPr id="42" name="Line 34">
                  <a:extLst>
                    <a:ext uri="{FF2B5EF4-FFF2-40B4-BE49-F238E27FC236}">
                      <a16:creationId xmlns:a16="http://schemas.microsoft.com/office/drawing/2014/main" id="{8A7C341F-FAED-492E-8544-96ADF440811A}"/>
                    </a:ext>
                  </a:extLst>
                </p:cNvPr>
                <p:cNvSpPr>
                  <a:spLocks noChangeAspect="1" noChangeShapeType="1"/>
                </p:cNvSpPr>
                <p:nvPr/>
              </p:nvSpPr>
              <p:spPr bwMode="auto">
                <a:xfrm flipH="1">
                  <a:off x="4428" y="7609"/>
                  <a:ext cx="0" cy="34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sp>
              <p:nvSpPr>
                <p:cNvPr id="43" name="Line 35">
                  <a:extLst>
                    <a:ext uri="{FF2B5EF4-FFF2-40B4-BE49-F238E27FC236}">
                      <a16:creationId xmlns:a16="http://schemas.microsoft.com/office/drawing/2014/main" id="{C88DB7C0-FED2-4975-B15A-A8219D688578}"/>
                    </a:ext>
                  </a:extLst>
                </p:cNvPr>
                <p:cNvSpPr>
                  <a:spLocks noChangeAspect="1" noChangeShapeType="1"/>
                </p:cNvSpPr>
                <p:nvPr/>
              </p:nvSpPr>
              <p:spPr bwMode="auto">
                <a:xfrm>
                  <a:off x="4112" y="11085"/>
                  <a:ext cx="309"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grpSp>
          <p:sp>
            <p:nvSpPr>
              <p:cNvPr id="35" name="Line 36">
                <a:extLst>
                  <a:ext uri="{FF2B5EF4-FFF2-40B4-BE49-F238E27FC236}">
                    <a16:creationId xmlns:a16="http://schemas.microsoft.com/office/drawing/2014/main" id="{5D6B54EE-0A00-4A57-A4CA-6CC18B046CC2}"/>
                  </a:ext>
                </a:extLst>
              </p:cNvPr>
              <p:cNvSpPr>
                <a:spLocks noChangeAspect="1" noChangeShapeType="1"/>
              </p:cNvSpPr>
              <p:nvPr/>
            </p:nvSpPr>
            <p:spPr bwMode="auto">
              <a:xfrm flipV="1">
                <a:off x="5597" y="3545"/>
                <a:ext cx="0" cy="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o-RO"/>
              </a:p>
            </p:txBody>
          </p:sp>
          <p:sp>
            <p:nvSpPr>
              <p:cNvPr id="36" name="Rectangle 37" descr="Diagonale ascendente subţiri">
                <a:extLst>
                  <a:ext uri="{FF2B5EF4-FFF2-40B4-BE49-F238E27FC236}">
                    <a16:creationId xmlns:a16="http://schemas.microsoft.com/office/drawing/2014/main" id="{92142A6F-0A37-4E7F-95CA-B24F19178527}"/>
                  </a:ext>
                </a:extLst>
              </p:cNvPr>
              <p:cNvSpPr>
                <a:spLocks noChangeAspect="1" noChangeArrowheads="1"/>
              </p:cNvSpPr>
              <p:nvPr/>
            </p:nvSpPr>
            <p:spPr bwMode="auto">
              <a:xfrm>
                <a:off x="4673" y="2306"/>
                <a:ext cx="2170" cy="252"/>
              </a:xfrm>
              <a:prstGeom prst="rect">
                <a:avLst/>
              </a:prstGeom>
              <a:pattFill prst="ltUpDiag">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grpSp>
        <p:sp>
          <p:nvSpPr>
            <p:cNvPr id="11" name="Rectangle 38" descr="70%">
              <a:extLst>
                <a:ext uri="{FF2B5EF4-FFF2-40B4-BE49-F238E27FC236}">
                  <a16:creationId xmlns:a16="http://schemas.microsoft.com/office/drawing/2014/main" id="{EFCBEFC5-B916-43C6-AE86-5FE1DEC2B98C}"/>
                </a:ext>
              </a:extLst>
            </p:cNvPr>
            <p:cNvSpPr>
              <a:spLocks noChangeAspect="1" noChangeArrowheads="1"/>
            </p:cNvSpPr>
            <p:nvPr/>
          </p:nvSpPr>
          <p:spPr bwMode="auto">
            <a:xfrm>
              <a:off x="4032" y="10904"/>
              <a:ext cx="86" cy="1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12" name="Rectangle 39" descr="70%">
              <a:extLst>
                <a:ext uri="{FF2B5EF4-FFF2-40B4-BE49-F238E27FC236}">
                  <a16:creationId xmlns:a16="http://schemas.microsoft.com/office/drawing/2014/main" id="{F6FFC9A8-429E-41EA-B4F2-DC8975D48CD5}"/>
                </a:ext>
              </a:extLst>
            </p:cNvPr>
            <p:cNvSpPr>
              <a:spLocks noChangeAspect="1" noChangeArrowheads="1"/>
            </p:cNvSpPr>
            <p:nvPr/>
          </p:nvSpPr>
          <p:spPr bwMode="auto">
            <a:xfrm rot="5400000">
              <a:off x="3614" y="9903"/>
              <a:ext cx="97" cy="799"/>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sp>
          <p:nvSpPr>
            <p:cNvPr id="13" name="AutoShape 40" descr="70%">
              <a:extLst>
                <a:ext uri="{FF2B5EF4-FFF2-40B4-BE49-F238E27FC236}">
                  <a16:creationId xmlns:a16="http://schemas.microsoft.com/office/drawing/2014/main" id="{E9862DF2-2D40-4829-BFDB-D562B15BF15B}"/>
                </a:ext>
              </a:extLst>
            </p:cNvPr>
            <p:cNvSpPr>
              <a:spLocks noChangeAspect="1" noChangeArrowheads="1"/>
            </p:cNvSpPr>
            <p:nvPr/>
          </p:nvSpPr>
          <p:spPr bwMode="auto">
            <a:xfrm>
              <a:off x="4020" y="12566"/>
              <a:ext cx="252" cy="252"/>
            </a:xfrm>
            <a:prstGeom prst="rtTriangle">
              <a:avLst/>
            </a:prstGeom>
            <a:blipFill dpi="0" rotWithShape="0">
              <a:blip r:embed="rId4"/>
              <a:srcRect/>
              <a:tile tx="0" ty="0" sx="100000" sy="100000" flip="none" algn="tl"/>
            </a:bli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14" name="AutoShape 41" descr="70%">
              <a:extLst>
                <a:ext uri="{FF2B5EF4-FFF2-40B4-BE49-F238E27FC236}">
                  <a16:creationId xmlns:a16="http://schemas.microsoft.com/office/drawing/2014/main" id="{FDB5BFEC-371E-442F-B8E5-3A526EFE0534}"/>
                </a:ext>
              </a:extLst>
            </p:cNvPr>
            <p:cNvSpPr>
              <a:spLocks noChangeAspect="1" noChangeArrowheads="1"/>
            </p:cNvSpPr>
            <p:nvPr/>
          </p:nvSpPr>
          <p:spPr bwMode="auto">
            <a:xfrm flipH="1">
              <a:off x="3558" y="12566"/>
              <a:ext cx="252" cy="252"/>
            </a:xfrm>
            <a:prstGeom prst="rtTriangle">
              <a:avLst/>
            </a:prstGeom>
            <a:blipFill dpi="0" rotWithShape="0">
              <a:blip r:embed="rId4"/>
              <a:srcRect/>
              <a:tile tx="0" ty="0" sx="100000" sy="100000" flip="none" algn="tl"/>
            </a:bli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15" name="Rectangle 42" descr="70%">
              <a:extLst>
                <a:ext uri="{FF2B5EF4-FFF2-40B4-BE49-F238E27FC236}">
                  <a16:creationId xmlns:a16="http://schemas.microsoft.com/office/drawing/2014/main" id="{56D3DAE8-E717-4BD3-B791-1758F4D5748B}"/>
                </a:ext>
              </a:extLst>
            </p:cNvPr>
            <p:cNvSpPr>
              <a:spLocks noChangeAspect="1" noChangeArrowheads="1"/>
            </p:cNvSpPr>
            <p:nvPr/>
          </p:nvSpPr>
          <p:spPr bwMode="auto">
            <a:xfrm>
              <a:off x="4041" y="10255"/>
              <a:ext cx="81" cy="28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o-RO"/>
            </a:p>
          </p:txBody>
        </p:sp>
      </p:grpSp>
    </p:spTree>
    <p:custDataLst>
      <p:tags r:id="rId1"/>
    </p:custDataLst>
    <p:extLst>
      <p:ext uri="{BB962C8B-B14F-4D97-AF65-F5344CB8AC3E}">
        <p14:creationId xmlns:p14="http://schemas.microsoft.com/office/powerpoint/2010/main" val="18863586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UNIT 1. SHIPBUILDING</a:t>
            </a:r>
          </a:p>
        </p:txBody>
      </p:sp>
      <p:sp>
        <p:nvSpPr>
          <p:cNvPr id="8" name="TextBox 7"/>
          <p:cNvSpPr txBox="1"/>
          <p:nvPr/>
        </p:nvSpPr>
        <p:spPr>
          <a:xfrm>
            <a:off x="927652" y="982317"/>
            <a:ext cx="6433730" cy="276999"/>
          </a:xfrm>
          <a:prstGeom prst="rect">
            <a:avLst/>
          </a:prstGeom>
          <a:noFill/>
        </p:spPr>
        <p:txBody>
          <a:bodyPr wrap="square" rtlCol="0">
            <a:spAutoFit/>
          </a:bodyPr>
          <a:lstStyle/>
          <a:p>
            <a:r>
              <a:rPr lang="en-US" sz="1200" b="1" dirty="0">
                <a:solidFill>
                  <a:srgbClr val="363346"/>
                </a:solidFill>
                <a:latin typeface="Dosis" panose="02010503020202060003" pitchFamily="2" charset="0"/>
              </a:rPr>
              <a:t>BOARD OF BARGE</a:t>
            </a:r>
            <a:r>
              <a:rPr lang="ro-RO" sz="1200" b="1" dirty="0">
                <a:solidFill>
                  <a:srgbClr val="363346"/>
                </a:solidFill>
                <a:latin typeface="Dosis" panose="02010503020202060003" pitchFamily="2" charset="0"/>
              </a:rPr>
              <a:t> – WPS WELD 2 (exterior board </a:t>
            </a:r>
            <a:r>
              <a:rPr lang="ro-RO" sz="1200" b="1" dirty="0" err="1">
                <a:solidFill>
                  <a:srgbClr val="363346"/>
                </a:solidFill>
                <a:latin typeface="Dosis" panose="02010503020202060003" pitchFamily="2" charset="0"/>
              </a:rPr>
              <a:t>to</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the</a:t>
            </a:r>
            <a:r>
              <a:rPr lang="ro-RO" sz="1200" b="1" dirty="0">
                <a:solidFill>
                  <a:srgbClr val="363346"/>
                </a:solidFill>
                <a:latin typeface="Dosis" panose="02010503020202060003" pitchFamily="2" charset="0"/>
              </a:rPr>
              <a:t> </a:t>
            </a:r>
            <a:r>
              <a:rPr lang="ro-RO" sz="1200" b="1" dirty="0" err="1">
                <a:solidFill>
                  <a:srgbClr val="363346"/>
                </a:solidFill>
                <a:latin typeface="Dosis" panose="02010503020202060003" pitchFamily="2" charset="0"/>
              </a:rPr>
              <a:t>bilge</a:t>
            </a:r>
            <a:r>
              <a:rPr lang="ro-RO" sz="1200" b="1" dirty="0">
                <a:solidFill>
                  <a:srgbClr val="363346"/>
                </a:solidFill>
                <a:latin typeface="Dosis" panose="02010503020202060003" pitchFamily="2" charset="0"/>
              </a:rPr>
              <a:t>)</a:t>
            </a:r>
            <a:endParaRPr lang="en-US" sz="1200" b="1" dirty="0">
              <a:solidFill>
                <a:srgbClr val="363346"/>
              </a:solidFill>
              <a:latin typeface="Dosis" panose="02010503020202060003" pitchFamily="2" charset="0"/>
            </a:endParaRPr>
          </a:p>
        </p:txBody>
      </p:sp>
      <p:sp>
        <p:nvSpPr>
          <p:cNvPr id="24" name="Round Same Side Corner Rectangle 5">
            <a:hlinkClick r:id="rId3" action="ppaction://hlinksldjump"/>
            <a:extLst>
              <a:ext uri="{FF2B5EF4-FFF2-40B4-BE49-F238E27FC236}">
                <a16:creationId xmlns:a16="http://schemas.microsoft.com/office/drawing/2014/main" id="{44DBCBD5-81BE-4842-8B27-FCBB169F8DF4}"/>
              </a:ext>
            </a:extLst>
          </p:cNvPr>
          <p:cNvSpPr/>
          <p:nvPr/>
        </p:nvSpPr>
        <p:spPr>
          <a:xfrm>
            <a:off x="171080" y="6453809"/>
            <a:ext cx="1530627" cy="397565"/>
          </a:xfrm>
          <a:prstGeom prst="round2SameRect">
            <a:avLst>
              <a:gd name="adj1" fmla="val 8234"/>
              <a:gd name="adj2" fmla="val 0"/>
            </a:avLst>
          </a:prstGeom>
          <a:solidFill>
            <a:srgbClr val="004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spc="300" dirty="0">
                <a:latin typeface="Fjalla One" panose="02000506040000020004" pitchFamily="2" charset="0"/>
              </a:rPr>
              <a:t>STUDY CASE</a:t>
            </a:r>
          </a:p>
        </p:txBody>
      </p:sp>
      <p:sp>
        <p:nvSpPr>
          <p:cNvPr id="177" name="Rectangle 63">
            <a:extLst>
              <a:ext uri="{FF2B5EF4-FFF2-40B4-BE49-F238E27FC236}">
                <a16:creationId xmlns:a16="http://schemas.microsoft.com/office/drawing/2014/main" id="{BF06B8BE-B153-4ADD-BF91-261D286A24A4}"/>
              </a:ext>
            </a:extLst>
          </p:cNvPr>
          <p:cNvSpPr>
            <a:spLocks noChangeArrowheads="1"/>
          </p:cNvSpPr>
          <p:nvPr/>
        </p:nvSpPr>
        <p:spPr bwMode="auto">
          <a:xfrm>
            <a:off x="5403698" y="6607029"/>
            <a:ext cx="523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noAutofit/>
          </a:bodyPr>
          <a:lstStyle/>
          <a:p>
            <a:pPr>
              <a:lnSpc>
                <a:spcPct val="107000"/>
              </a:lnSpc>
              <a:spcAft>
                <a:spcPts val="800"/>
              </a:spcAft>
            </a:pPr>
            <a:r>
              <a:rPr lang="ro-RO" sz="800">
                <a:solidFill>
                  <a:srgbClr val="0000FF"/>
                </a:solidFill>
                <a:effectLst/>
                <a:latin typeface="Calibri" panose="020F0502020204030204" pitchFamily="34" charset="0"/>
                <a:ea typeface="Calibri" panose="020F0502020204030204" pitchFamily="34" charset="0"/>
                <a:cs typeface="Calibri" panose="020F0502020204030204" pitchFamily="34" charset="0"/>
              </a:rPr>
              <a:t>4</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0" name="CasetăText 179">
            <a:extLst>
              <a:ext uri="{FF2B5EF4-FFF2-40B4-BE49-F238E27FC236}">
                <a16:creationId xmlns:a16="http://schemas.microsoft.com/office/drawing/2014/main" id="{79C345ED-1F77-4CB5-8C6B-CB3C49E2F21D}"/>
              </a:ext>
            </a:extLst>
          </p:cNvPr>
          <p:cNvSpPr txBox="1"/>
          <p:nvPr/>
        </p:nvSpPr>
        <p:spPr>
          <a:xfrm>
            <a:off x="7965781" y="3135100"/>
            <a:ext cx="679994" cy="369332"/>
          </a:xfrm>
          <a:prstGeom prst="rect">
            <a:avLst/>
          </a:prstGeom>
          <a:noFill/>
        </p:spPr>
        <p:txBody>
          <a:bodyPr wrap="none" rtlCol="0">
            <a:spAutoFit/>
          </a:bodyPr>
          <a:lstStyle/>
          <a:p>
            <a:r>
              <a:rPr lang="ro-RO" dirty="0"/>
              <a:t>Fig. 1</a:t>
            </a:r>
          </a:p>
        </p:txBody>
      </p:sp>
      <p:sp>
        <p:nvSpPr>
          <p:cNvPr id="182" name="CasetăText 181">
            <a:extLst>
              <a:ext uri="{FF2B5EF4-FFF2-40B4-BE49-F238E27FC236}">
                <a16:creationId xmlns:a16="http://schemas.microsoft.com/office/drawing/2014/main" id="{D4EF1987-1E6E-4747-9BA3-0F5685A3FB53}"/>
              </a:ext>
            </a:extLst>
          </p:cNvPr>
          <p:cNvSpPr txBox="1"/>
          <p:nvPr/>
        </p:nvSpPr>
        <p:spPr>
          <a:xfrm>
            <a:off x="7965781" y="5408825"/>
            <a:ext cx="679994" cy="369332"/>
          </a:xfrm>
          <a:prstGeom prst="rect">
            <a:avLst/>
          </a:prstGeom>
          <a:noFill/>
        </p:spPr>
        <p:txBody>
          <a:bodyPr wrap="none" rtlCol="0">
            <a:spAutoFit/>
          </a:bodyPr>
          <a:lstStyle/>
          <a:p>
            <a:r>
              <a:rPr lang="ro-RO" dirty="0"/>
              <a:t>Fig. 2</a:t>
            </a:r>
          </a:p>
        </p:txBody>
      </p:sp>
      <p:pic>
        <p:nvPicPr>
          <p:cNvPr id="183" name="Imagine 182">
            <a:extLst>
              <a:ext uri="{FF2B5EF4-FFF2-40B4-BE49-F238E27FC236}">
                <a16:creationId xmlns:a16="http://schemas.microsoft.com/office/drawing/2014/main" id="{315559B6-09B8-4DA8-9998-2C81E940012B}"/>
              </a:ext>
            </a:extLst>
          </p:cNvPr>
          <p:cNvPicPr>
            <a:picLocks noChangeAspect="1"/>
          </p:cNvPicPr>
          <p:nvPr/>
        </p:nvPicPr>
        <p:blipFill>
          <a:blip r:embed="rId4"/>
          <a:stretch>
            <a:fillRect/>
          </a:stretch>
        </p:blipFill>
        <p:spPr>
          <a:xfrm>
            <a:off x="7581326" y="1449175"/>
            <a:ext cx="1397690" cy="1767080"/>
          </a:xfrm>
          <a:prstGeom prst="rect">
            <a:avLst/>
          </a:prstGeom>
        </p:spPr>
      </p:pic>
      <p:pic>
        <p:nvPicPr>
          <p:cNvPr id="184" name="Imagine 183">
            <a:extLst>
              <a:ext uri="{FF2B5EF4-FFF2-40B4-BE49-F238E27FC236}">
                <a16:creationId xmlns:a16="http://schemas.microsoft.com/office/drawing/2014/main" id="{8930E46C-B61C-4C49-8C98-51B31841F128}"/>
              </a:ext>
            </a:extLst>
          </p:cNvPr>
          <p:cNvPicPr>
            <a:picLocks noChangeAspect="1"/>
          </p:cNvPicPr>
          <p:nvPr/>
        </p:nvPicPr>
        <p:blipFill>
          <a:blip r:embed="rId5"/>
          <a:stretch>
            <a:fillRect/>
          </a:stretch>
        </p:blipFill>
        <p:spPr>
          <a:xfrm>
            <a:off x="7581326" y="3826002"/>
            <a:ext cx="1397690" cy="1557426"/>
          </a:xfrm>
          <a:prstGeom prst="rect">
            <a:avLst/>
          </a:prstGeom>
        </p:spPr>
      </p:pic>
      <p:graphicFrame>
        <p:nvGraphicFramePr>
          <p:cNvPr id="14" name="Tabel 13">
            <a:extLst>
              <a:ext uri="{FF2B5EF4-FFF2-40B4-BE49-F238E27FC236}">
                <a16:creationId xmlns:a16="http://schemas.microsoft.com/office/drawing/2014/main" id="{317159D4-462C-4817-AFDA-FFE2FBAF7B50}"/>
              </a:ext>
            </a:extLst>
          </p:cNvPr>
          <p:cNvGraphicFramePr>
            <a:graphicFrameLocks noGrp="1"/>
          </p:cNvGraphicFramePr>
          <p:nvPr>
            <p:extLst>
              <p:ext uri="{D42A27DB-BD31-4B8C-83A1-F6EECF244321}">
                <p14:modId xmlns:p14="http://schemas.microsoft.com/office/powerpoint/2010/main" val="1838669146"/>
              </p:ext>
            </p:extLst>
          </p:nvPr>
        </p:nvGraphicFramePr>
        <p:xfrm>
          <a:off x="168584" y="1449175"/>
          <a:ext cx="7192798" cy="342900"/>
        </p:xfrm>
        <a:graphic>
          <a:graphicData uri="http://schemas.openxmlformats.org/drawingml/2006/table">
            <a:tbl>
              <a:tblPr firstRow="1" firstCol="1" bandRow="1">
                <a:tableStyleId>{7DF18680-E054-41AD-8BC1-D1AEF772440D}</a:tableStyleId>
              </a:tblPr>
              <a:tblGrid>
                <a:gridCol w="3950834">
                  <a:extLst>
                    <a:ext uri="{9D8B030D-6E8A-4147-A177-3AD203B41FA5}">
                      <a16:colId xmlns:a16="http://schemas.microsoft.com/office/drawing/2014/main" val="2801929751"/>
                    </a:ext>
                  </a:extLst>
                </a:gridCol>
                <a:gridCol w="267487">
                  <a:extLst>
                    <a:ext uri="{9D8B030D-6E8A-4147-A177-3AD203B41FA5}">
                      <a16:colId xmlns:a16="http://schemas.microsoft.com/office/drawing/2014/main" val="3169908246"/>
                    </a:ext>
                  </a:extLst>
                </a:gridCol>
                <a:gridCol w="1054954">
                  <a:extLst>
                    <a:ext uri="{9D8B030D-6E8A-4147-A177-3AD203B41FA5}">
                      <a16:colId xmlns:a16="http://schemas.microsoft.com/office/drawing/2014/main" val="3522514922"/>
                    </a:ext>
                  </a:extLst>
                </a:gridCol>
                <a:gridCol w="1919523">
                  <a:extLst>
                    <a:ext uri="{9D8B030D-6E8A-4147-A177-3AD203B41FA5}">
                      <a16:colId xmlns:a16="http://schemas.microsoft.com/office/drawing/2014/main" val="320317948"/>
                    </a:ext>
                  </a:extLst>
                </a:gridCol>
              </a:tblGrid>
              <a:tr h="0">
                <a:tc>
                  <a:txBody>
                    <a:bodyPr/>
                    <a:lstStyle/>
                    <a:p>
                      <a:pPr>
                        <a:lnSpc>
                          <a:spcPct val="107000"/>
                        </a:lnSpc>
                        <a:spcAft>
                          <a:spcPts val="0"/>
                        </a:spcAft>
                      </a:pPr>
                      <a:r>
                        <a:rPr lang="en-US" sz="1100" dirty="0">
                          <a:effectLst/>
                        </a:rPr>
                        <a:t>Welding Procedure Number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ro-RO" sz="1100" dirty="0">
                          <a:effectLst/>
                        </a:rPr>
                        <a:t>4</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93363018"/>
                  </a:ext>
                </a:extLst>
              </a:tr>
              <a:tr h="0">
                <a:tc>
                  <a:txBody>
                    <a:bodyPr/>
                    <a:lstStyle/>
                    <a:p>
                      <a:pPr>
                        <a:lnSpc>
                          <a:spcPct val="107000"/>
                        </a:lnSpc>
                        <a:spcAft>
                          <a:spcPts val="0"/>
                        </a:spcAft>
                      </a:pPr>
                      <a:r>
                        <a:rPr lang="en-US" sz="1100" dirty="0">
                          <a:effectLst/>
                        </a:rPr>
                        <a:t>Welding Procedure Qualification Record (WPQR)</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a:effectLst/>
                        </a:rPr>
                        <a:t>Revision: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dirty="0">
                          <a:effectLst/>
                        </a:rPr>
                        <a:t>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087593"/>
                  </a:ext>
                </a:extLst>
              </a:tr>
            </a:tbl>
          </a:graphicData>
        </a:graphic>
      </p:graphicFrame>
      <p:graphicFrame>
        <p:nvGraphicFramePr>
          <p:cNvPr id="15" name="Tabel 14">
            <a:extLst>
              <a:ext uri="{FF2B5EF4-FFF2-40B4-BE49-F238E27FC236}">
                <a16:creationId xmlns:a16="http://schemas.microsoft.com/office/drawing/2014/main" id="{FF3CA5C4-C273-4842-9E41-90710EADA8A8}"/>
              </a:ext>
            </a:extLst>
          </p:cNvPr>
          <p:cNvGraphicFramePr>
            <a:graphicFrameLocks noGrp="1"/>
          </p:cNvGraphicFramePr>
          <p:nvPr>
            <p:extLst>
              <p:ext uri="{D42A27DB-BD31-4B8C-83A1-F6EECF244321}">
                <p14:modId xmlns:p14="http://schemas.microsoft.com/office/powerpoint/2010/main" val="3984723213"/>
              </p:ext>
            </p:extLst>
          </p:nvPr>
        </p:nvGraphicFramePr>
        <p:xfrm>
          <a:off x="164984" y="1880117"/>
          <a:ext cx="7190302" cy="1767080"/>
        </p:xfrm>
        <a:graphic>
          <a:graphicData uri="http://schemas.openxmlformats.org/drawingml/2006/table">
            <a:tbl>
              <a:tblPr firstRow="1" firstCol="1" bandRow="1">
                <a:tableStyleId>{7DF18680-E054-41AD-8BC1-D1AEF772440D}</a:tableStyleId>
              </a:tblPr>
              <a:tblGrid>
                <a:gridCol w="1378717">
                  <a:extLst>
                    <a:ext uri="{9D8B030D-6E8A-4147-A177-3AD203B41FA5}">
                      <a16:colId xmlns:a16="http://schemas.microsoft.com/office/drawing/2014/main" val="1948258833"/>
                    </a:ext>
                  </a:extLst>
                </a:gridCol>
                <a:gridCol w="1119512">
                  <a:extLst>
                    <a:ext uri="{9D8B030D-6E8A-4147-A177-3AD203B41FA5}">
                      <a16:colId xmlns:a16="http://schemas.microsoft.com/office/drawing/2014/main" val="3887665177"/>
                    </a:ext>
                  </a:extLst>
                </a:gridCol>
                <a:gridCol w="1459346">
                  <a:extLst>
                    <a:ext uri="{9D8B030D-6E8A-4147-A177-3AD203B41FA5}">
                      <a16:colId xmlns:a16="http://schemas.microsoft.com/office/drawing/2014/main" val="3955606441"/>
                    </a:ext>
                  </a:extLst>
                </a:gridCol>
                <a:gridCol w="3232727">
                  <a:extLst>
                    <a:ext uri="{9D8B030D-6E8A-4147-A177-3AD203B41FA5}">
                      <a16:colId xmlns:a16="http://schemas.microsoft.com/office/drawing/2014/main" val="2526442556"/>
                    </a:ext>
                  </a:extLst>
                </a:gridCol>
              </a:tblGrid>
              <a:tr h="679015">
                <a:tc>
                  <a:txBody>
                    <a:bodyPr/>
                    <a:lstStyle/>
                    <a:p>
                      <a:pPr>
                        <a:lnSpc>
                          <a:spcPct val="107000"/>
                        </a:lnSpc>
                        <a:spcAft>
                          <a:spcPts val="0"/>
                        </a:spcAft>
                      </a:pPr>
                      <a:r>
                        <a:rPr lang="en-US" sz="900" dirty="0">
                          <a:effectLst/>
                        </a:rPr>
                        <a:t> Manufacturer:</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Shipyard </a:t>
                      </a:r>
                      <a:r>
                        <a:rPr lang="ro-RO" sz="900" dirty="0" err="1">
                          <a:effectLst/>
                        </a:rPr>
                        <a:t>Orsova</a:t>
                      </a:r>
                      <a:r>
                        <a:rPr lang="ro-RO" sz="900" dirty="0">
                          <a:effectLst/>
                        </a:rPr>
                        <a:t> s.a.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Method Of Preparation  </a:t>
                      </a:r>
                      <a:br>
                        <a:rPr lang="en-US" sz="900" dirty="0">
                          <a:effectLst/>
                        </a:rPr>
                      </a:br>
                      <a:r>
                        <a:rPr lang="en-US" sz="900" dirty="0">
                          <a:effectLst/>
                        </a:rPr>
                        <a:t>and Cleaning: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Cutting in dimension, cleaning impurities and grease, brushing base paint, remove slag after welding, remove spatter after welding</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34635945"/>
                  </a:ext>
                </a:extLst>
              </a:tr>
              <a:tr h="164072">
                <a:tc>
                  <a:txBody>
                    <a:bodyPr/>
                    <a:lstStyle/>
                    <a:p>
                      <a:pPr>
                        <a:lnSpc>
                          <a:spcPct val="107000"/>
                        </a:lnSpc>
                        <a:spcAft>
                          <a:spcPts val="0"/>
                        </a:spcAft>
                      </a:pPr>
                      <a:r>
                        <a:rPr lang="en-US" sz="900">
                          <a:effectLst/>
                        </a:rPr>
                        <a:t> Location: </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Workshop, </a:t>
                      </a:r>
                      <a:r>
                        <a:rPr lang="ro-RO" sz="900" dirty="0" err="1">
                          <a:effectLst/>
                        </a:rPr>
                        <a:t>Orsova</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Specification: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A32 </a:t>
                      </a:r>
                      <a:r>
                        <a:rPr lang="en-US" sz="900" dirty="0">
                          <a:effectLst/>
                        </a:rPr>
                        <a:t>/ </a:t>
                      </a:r>
                      <a:r>
                        <a:rPr lang="ro-RO" sz="900" dirty="0">
                          <a:effectLst/>
                        </a:rPr>
                        <a:t>A32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788886425"/>
                  </a:ext>
                </a:extLst>
              </a:tr>
              <a:tr h="164072">
                <a:tc>
                  <a:txBody>
                    <a:bodyPr/>
                    <a:lstStyle/>
                    <a:p>
                      <a:pPr>
                        <a:lnSpc>
                          <a:spcPct val="107000"/>
                        </a:lnSpc>
                        <a:spcAft>
                          <a:spcPts val="0"/>
                        </a:spcAft>
                      </a:pPr>
                      <a:r>
                        <a:rPr lang="en-US" sz="900">
                          <a:effectLst/>
                        </a:rPr>
                        <a:t> Welding Process:</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a:effectLst/>
                        </a:rPr>
                        <a:t>136</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Parent Metal Thickness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Plates: 8 to </a:t>
                      </a:r>
                      <a:r>
                        <a:rPr lang="ro-RO" sz="900" dirty="0">
                          <a:effectLst/>
                        </a:rPr>
                        <a:t>10</a:t>
                      </a:r>
                      <a:r>
                        <a:rPr lang="en-US" sz="900" dirty="0">
                          <a:effectLst/>
                        </a:rPr>
                        <a:t> mm</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2045073478"/>
                  </a:ext>
                </a:extLst>
              </a:tr>
              <a:tr h="215588">
                <a:tc>
                  <a:txBody>
                    <a:bodyPr/>
                    <a:lstStyle/>
                    <a:p>
                      <a:pPr>
                        <a:lnSpc>
                          <a:spcPct val="107000"/>
                        </a:lnSpc>
                        <a:spcAft>
                          <a:spcPts val="0"/>
                        </a:spcAft>
                      </a:pPr>
                      <a:r>
                        <a:rPr lang="en-US" sz="900">
                          <a:effectLst/>
                        </a:rPr>
                        <a:t> Joint Type:</a:t>
                      </a:r>
                      <a:endParaRPr lang="ro-RO" sz="1000" b="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ro-RO" sz="900" dirty="0" err="1">
                          <a:effectLst/>
                        </a:rPr>
                        <a:t>Fillet</a:t>
                      </a:r>
                      <a:r>
                        <a:rPr lang="en-US" sz="900" dirty="0">
                          <a:effectLst/>
                        </a:rPr>
                        <a:t> </a:t>
                      </a:r>
                      <a:r>
                        <a:rPr lang="ro-RO" sz="900" dirty="0">
                          <a:effectLst/>
                        </a:rPr>
                        <a:t>w</a:t>
                      </a:r>
                      <a:r>
                        <a:rPr lang="en-US" sz="900" dirty="0">
                          <a:effectLst/>
                        </a:rPr>
                        <a:t>el</a:t>
                      </a:r>
                      <a:r>
                        <a:rPr lang="ro-RO" sz="900" dirty="0">
                          <a:effectLst/>
                        </a:rPr>
                        <a:t>d</a:t>
                      </a:r>
                      <a:endParaRPr lang="ro-RO" sz="1000" b="0" dirty="0">
                        <a:effectLst/>
                      </a:endParaRPr>
                    </a:p>
                  </a:txBody>
                  <a:tcPr marL="59552" marR="59552" marT="0" marB="0" anchor="ctr"/>
                </a:tc>
                <a:tc>
                  <a:txBody>
                    <a:bodyPr/>
                    <a:lstStyle/>
                    <a:p>
                      <a:pPr>
                        <a:lnSpc>
                          <a:spcPct val="107000"/>
                        </a:lnSpc>
                        <a:spcAft>
                          <a:spcPts val="0"/>
                        </a:spcAft>
                      </a:pPr>
                      <a:r>
                        <a:rPr lang="en-US" sz="900" dirty="0">
                          <a:effectLst/>
                        </a:rPr>
                        <a:t>Welding Position: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a:txBody>
                    <a:bodyPr/>
                    <a:lstStyle/>
                    <a:p>
                      <a:pPr>
                        <a:lnSpc>
                          <a:spcPct val="107000"/>
                        </a:lnSpc>
                        <a:spcAft>
                          <a:spcPts val="0"/>
                        </a:spcAft>
                      </a:pPr>
                      <a:r>
                        <a:rPr lang="en-US" sz="900" dirty="0">
                          <a:effectLst/>
                        </a:rPr>
                        <a:t>PA (horizontal)</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extLst>
                  <a:ext uri="{0D108BD9-81ED-4DB2-BD59-A6C34878D82A}">
                    <a16:rowId xmlns:a16="http://schemas.microsoft.com/office/drawing/2014/main" val="1320236495"/>
                  </a:ext>
                </a:extLst>
              </a:tr>
              <a:tr h="188589">
                <a:tc gridSpan="4">
                  <a:txBody>
                    <a:bodyPr/>
                    <a:lstStyle/>
                    <a:p>
                      <a:pPr>
                        <a:lnSpc>
                          <a:spcPct val="107000"/>
                        </a:lnSpc>
                        <a:spcAft>
                          <a:spcPts val="0"/>
                        </a:spcAft>
                      </a:pPr>
                      <a:r>
                        <a:rPr lang="en-US" sz="1000" dirty="0">
                          <a:effectLst/>
                        </a:rPr>
                        <a:t> </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2989835551"/>
                  </a:ext>
                </a:extLst>
              </a:tr>
              <a:tr h="164072">
                <a:tc gridSpan="2">
                  <a:txBody>
                    <a:bodyPr/>
                    <a:lstStyle/>
                    <a:p>
                      <a:pPr>
                        <a:lnSpc>
                          <a:spcPct val="107000"/>
                        </a:lnSpc>
                        <a:spcAft>
                          <a:spcPts val="0"/>
                        </a:spcAft>
                      </a:pPr>
                      <a:r>
                        <a:rPr lang="en-US" sz="900" dirty="0">
                          <a:effectLst/>
                        </a:rPr>
                        <a:t>Joint Design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tc gridSpan="2">
                  <a:txBody>
                    <a:bodyPr/>
                    <a:lstStyle/>
                    <a:p>
                      <a:pPr>
                        <a:lnSpc>
                          <a:spcPct val="107000"/>
                        </a:lnSpc>
                        <a:spcAft>
                          <a:spcPts val="0"/>
                        </a:spcAft>
                      </a:pPr>
                      <a:r>
                        <a:rPr lang="en-US" sz="900" dirty="0">
                          <a:effectLst/>
                        </a:rPr>
                        <a:t>Welding Sequences</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nchor="ctr"/>
                </a:tc>
                <a:tc hMerge="1">
                  <a:txBody>
                    <a:bodyPr/>
                    <a:lstStyle/>
                    <a:p>
                      <a:endParaRPr lang="ro-RO"/>
                    </a:p>
                  </a:txBody>
                  <a:tcPr/>
                </a:tc>
                <a:extLst>
                  <a:ext uri="{0D108BD9-81ED-4DB2-BD59-A6C34878D82A}">
                    <a16:rowId xmlns:a16="http://schemas.microsoft.com/office/drawing/2014/main" val="2470137260"/>
                  </a:ext>
                </a:extLst>
              </a:tr>
              <a:tr h="191672">
                <a:tc gridSpan="2">
                  <a:txBody>
                    <a:bodyPr/>
                    <a:lstStyle/>
                    <a:p>
                      <a:pPr>
                        <a:lnSpc>
                          <a:spcPct val="107000"/>
                        </a:lnSpc>
                        <a:spcAft>
                          <a:spcPts val="0"/>
                        </a:spcAft>
                      </a:pPr>
                      <a:r>
                        <a:rPr lang="ro-RO" sz="1000" dirty="0">
                          <a:effectLst/>
                        </a:rPr>
                        <a:t>Fig. 1</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tc gridSpan="2">
                  <a:txBody>
                    <a:bodyPr/>
                    <a:lstStyle/>
                    <a:p>
                      <a:pPr>
                        <a:lnSpc>
                          <a:spcPct val="107000"/>
                        </a:lnSpc>
                        <a:spcAft>
                          <a:spcPts val="0"/>
                        </a:spcAft>
                      </a:pPr>
                      <a:r>
                        <a:rPr lang="ro-RO" sz="1000" dirty="0">
                          <a:effectLst/>
                        </a:rPr>
                        <a:t>Fig. 2</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552" marR="59552" marT="0" marB="0"/>
                </a:tc>
                <a:tc hMerge="1">
                  <a:txBody>
                    <a:bodyPr/>
                    <a:lstStyle/>
                    <a:p>
                      <a:endParaRPr lang="ro-RO"/>
                    </a:p>
                  </a:txBody>
                  <a:tcPr/>
                </a:tc>
                <a:extLst>
                  <a:ext uri="{0D108BD9-81ED-4DB2-BD59-A6C34878D82A}">
                    <a16:rowId xmlns:a16="http://schemas.microsoft.com/office/drawing/2014/main" val="3605198827"/>
                  </a:ext>
                </a:extLst>
              </a:tr>
            </a:tbl>
          </a:graphicData>
        </a:graphic>
      </p:graphicFrame>
      <p:graphicFrame>
        <p:nvGraphicFramePr>
          <p:cNvPr id="16" name="Tabel 15">
            <a:extLst>
              <a:ext uri="{FF2B5EF4-FFF2-40B4-BE49-F238E27FC236}">
                <a16:creationId xmlns:a16="http://schemas.microsoft.com/office/drawing/2014/main" id="{166CE309-1B28-400A-9EBA-4C1608A7B93A}"/>
              </a:ext>
            </a:extLst>
          </p:cNvPr>
          <p:cNvGraphicFramePr>
            <a:graphicFrameLocks noGrp="1"/>
          </p:cNvGraphicFramePr>
          <p:nvPr>
            <p:extLst>
              <p:ext uri="{D42A27DB-BD31-4B8C-83A1-F6EECF244321}">
                <p14:modId xmlns:p14="http://schemas.microsoft.com/office/powerpoint/2010/main" val="1830301333"/>
              </p:ext>
            </p:extLst>
          </p:nvPr>
        </p:nvGraphicFramePr>
        <p:xfrm>
          <a:off x="164983" y="3742996"/>
          <a:ext cx="7190303" cy="474726"/>
        </p:xfrm>
        <a:graphic>
          <a:graphicData uri="http://schemas.openxmlformats.org/drawingml/2006/table">
            <a:tbl>
              <a:tblPr firstRow="1" firstCol="1" bandRow="1">
                <a:tableStyleId>{7DF18680-E054-41AD-8BC1-D1AEF772440D}</a:tableStyleId>
              </a:tblPr>
              <a:tblGrid>
                <a:gridCol w="371465">
                  <a:extLst>
                    <a:ext uri="{9D8B030D-6E8A-4147-A177-3AD203B41FA5}">
                      <a16:colId xmlns:a16="http://schemas.microsoft.com/office/drawing/2014/main" val="557816158"/>
                    </a:ext>
                  </a:extLst>
                </a:gridCol>
                <a:gridCol w="585216">
                  <a:extLst>
                    <a:ext uri="{9D8B030D-6E8A-4147-A177-3AD203B41FA5}">
                      <a16:colId xmlns:a16="http://schemas.microsoft.com/office/drawing/2014/main" val="4204104078"/>
                    </a:ext>
                  </a:extLst>
                </a:gridCol>
                <a:gridCol w="743712">
                  <a:extLst>
                    <a:ext uri="{9D8B030D-6E8A-4147-A177-3AD203B41FA5}">
                      <a16:colId xmlns:a16="http://schemas.microsoft.com/office/drawing/2014/main" val="1062126339"/>
                    </a:ext>
                  </a:extLst>
                </a:gridCol>
                <a:gridCol w="786384">
                  <a:extLst>
                    <a:ext uri="{9D8B030D-6E8A-4147-A177-3AD203B41FA5}">
                      <a16:colId xmlns:a16="http://schemas.microsoft.com/office/drawing/2014/main" val="948455043"/>
                    </a:ext>
                  </a:extLst>
                </a:gridCol>
                <a:gridCol w="780288">
                  <a:extLst>
                    <a:ext uri="{9D8B030D-6E8A-4147-A177-3AD203B41FA5}">
                      <a16:colId xmlns:a16="http://schemas.microsoft.com/office/drawing/2014/main" val="3355976110"/>
                    </a:ext>
                  </a:extLst>
                </a:gridCol>
                <a:gridCol w="1072896">
                  <a:extLst>
                    <a:ext uri="{9D8B030D-6E8A-4147-A177-3AD203B41FA5}">
                      <a16:colId xmlns:a16="http://schemas.microsoft.com/office/drawing/2014/main" val="3133059806"/>
                    </a:ext>
                  </a:extLst>
                </a:gridCol>
                <a:gridCol w="1179582">
                  <a:extLst>
                    <a:ext uri="{9D8B030D-6E8A-4147-A177-3AD203B41FA5}">
                      <a16:colId xmlns:a16="http://schemas.microsoft.com/office/drawing/2014/main" val="648455610"/>
                    </a:ext>
                  </a:extLst>
                </a:gridCol>
                <a:gridCol w="874770">
                  <a:extLst>
                    <a:ext uri="{9D8B030D-6E8A-4147-A177-3AD203B41FA5}">
                      <a16:colId xmlns:a16="http://schemas.microsoft.com/office/drawing/2014/main" val="2257897149"/>
                    </a:ext>
                  </a:extLst>
                </a:gridCol>
                <a:gridCol w="795990">
                  <a:extLst>
                    <a:ext uri="{9D8B030D-6E8A-4147-A177-3AD203B41FA5}">
                      <a16:colId xmlns:a16="http://schemas.microsoft.com/office/drawing/2014/main" val="2468646668"/>
                    </a:ext>
                  </a:extLst>
                </a:gridCol>
              </a:tblGrid>
              <a:tr h="0">
                <a:tc>
                  <a:txBody>
                    <a:bodyPr/>
                    <a:lstStyle/>
                    <a:p>
                      <a:pPr algn="ctr">
                        <a:lnSpc>
                          <a:spcPct val="107000"/>
                        </a:lnSpc>
                        <a:spcAft>
                          <a:spcPts val="0"/>
                        </a:spcAft>
                      </a:pPr>
                      <a:r>
                        <a:rPr lang="en-US" sz="1000" dirty="0">
                          <a:effectLst/>
                        </a:rPr>
                        <a:t>Run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Process</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Size of </a:t>
                      </a:r>
                      <a:r>
                        <a:rPr lang="ro-RO" sz="1000" dirty="0" err="1">
                          <a:effectLst/>
                        </a:rPr>
                        <a:t>wire</a:t>
                      </a:r>
                      <a:r>
                        <a:rPr lang="en-US" sz="1000" dirty="0">
                          <a:effectLst/>
                        </a:rPr>
                        <a:t/>
                      </a:r>
                      <a:br>
                        <a:rPr lang="en-US" sz="1000" dirty="0">
                          <a:effectLst/>
                        </a:rPr>
                      </a:br>
                      <a:r>
                        <a:rPr lang="en-US" sz="1000" dirty="0">
                          <a:effectLst/>
                        </a:rPr>
                        <a:t>mm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Current </a:t>
                      </a:r>
                      <a:br>
                        <a:rPr lang="en-US" sz="1000" dirty="0">
                          <a:effectLst/>
                        </a:rPr>
                      </a:br>
                      <a:r>
                        <a:rPr lang="en-US" sz="1000" dirty="0">
                          <a:effectLst/>
                        </a:rPr>
                        <a:t>A</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Voltage </a:t>
                      </a:r>
                      <a:br>
                        <a:rPr lang="en-US" sz="1000" dirty="0">
                          <a:effectLst/>
                        </a:rPr>
                      </a:br>
                      <a:r>
                        <a:rPr lang="en-US" sz="1000" dirty="0">
                          <a:effectLst/>
                        </a:rPr>
                        <a:t>V</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Type </a:t>
                      </a:r>
                      <a:r>
                        <a:rPr lang="ro-RO" sz="1000" dirty="0">
                          <a:effectLst/>
                        </a:rPr>
                        <a:t>o</a:t>
                      </a:r>
                      <a:r>
                        <a:rPr lang="en-US" sz="1000" dirty="0">
                          <a:effectLst/>
                        </a:rPr>
                        <a:t>f </a:t>
                      </a:r>
                      <a:r>
                        <a:rPr lang="ro-RO" sz="1000" dirty="0">
                          <a:effectLst/>
                        </a:rPr>
                        <a:t>c</a:t>
                      </a:r>
                      <a:r>
                        <a:rPr lang="en-US" sz="1000" dirty="0" err="1">
                          <a:effectLst/>
                        </a:rPr>
                        <a:t>urrent</a:t>
                      </a:r>
                      <a:r>
                        <a:rPr lang="en-US" sz="1000" dirty="0">
                          <a:effectLst/>
                        </a:rPr>
                        <a:t>/</a:t>
                      </a:r>
                      <a:endParaRPr lang="ro-RO" sz="1100" dirty="0">
                        <a:effectLst/>
                      </a:endParaRPr>
                    </a:p>
                    <a:p>
                      <a:pPr algn="ctr">
                        <a:lnSpc>
                          <a:spcPct val="107000"/>
                        </a:lnSpc>
                        <a:spcAft>
                          <a:spcPts val="0"/>
                        </a:spcAft>
                      </a:pPr>
                      <a:r>
                        <a:rPr lang="en-US" sz="1000" dirty="0">
                          <a:effectLst/>
                        </a:rPr>
                        <a:t>Polarity</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Wire </a:t>
                      </a:r>
                      <a:r>
                        <a:rPr lang="ro-RO" sz="1000" dirty="0">
                          <a:effectLst/>
                        </a:rPr>
                        <a:t>f</a:t>
                      </a:r>
                      <a:r>
                        <a:rPr lang="en-US" sz="1000" dirty="0" err="1">
                          <a:effectLst/>
                        </a:rPr>
                        <a:t>eed</a:t>
                      </a:r>
                      <a:r>
                        <a:rPr lang="en-US" sz="1000" dirty="0">
                          <a:effectLst/>
                        </a:rPr>
                        <a:t> </a:t>
                      </a:r>
                      <a:r>
                        <a:rPr lang="ro-RO" sz="1000" dirty="0">
                          <a:effectLst/>
                        </a:rPr>
                        <a:t>s</a:t>
                      </a:r>
                      <a:r>
                        <a:rPr lang="en-US" sz="1000" dirty="0">
                          <a:effectLst/>
                        </a:rPr>
                        <a:t>peed</a:t>
                      </a:r>
                      <a:endParaRPr lang="ro-RO" sz="1100" dirty="0">
                        <a:effectLst/>
                      </a:endParaRPr>
                    </a:p>
                    <a:p>
                      <a:pPr algn="ctr">
                        <a:lnSpc>
                          <a:spcPct val="107000"/>
                        </a:lnSpc>
                        <a:spcAft>
                          <a:spcPts val="0"/>
                        </a:spcAft>
                      </a:pPr>
                      <a:r>
                        <a:rPr lang="en-US" sz="1000" dirty="0">
                          <a:effectLst/>
                        </a:rPr>
                        <a:t>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Travel </a:t>
                      </a:r>
                      <a:r>
                        <a:rPr lang="ro-RO" sz="1000" dirty="0">
                          <a:effectLst/>
                        </a:rPr>
                        <a:t> s</a:t>
                      </a:r>
                      <a:r>
                        <a:rPr lang="en-US" sz="1000" dirty="0">
                          <a:effectLst/>
                        </a:rPr>
                        <a:t>peed</a:t>
                      </a:r>
                      <a:endParaRPr lang="ro-RO" sz="1100" dirty="0">
                        <a:effectLst/>
                      </a:endParaRPr>
                    </a:p>
                    <a:p>
                      <a:pPr algn="ctr">
                        <a:lnSpc>
                          <a:spcPct val="107000"/>
                        </a:lnSpc>
                        <a:spcAft>
                          <a:spcPts val="0"/>
                        </a:spcAft>
                      </a:pPr>
                      <a:r>
                        <a:rPr lang="en-US" sz="1000" dirty="0">
                          <a:effectLst/>
                        </a:rPr>
                        <a:t>cm/min</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Heat Input </a:t>
                      </a:r>
                      <a:endParaRPr lang="ro-RO" sz="1100" dirty="0">
                        <a:effectLst/>
                      </a:endParaRPr>
                    </a:p>
                    <a:p>
                      <a:pPr algn="ctr">
                        <a:lnSpc>
                          <a:spcPct val="107000"/>
                        </a:lnSpc>
                        <a:spcAft>
                          <a:spcPts val="0"/>
                        </a:spcAft>
                      </a:pPr>
                      <a:r>
                        <a:rPr lang="en-US" sz="1000" dirty="0">
                          <a:effectLst/>
                        </a:rPr>
                        <a:t>J/cm</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3360825"/>
                  </a:ext>
                </a:extLst>
              </a:tr>
              <a:tr h="0">
                <a:tc>
                  <a:txBody>
                    <a:bodyPr/>
                    <a:lstStyle/>
                    <a:p>
                      <a:pPr algn="ctr">
                        <a:lnSpc>
                          <a:spcPct val="107000"/>
                        </a:lnSpc>
                        <a:spcAft>
                          <a:spcPts val="0"/>
                        </a:spcAft>
                      </a:pPr>
                      <a:r>
                        <a:rPr lang="en-US" sz="1000">
                          <a:effectLst/>
                        </a:rPr>
                        <a:t>1 </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o-RO" sz="1000" dirty="0">
                          <a:effectLst/>
                        </a:rPr>
                        <a:t>136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1.2</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170</a:t>
                      </a:r>
                      <a:r>
                        <a:rPr lang="ro-RO" sz="1000" dirty="0">
                          <a:effectLst/>
                        </a:rPr>
                        <a:t>-180</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2</a:t>
                      </a:r>
                      <a:r>
                        <a:rPr lang="ro-RO" sz="1000" dirty="0">
                          <a:effectLst/>
                        </a:rPr>
                        <a:t>5-26</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DC+</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a:effectLst/>
                        </a:rPr>
                        <a:t>8.0-8.5</a:t>
                      </a:r>
                      <a:endParaRPr lang="ro-RO"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17</a:t>
                      </a:r>
                      <a:r>
                        <a:rPr lang="ro-RO" sz="1000" dirty="0">
                          <a:effectLst/>
                        </a:rPr>
                        <a:t>-18</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000" dirty="0">
                          <a:effectLst/>
                        </a:rPr>
                        <a:t>15600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4836321"/>
                  </a:ext>
                </a:extLst>
              </a:tr>
            </a:tbl>
          </a:graphicData>
        </a:graphic>
      </p:graphicFrame>
      <p:graphicFrame>
        <p:nvGraphicFramePr>
          <p:cNvPr id="17" name="Tabel 16">
            <a:extLst>
              <a:ext uri="{FF2B5EF4-FFF2-40B4-BE49-F238E27FC236}">
                <a16:creationId xmlns:a16="http://schemas.microsoft.com/office/drawing/2014/main" id="{454CBE1D-C85E-4CF5-9386-60362F4A1A7D}"/>
              </a:ext>
            </a:extLst>
          </p:cNvPr>
          <p:cNvGraphicFramePr>
            <a:graphicFrameLocks noGrp="1"/>
          </p:cNvGraphicFramePr>
          <p:nvPr>
            <p:extLst>
              <p:ext uri="{D42A27DB-BD31-4B8C-83A1-F6EECF244321}">
                <p14:modId xmlns:p14="http://schemas.microsoft.com/office/powerpoint/2010/main" val="679729139"/>
              </p:ext>
            </p:extLst>
          </p:nvPr>
        </p:nvGraphicFramePr>
        <p:xfrm>
          <a:off x="164983" y="4318657"/>
          <a:ext cx="7190303" cy="1477137"/>
        </p:xfrm>
        <a:graphic>
          <a:graphicData uri="http://schemas.openxmlformats.org/drawingml/2006/table">
            <a:tbl>
              <a:tblPr firstRow="1" firstCol="1" bandRow="1">
                <a:tableStyleId>{7DF18680-E054-41AD-8BC1-D1AEF772440D}</a:tableStyleId>
              </a:tblPr>
              <a:tblGrid>
                <a:gridCol w="2480681">
                  <a:extLst>
                    <a:ext uri="{9D8B030D-6E8A-4147-A177-3AD203B41FA5}">
                      <a16:colId xmlns:a16="http://schemas.microsoft.com/office/drawing/2014/main" val="1560290216"/>
                    </a:ext>
                  </a:extLst>
                </a:gridCol>
                <a:gridCol w="1850136">
                  <a:extLst>
                    <a:ext uri="{9D8B030D-6E8A-4147-A177-3AD203B41FA5}">
                      <a16:colId xmlns:a16="http://schemas.microsoft.com/office/drawing/2014/main" val="1229687500"/>
                    </a:ext>
                  </a:extLst>
                </a:gridCol>
                <a:gridCol w="2859486">
                  <a:extLst>
                    <a:ext uri="{9D8B030D-6E8A-4147-A177-3AD203B41FA5}">
                      <a16:colId xmlns:a16="http://schemas.microsoft.com/office/drawing/2014/main" val="386965894"/>
                    </a:ext>
                  </a:extLst>
                </a:gridCol>
              </a:tblGrid>
              <a:tr h="44450">
                <a:tc>
                  <a:txBody>
                    <a:bodyPr/>
                    <a:lstStyle/>
                    <a:p>
                      <a:pPr>
                        <a:lnSpc>
                          <a:spcPct val="107000"/>
                        </a:lnSpc>
                        <a:spcAft>
                          <a:spcPts val="0"/>
                        </a:spcAft>
                      </a:pPr>
                      <a:r>
                        <a:rPr lang="en-US" sz="1000" u="sng" dirty="0">
                          <a:effectLst/>
                        </a:rPr>
                        <a:t>Welding Consumables:</a:t>
                      </a:r>
                      <a:r>
                        <a:rPr lang="en-US" sz="1000" dirty="0">
                          <a:effectLst/>
                        </a:rPr>
                        <a:t> </a:t>
                      </a:r>
                      <a:br>
                        <a:rPr lang="en-US" sz="1000" dirty="0">
                          <a:effectLst/>
                        </a:rPr>
                      </a:br>
                      <a:r>
                        <a:rPr lang="en-US" sz="1000" dirty="0">
                          <a:effectLst/>
                        </a:rPr>
                        <a:t>Type, Designation </a:t>
                      </a:r>
                      <a:endParaRPr lang="ro-RO" sz="1100" dirty="0">
                        <a:effectLst/>
                      </a:endParaRPr>
                    </a:p>
                    <a:p>
                      <a:pPr>
                        <a:lnSpc>
                          <a:spcPct val="107000"/>
                        </a:lnSpc>
                        <a:spcAft>
                          <a:spcPts val="0"/>
                        </a:spcAft>
                      </a:pPr>
                      <a:r>
                        <a:rPr lang="en-US" sz="1000" dirty="0">
                          <a:effectLst/>
                        </a:rPr>
                        <a:t> </a:t>
                      </a:r>
                      <a:endParaRPr lang="ro-RO" sz="1100" dirty="0">
                        <a:effectLst/>
                      </a:endParaRPr>
                    </a:p>
                    <a:p>
                      <a:pPr>
                        <a:lnSpc>
                          <a:spcPct val="107000"/>
                        </a:lnSpc>
                        <a:spcAft>
                          <a:spcPts val="0"/>
                        </a:spcAft>
                      </a:pPr>
                      <a:r>
                        <a:rPr lang="en-US" sz="1000" dirty="0">
                          <a:effectLst/>
                        </a:rPr>
                        <a:t> </a:t>
                      </a:r>
                      <a:br>
                        <a:rPr lang="en-US" sz="1000" dirty="0">
                          <a:effectLst/>
                        </a:rPr>
                      </a:br>
                      <a:r>
                        <a:rPr lang="en-US" sz="1000" dirty="0">
                          <a:effectLst/>
                        </a:rPr>
                        <a:t>Diameter, mm: </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fr-FR" sz="1000" b="0" dirty="0">
                          <a:solidFill>
                            <a:schemeClr val="tx1"/>
                          </a:solidFill>
                          <a:effectLst/>
                        </a:rPr>
                        <a:t>EN 758: T 46 2 P C 1 H</a:t>
                      </a:r>
                      <a:endParaRPr lang="ro-RO" sz="1000" b="0" dirty="0">
                        <a:solidFill>
                          <a:schemeClr val="tx1"/>
                        </a:solidFill>
                        <a:effectLst/>
                      </a:endParaRPr>
                    </a:p>
                    <a:p>
                      <a:pPr>
                        <a:lnSpc>
                          <a:spcPct val="107000"/>
                        </a:lnSpc>
                        <a:spcAft>
                          <a:spcPts val="0"/>
                        </a:spcAft>
                      </a:pPr>
                      <a:r>
                        <a:rPr lang="en-US" sz="1000" b="0" dirty="0">
                          <a:solidFill>
                            <a:schemeClr val="tx1"/>
                          </a:solidFill>
                          <a:effectLst/>
                        </a:rPr>
                        <a:t>AWS A5.20: E71T-1 H4</a:t>
                      </a:r>
                      <a:endParaRPr lang="ro-RO" sz="1000" b="0" dirty="0">
                        <a:solidFill>
                          <a:schemeClr val="tx1"/>
                        </a:solidFill>
                        <a:effectLst/>
                      </a:endParaRPr>
                    </a:p>
                    <a:p>
                      <a:pPr>
                        <a:lnSpc>
                          <a:spcPct val="107000"/>
                        </a:lnSpc>
                        <a:spcAft>
                          <a:spcPts val="0"/>
                        </a:spcAft>
                      </a:pPr>
                      <a:r>
                        <a:rPr lang="en-US" sz="1000" b="0" dirty="0" err="1">
                          <a:solidFill>
                            <a:schemeClr val="tx1"/>
                          </a:solidFill>
                          <a:effectLst/>
                        </a:rPr>
                        <a:t>W.Nr</a:t>
                      </a:r>
                      <a:r>
                        <a:rPr lang="en-US" sz="1000" b="0" dirty="0">
                          <a:solidFill>
                            <a:schemeClr val="tx1"/>
                          </a:solidFill>
                          <a:effectLst/>
                        </a:rPr>
                        <a:t>.: 1.4430</a:t>
                      </a:r>
                      <a:endParaRPr lang="ro-RO" sz="1000" b="0" dirty="0">
                        <a:solidFill>
                          <a:schemeClr val="tx1"/>
                        </a:solidFill>
                        <a:effectLst/>
                      </a:endParaRPr>
                    </a:p>
                    <a:p>
                      <a:pPr>
                        <a:lnSpc>
                          <a:spcPct val="107000"/>
                        </a:lnSpc>
                        <a:spcAft>
                          <a:spcPts val="0"/>
                        </a:spcAft>
                      </a:pPr>
                      <a:r>
                        <a:rPr lang="en-US" sz="1000" b="0" dirty="0">
                          <a:solidFill>
                            <a:schemeClr val="tx1"/>
                          </a:solidFill>
                          <a:effectLst/>
                        </a:rPr>
                        <a:t> 1.2</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Technique:</a:t>
                      </a:r>
                      <a:endParaRPr lang="ro-RO" sz="1000" dirty="0">
                        <a:effectLst/>
                      </a:endParaRPr>
                    </a:p>
                    <a:p>
                      <a:pPr>
                        <a:lnSpc>
                          <a:spcPct val="107000"/>
                        </a:lnSpc>
                        <a:spcAft>
                          <a:spcPts val="0"/>
                        </a:spcAft>
                      </a:pPr>
                      <a:r>
                        <a:rPr lang="en-US" sz="1000" b="0" dirty="0">
                          <a:solidFill>
                            <a:schemeClr val="tx1"/>
                          </a:solidFill>
                          <a:effectLst/>
                        </a:rPr>
                        <a:t>Weaving: max 2 mm width  </a:t>
                      </a:r>
                      <a:endParaRPr lang="ro-RO" sz="1000" b="0" dirty="0">
                        <a:solidFill>
                          <a:schemeClr val="tx1"/>
                        </a:solidFill>
                        <a:effectLst/>
                      </a:endParaRPr>
                    </a:p>
                    <a:p>
                      <a:pPr>
                        <a:lnSpc>
                          <a:spcPct val="107000"/>
                        </a:lnSpc>
                        <a:spcAft>
                          <a:spcPts val="0"/>
                        </a:spcAft>
                      </a:pPr>
                      <a:r>
                        <a:rPr lang="en-US" sz="1000" b="0" dirty="0">
                          <a:solidFill>
                            <a:schemeClr val="tx1"/>
                          </a:solidFill>
                          <a:effectLst/>
                        </a:rPr>
                        <a:t>Inclination of the wire: 90</a:t>
                      </a:r>
                      <a:r>
                        <a:rPr lang="en-US" sz="1000" b="0" baseline="30000" dirty="0">
                          <a:solidFill>
                            <a:schemeClr val="tx1"/>
                          </a:solidFill>
                          <a:effectLst/>
                        </a:rPr>
                        <a:t>o</a:t>
                      </a:r>
                      <a:r>
                        <a:rPr lang="en-US" sz="1000" b="0" dirty="0">
                          <a:solidFill>
                            <a:schemeClr val="tx1"/>
                          </a:solidFill>
                          <a:effectLst/>
                        </a:rPr>
                        <a:t>, 20</a:t>
                      </a:r>
                      <a:r>
                        <a:rPr lang="en-US" sz="1000" b="0" baseline="30000" dirty="0">
                          <a:solidFill>
                            <a:schemeClr val="tx1"/>
                          </a:solidFill>
                          <a:effectLst/>
                        </a:rPr>
                        <a:t>o</a:t>
                      </a:r>
                      <a:r>
                        <a:rPr lang="en-US" sz="1000" b="0" dirty="0">
                          <a:solidFill>
                            <a:schemeClr val="tx1"/>
                          </a:solidFill>
                          <a:effectLst/>
                        </a:rPr>
                        <a:t> (pull)</a:t>
                      </a:r>
                      <a:endParaRPr lang="ro-R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027719"/>
                  </a:ext>
                </a:extLst>
              </a:tr>
              <a:tr h="44450">
                <a:tc>
                  <a:txBody>
                    <a:bodyPr/>
                    <a:lstStyle/>
                    <a:p>
                      <a:pPr>
                        <a:lnSpc>
                          <a:spcPct val="107000"/>
                        </a:lnSpc>
                        <a:spcAft>
                          <a:spcPts val="0"/>
                        </a:spcAft>
                      </a:pPr>
                      <a:r>
                        <a:rPr lang="en-US" sz="1000" u="sng" dirty="0">
                          <a:effectLst/>
                        </a:rPr>
                        <a:t>Gas / Flux:</a:t>
                      </a:r>
                      <a:r>
                        <a:rPr lang="en-US" sz="1000" dirty="0">
                          <a:effectLst/>
                        </a:rPr>
                        <a:t> </a:t>
                      </a:r>
                      <a:br>
                        <a:rPr lang="en-US" sz="1000" dirty="0">
                          <a:effectLst/>
                        </a:rPr>
                      </a:br>
                      <a:r>
                        <a:rPr lang="en-US" sz="1000" dirty="0">
                          <a:effectLst/>
                        </a:rPr>
                        <a:t>Gas type</a:t>
                      </a:r>
                      <a:endParaRPr lang="ro-RO" sz="1100" dirty="0">
                        <a:effectLst/>
                      </a:endParaRPr>
                    </a:p>
                    <a:p>
                      <a:pPr>
                        <a:lnSpc>
                          <a:spcPct val="107000"/>
                        </a:lnSpc>
                        <a:spcAft>
                          <a:spcPts val="0"/>
                        </a:spcAft>
                      </a:pPr>
                      <a:r>
                        <a:rPr lang="en-US" sz="1000" dirty="0">
                          <a:effectLst/>
                        </a:rPr>
                        <a:t>Gas Flow Rate </a:t>
                      </a:r>
                      <a:endParaRPr lang="ro-RO" sz="1100" b="0" dirty="0">
                        <a:effectLst/>
                      </a:endParaRPr>
                    </a:p>
                  </a:txBody>
                  <a:tcPr marL="68580" marR="68580" marT="0" marB="0"/>
                </a:tc>
                <a:tc>
                  <a:txBody>
                    <a:bodyPr/>
                    <a:lstStyle/>
                    <a:p>
                      <a:pPr>
                        <a:lnSpc>
                          <a:spcPct val="107000"/>
                        </a:lnSpc>
                        <a:spcAft>
                          <a:spcPts val="0"/>
                        </a:spcAft>
                      </a:pPr>
                      <a:r>
                        <a:rPr lang="en-US" sz="1000" dirty="0">
                          <a:effectLst/>
                        </a:rPr>
                        <a:t> </a:t>
                      </a:r>
                      <a:endParaRPr lang="ro-RO" sz="1000" dirty="0">
                        <a:effectLst/>
                      </a:endParaRPr>
                    </a:p>
                    <a:p>
                      <a:pPr>
                        <a:lnSpc>
                          <a:spcPct val="107000"/>
                        </a:lnSpc>
                        <a:spcAft>
                          <a:spcPts val="0"/>
                        </a:spcAft>
                      </a:pPr>
                      <a:r>
                        <a:rPr lang="en-US" sz="1000" dirty="0">
                          <a:effectLst/>
                        </a:rPr>
                        <a:t>EN ISO 14175: </a:t>
                      </a:r>
                      <a:r>
                        <a:rPr lang="ro-RO" sz="1000" dirty="0">
                          <a:effectLst/>
                        </a:rPr>
                        <a:t>100</a:t>
                      </a:r>
                      <a:r>
                        <a:rPr lang="en-US" sz="1000" dirty="0">
                          <a:effectLst/>
                        </a:rPr>
                        <a:t>%CO</a:t>
                      </a:r>
                      <a:r>
                        <a:rPr lang="en-US" sz="1000" baseline="-25000" dirty="0">
                          <a:effectLst/>
                        </a:rPr>
                        <a:t>2</a:t>
                      </a:r>
                      <a:r>
                        <a:rPr lang="en-US" sz="1000" dirty="0">
                          <a:effectLst/>
                        </a:rPr>
                        <a:t> </a:t>
                      </a:r>
                      <a:endParaRPr lang="ro-RO" sz="1000" dirty="0">
                        <a:effectLst/>
                      </a:endParaRPr>
                    </a:p>
                    <a:p>
                      <a:pPr>
                        <a:lnSpc>
                          <a:spcPct val="107000"/>
                        </a:lnSpc>
                        <a:spcAft>
                          <a:spcPts val="0"/>
                        </a:spcAft>
                      </a:pPr>
                      <a:r>
                        <a:rPr lang="en-US" sz="1000" dirty="0">
                          <a:effectLst/>
                        </a:rPr>
                        <a:t>1</a:t>
                      </a:r>
                      <a:r>
                        <a:rPr lang="ro-RO" sz="1000" dirty="0">
                          <a:effectLst/>
                        </a:rPr>
                        <a:t>2</a:t>
                      </a:r>
                      <a:r>
                        <a:rPr lang="en-US" sz="1000" dirty="0">
                          <a:effectLst/>
                        </a:rPr>
                        <a:t> - 1</a:t>
                      </a:r>
                      <a:r>
                        <a:rPr lang="ro-RO" sz="1000" dirty="0">
                          <a:effectLst/>
                        </a:rPr>
                        <a:t>4</a:t>
                      </a:r>
                      <a:r>
                        <a:rPr lang="en-US" sz="1000" dirty="0">
                          <a:effectLst/>
                        </a:rPr>
                        <a:t> l/min</a:t>
                      </a:r>
                      <a:endParaRPr lang="ro-RO"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u="sng" dirty="0">
                          <a:effectLst/>
                        </a:rPr>
                        <a:t>Post Weld Heat Treatment:</a:t>
                      </a:r>
                      <a:r>
                        <a:rPr lang="en-US" sz="1000" dirty="0">
                          <a:effectLst/>
                        </a:rPr>
                        <a:t> -</a:t>
                      </a:r>
                      <a:endParaRPr lang="ro-RO" sz="1000" dirty="0">
                        <a:effectLst/>
                      </a:endParaRPr>
                    </a:p>
                  </a:txBody>
                  <a:tcPr marL="68580" marR="68580" marT="0" marB="0"/>
                </a:tc>
                <a:extLst>
                  <a:ext uri="{0D108BD9-81ED-4DB2-BD59-A6C34878D82A}">
                    <a16:rowId xmlns:a16="http://schemas.microsoft.com/office/drawing/2014/main" val="4249358060"/>
                  </a:ext>
                </a:extLst>
              </a:tr>
              <a:tr h="44450">
                <a:tc>
                  <a:txBody>
                    <a:bodyPr/>
                    <a:lstStyle/>
                    <a:p>
                      <a:pPr>
                        <a:lnSpc>
                          <a:spcPct val="107000"/>
                        </a:lnSpc>
                        <a:spcAft>
                          <a:spcPts val="0"/>
                        </a:spcAft>
                      </a:pPr>
                      <a:r>
                        <a:rPr lang="en-US" sz="1000" dirty="0">
                          <a:effectLst/>
                        </a:rPr>
                        <a:t>Details of Back Gouging/Backing: </a:t>
                      </a:r>
                      <a:endParaRPr lang="ro-RO" sz="1100" b="0" dirty="0">
                        <a:effectLst/>
                      </a:endParaRPr>
                    </a:p>
                  </a:txBody>
                  <a:tcPr marL="68580" marR="68580" marT="0" marB="0"/>
                </a:tc>
                <a:tc>
                  <a:txBody>
                    <a:bodyPr/>
                    <a:lstStyle/>
                    <a:p>
                      <a:pPr>
                        <a:lnSpc>
                          <a:spcPct val="107000"/>
                        </a:lnSpc>
                        <a:spcAft>
                          <a:spcPts val="0"/>
                        </a:spcAft>
                      </a:pPr>
                      <a:r>
                        <a:rPr lang="en-US" sz="1200" dirty="0">
                          <a:effectLst/>
                        </a:rPr>
                        <a:t> </a:t>
                      </a:r>
                      <a:r>
                        <a:rPr lang="ro-RO" sz="1000" dirty="0">
                          <a:effectLst/>
                        </a:rPr>
                        <a:t>NO</a:t>
                      </a:r>
                      <a:endParaRPr lang="ro-R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4735546"/>
                  </a:ext>
                </a:extLst>
              </a:tr>
            </a:tbl>
          </a:graphicData>
        </a:graphic>
      </p:graphicFrame>
    </p:spTree>
    <p:custDataLst>
      <p:tags r:id="rId1"/>
    </p:custDataLst>
    <p:extLst>
      <p:ext uri="{BB962C8B-B14F-4D97-AF65-F5344CB8AC3E}">
        <p14:creationId xmlns:p14="http://schemas.microsoft.com/office/powerpoint/2010/main" val="2527114969"/>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1"/>
  <p:tag name="ARTICULATE_REFERENCE_ID" val="31c23997-f057-4a94-b41f-3063bfdaacd4"/>
  <p:tag name="ARTICULATE_SLIDE_COUNT" val="15"/>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2428046-z:\dropbox (personal)\downloads\gearing_up_for_safety_ppt.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11.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12.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13.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14.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15.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16.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17.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18.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7"/>
</p:tagLst>
</file>

<file path=ppt/tags/tag19.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7"/>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7"/>
</p:tagLst>
</file>

<file path=ppt/tags/tag21.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7"/>
</p:tagLst>
</file>

<file path=ppt/tags/tag22.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7"/>
</p:tagLst>
</file>

<file path=ppt/tags/tag23.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7"/>
</p:tagLst>
</file>

<file path=ppt/tags/tag24.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7"/>
</p:tagLst>
</file>

<file path=ppt/tags/tag25.xml><?xml version="1.0" encoding="utf-8"?>
<p:tagLst xmlns:a="http://schemas.openxmlformats.org/drawingml/2006/main" xmlns:r="http://schemas.openxmlformats.org/officeDocument/2006/relationships" xmlns:p="http://schemas.openxmlformats.org/presentationml/2006/main">
  <p:tag name="AUDIO_ID" val="260"/>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8"/>
</p:tagLst>
</file>

<file path=ppt/tags/tag26.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8"/>
</p:tagLst>
</file>

<file path=ppt/tags/tag27.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8"/>
</p:tagLst>
</file>

<file path=ppt/tags/tag28.xml><?xml version="1.0" encoding="utf-8"?>
<p:tagLst xmlns:a="http://schemas.openxmlformats.org/drawingml/2006/main" xmlns:r="http://schemas.openxmlformats.org/officeDocument/2006/relationships" xmlns:p="http://schemas.openxmlformats.org/presentationml/2006/main">
  <p:tag name="AUDIO_ID" val="269"/>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5"/>
</p:tagLst>
</file>

<file path=ppt/tags/tag3.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5"/>
</p:tagLst>
</file>

<file path=ppt/tags/tag4.xml><?xml version="1.0" encoding="utf-8"?>
<p:tagLst xmlns:a="http://schemas.openxmlformats.org/drawingml/2006/main" xmlns:r="http://schemas.openxmlformats.org/officeDocument/2006/relationships" xmlns:p="http://schemas.openxmlformats.org/presentationml/2006/main">
  <p:tag name="AUDIO_ID" val="258"/>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5.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6.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7.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8.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SLIDE_PRESENTER_GUID" val="01bc307a-ca90-48f2-a211-6acd6ff7bb92"/>
  <p:tag name="ARTICULATE_SLIDE_PAUSE" val="1"/>
  <p:tag name="ARTICULATE_LOCK_SLIDE" val="0"/>
  <p:tag name="ARTICULATE_HIDE_SLIDE" val="0"/>
  <p:tag name="ARTICULATE_PLAYER_CONTROL_PREVIOUS" val="False"/>
  <p:tag name="ARTICULATE_PLAYER_CONTROL_NEXT" val="False"/>
  <p:tag name="ARTICULATE_USED_LAYOUT" val="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8535</TotalTime>
  <Words>6028</Words>
  <Application>Microsoft Office PowerPoint</Application>
  <PresentationFormat>On-screen Show (4:3)</PresentationFormat>
  <Paragraphs>2749</Paragraphs>
  <Slides>54</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Arial</vt:lpstr>
      <vt:lpstr>Calibri</vt:lpstr>
      <vt:lpstr>Dosis</vt:lpstr>
      <vt:lpstr>Fjalla One</vt:lpstr>
      <vt:lpstr>Helvetica Neue</vt:lpstr>
      <vt:lpstr>Roboto Condensed</vt:lpstr>
      <vt:lpstr>Symbol</vt:lpstr>
      <vt:lpstr>Times New Roman</vt:lpstr>
      <vt:lpstr>Office Theme</vt:lpstr>
      <vt:lpstr>Visio</vt:lpstr>
      <vt:lpstr>PowerPoint Presentation</vt:lpstr>
      <vt:lpstr>PowerPoint Presentation</vt:lpstr>
      <vt:lpstr>UNIT 1. SHIPBUILDING</vt:lpstr>
      <vt:lpstr>UNIT 1. SHIPBUILDING</vt:lpstr>
      <vt:lpstr>UNIT 1. SHIPBUILDING</vt:lpstr>
      <vt:lpstr>UNIT 1. SHIPBUILDING</vt:lpstr>
      <vt:lpstr>UNIT 1. SHIPBUILDING</vt:lpstr>
      <vt:lpstr>UNIT 1. SHIPBUILDING</vt:lpstr>
      <vt:lpstr>UNIT 1. SHIPBUILDING</vt:lpstr>
      <vt:lpstr>UNIT 1. SHIPBUILDING</vt:lpstr>
      <vt:lpstr>UNIT 1. SHIPBUILDING</vt:lpstr>
      <vt:lpstr>UNIT 1. SHIPBUILDING</vt:lpstr>
      <vt:lpstr>UNIT 1. SHIPBUILDING</vt:lpstr>
      <vt:lpstr>UNIT 1. SHIPBUILDING</vt:lpstr>
      <vt:lpstr>UNIT 1. SHIPBUILDING</vt:lpstr>
      <vt:lpstr>UNIT 1. SHIPBUILDING</vt:lpstr>
      <vt:lpstr>UNIT 2. Railway stock</vt:lpstr>
      <vt:lpstr>UNIT 2. Railway stock</vt:lpstr>
      <vt:lpstr>UNIT 2. Railway stock</vt:lpstr>
      <vt:lpstr>UNIT 2. Railway stock</vt:lpstr>
      <vt:lpstr>UNIT 2. Railway stock</vt:lpstr>
      <vt:lpstr>UNIT 2. Railway stock</vt:lpstr>
      <vt:lpstr>UNIT 2. Railway stock</vt:lpstr>
      <vt:lpstr>UNIT 2. AUTOMOTIVE</vt:lpstr>
      <vt:lpstr>UNIT 3. TITLE</vt:lpstr>
      <vt:lpstr>UNIT 3. TITLE</vt:lpstr>
      <vt:lpstr>UNIT 5. PIPELINE</vt:lpstr>
      <vt:lpstr>UNIT 5. PIPELINE</vt:lpstr>
      <vt:lpstr>UNIT 5. PIPELINE</vt:lpstr>
      <vt:lpstr>UNIT 5. PIPELINE</vt:lpstr>
      <vt:lpstr>UNIT 5. PIPELINE</vt:lpstr>
      <vt:lpstr>UNIT 5. PIPELINE</vt:lpstr>
      <vt:lpstr>UNIT 6. PRESSURE VESSEL</vt:lpstr>
      <vt:lpstr>UNIT 6. PRESSURE VESSEL</vt:lpstr>
      <vt:lpstr>UNIT 6. PRESSURE VESSEL</vt:lpstr>
      <vt:lpstr>UNIT 6. PRESSURE VESSEL</vt:lpstr>
      <vt:lpstr>UNIT 6. PRESSURE VESSEL</vt:lpstr>
      <vt:lpstr>UNIT 6. PRESSURE VESSEL</vt:lpstr>
      <vt:lpstr>UNIT 6. PRESSURE VESSEL</vt:lpstr>
      <vt:lpstr>UNIT 6. PRESSURE VESSEL</vt:lpstr>
      <vt:lpstr>UNIT 7. CIVIL CONSTRUCTION</vt:lpstr>
      <vt:lpstr>UNIT 7. CIVIL CONSTRUCTION</vt:lpstr>
      <vt:lpstr>UNIT 7. CIVIL CONSTRUCTION</vt:lpstr>
      <vt:lpstr>UNIT 7. CIVIL CONSTRUCTION</vt:lpstr>
      <vt:lpstr>UNIT 7. CIVIL CONSTRUCTION</vt:lpstr>
      <vt:lpstr>UNIT 7. CIVIL CONSTRUCTION</vt:lpstr>
      <vt:lpstr>UNIT 7. CIVIL CONSTRUCTION</vt:lpstr>
      <vt:lpstr>UNIT 7. CIVIL CONSTRUCTION</vt:lpstr>
      <vt:lpstr>UNIT 7. CIVIL CONSTRUCTION</vt:lpstr>
      <vt:lpstr>UNIT 7. CIVIL CONSTRUCTION</vt:lpstr>
      <vt:lpstr>UNIT 7. CIVIL CONSTRUCTION</vt:lpstr>
      <vt:lpstr>UNIT 7. CIVIL CONSTRUCTION</vt:lpstr>
      <vt:lpstr>UNIT 7. CIVIL CONSTRUCTION</vt:lpstr>
      <vt:lpstr>PowerPoint Presentation</vt:lpstr>
    </vt:vector>
  </TitlesOfParts>
  <Manager/>
  <Company>ATS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TEMPLATE</dc:title>
  <dc:subject/>
  <dc:creator>RDG</dc:creator>
  <cp:keywords/>
  <dc:description/>
  <cp:lastModifiedBy>Sorin Savu</cp:lastModifiedBy>
  <cp:revision>224</cp:revision>
  <dcterms:created xsi:type="dcterms:W3CDTF">2015-08-24T04:41:41Z</dcterms:created>
  <dcterms:modified xsi:type="dcterms:W3CDTF">2020-03-31T08:35:29Z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7B80DEB6-4CA0-4CF8-9AF2-40BAFC20B86E</vt:lpwstr>
  </property>
  <property fmtid="{D5CDD505-2E9C-101B-9397-08002B2CF9AE}" pid="3" name="ArticulatePath">
    <vt:lpwstr>Presentation1</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Z:\Dropbox (Personal)\Downloads\Gearing_up_for_Safety_PPT.ppta</vt:lpwstr>
  </property>
</Properties>
</file>